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9"/>
  </p:notesMasterIdLst>
  <p:handoutMasterIdLst>
    <p:handoutMasterId r:id="rId80"/>
  </p:handoutMasterIdLst>
  <p:sldIdLst>
    <p:sldId id="273" r:id="rId5"/>
    <p:sldId id="299" r:id="rId6"/>
    <p:sldId id="319" r:id="rId7"/>
    <p:sldId id="278" r:id="rId8"/>
    <p:sldId id="296" r:id="rId9"/>
    <p:sldId id="301" r:id="rId10"/>
    <p:sldId id="350" r:id="rId11"/>
    <p:sldId id="316" r:id="rId12"/>
    <p:sldId id="317" r:id="rId13"/>
    <p:sldId id="397" r:id="rId14"/>
    <p:sldId id="322" r:id="rId15"/>
    <p:sldId id="307" r:id="rId16"/>
    <p:sldId id="354" r:id="rId17"/>
    <p:sldId id="410" r:id="rId18"/>
    <p:sldId id="363" r:id="rId19"/>
    <p:sldId id="364" r:id="rId20"/>
    <p:sldId id="376" r:id="rId21"/>
    <p:sldId id="377" r:id="rId22"/>
    <p:sldId id="365" r:id="rId23"/>
    <p:sldId id="402" r:id="rId24"/>
    <p:sldId id="289" r:id="rId25"/>
    <p:sldId id="291" r:id="rId26"/>
    <p:sldId id="378" r:id="rId27"/>
    <p:sldId id="379" r:id="rId28"/>
    <p:sldId id="380" r:id="rId29"/>
    <p:sldId id="381" r:id="rId30"/>
    <p:sldId id="330" r:id="rId31"/>
    <p:sldId id="349" r:id="rId32"/>
    <p:sldId id="405" r:id="rId33"/>
    <p:sldId id="406" r:id="rId34"/>
    <p:sldId id="407" r:id="rId35"/>
    <p:sldId id="408" r:id="rId36"/>
    <p:sldId id="409" r:id="rId37"/>
    <p:sldId id="383" r:id="rId38"/>
    <p:sldId id="403" r:id="rId39"/>
    <p:sldId id="359" r:id="rId40"/>
    <p:sldId id="345" r:id="rId41"/>
    <p:sldId id="371" r:id="rId42"/>
    <p:sldId id="372" r:id="rId43"/>
    <p:sldId id="373" r:id="rId44"/>
    <p:sldId id="374" r:id="rId45"/>
    <p:sldId id="385" r:id="rId46"/>
    <p:sldId id="404" r:id="rId47"/>
    <p:sldId id="355" r:id="rId48"/>
    <p:sldId id="400" r:id="rId49"/>
    <p:sldId id="387" r:id="rId50"/>
    <p:sldId id="388" r:id="rId51"/>
    <p:sldId id="389" r:id="rId52"/>
    <p:sldId id="390" r:id="rId53"/>
    <p:sldId id="352" r:id="rId54"/>
    <p:sldId id="396" r:id="rId55"/>
    <p:sldId id="393" r:id="rId56"/>
    <p:sldId id="394" r:id="rId57"/>
    <p:sldId id="395" r:id="rId58"/>
    <p:sldId id="392" r:id="rId59"/>
    <p:sldId id="360" r:id="rId60"/>
    <p:sldId id="295" r:id="rId61"/>
    <p:sldId id="401" r:id="rId62"/>
    <p:sldId id="275" r:id="rId63"/>
    <p:sldId id="290" r:id="rId64"/>
    <p:sldId id="321" r:id="rId65"/>
    <p:sldId id="353" r:id="rId66"/>
    <p:sldId id="306" r:id="rId67"/>
    <p:sldId id="323" r:id="rId68"/>
    <p:sldId id="325" r:id="rId69"/>
    <p:sldId id="324" r:id="rId70"/>
    <p:sldId id="326" r:id="rId71"/>
    <p:sldId id="333" r:id="rId72"/>
    <p:sldId id="328" r:id="rId73"/>
    <p:sldId id="327" r:id="rId74"/>
    <p:sldId id="329" r:id="rId75"/>
    <p:sldId id="331" r:id="rId76"/>
    <p:sldId id="338" r:id="rId77"/>
    <p:sldId id="339" r:id="rId78"/>
  </p:sldIdLst>
  <p:sldSz cx="9144000" cy="5715000" type="screen16x10"/>
  <p:notesSz cx="9144000" cy="5715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001697-5721-C942-9287-54750D51B3B7}">
          <p14:sldIdLst>
            <p14:sldId id="273"/>
            <p14:sldId id="299"/>
            <p14:sldId id="319"/>
            <p14:sldId id="278"/>
            <p14:sldId id="296"/>
            <p14:sldId id="301"/>
            <p14:sldId id="350"/>
            <p14:sldId id="316"/>
            <p14:sldId id="317"/>
            <p14:sldId id="397"/>
            <p14:sldId id="322"/>
            <p14:sldId id="307"/>
            <p14:sldId id="354"/>
            <p14:sldId id="410"/>
            <p14:sldId id="363"/>
            <p14:sldId id="364"/>
            <p14:sldId id="376"/>
            <p14:sldId id="377"/>
            <p14:sldId id="365"/>
            <p14:sldId id="402"/>
            <p14:sldId id="289"/>
            <p14:sldId id="291"/>
            <p14:sldId id="378"/>
            <p14:sldId id="379"/>
            <p14:sldId id="380"/>
            <p14:sldId id="381"/>
            <p14:sldId id="330"/>
            <p14:sldId id="349"/>
            <p14:sldId id="405"/>
            <p14:sldId id="406"/>
            <p14:sldId id="407"/>
            <p14:sldId id="408"/>
            <p14:sldId id="409"/>
            <p14:sldId id="383"/>
            <p14:sldId id="403"/>
            <p14:sldId id="359"/>
            <p14:sldId id="345"/>
            <p14:sldId id="371"/>
            <p14:sldId id="372"/>
            <p14:sldId id="373"/>
            <p14:sldId id="374"/>
            <p14:sldId id="385"/>
            <p14:sldId id="404"/>
            <p14:sldId id="355"/>
            <p14:sldId id="400"/>
            <p14:sldId id="387"/>
            <p14:sldId id="388"/>
            <p14:sldId id="389"/>
            <p14:sldId id="390"/>
            <p14:sldId id="352"/>
            <p14:sldId id="396"/>
            <p14:sldId id="393"/>
            <p14:sldId id="394"/>
            <p14:sldId id="395"/>
            <p14:sldId id="392"/>
            <p14:sldId id="360"/>
            <p14:sldId id="295"/>
            <p14:sldId id="401"/>
            <p14:sldId id="275"/>
            <p14:sldId id="290"/>
            <p14:sldId id="321"/>
            <p14:sldId id="353"/>
            <p14:sldId id="306"/>
            <p14:sldId id="323"/>
            <p14:sldId id="325"/>
            <p14:sldId id="324"/>
            <p14:sldId id="326"/>
            <p14:sldId id="333"/>
            <p14:sldId id="328"/>
            <p14:sldId id="327"/>
            <p14:sldId id="329"/>
            <p14:sldId id="331"/>
            <p14:sldId id="338"/>
            <p14:sldId id="3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p:restoredTop sz="95694"/>
  </p:normalViewPr>
  <p:slideViewPr>
    <p:cSldViewPr snapToGrid="0">
      <p:cViewPr varScale="1">
        <p:scale>
          <a:sx n="129" d="100"/>
          <a:sy n="129" d="100"/>
        </p:scale>
        <p:origin x="968" y="192"/>
      </p:cViewPr>
      <p:guideLst>
        <p:guide orient="horz" pos="2160"/>
        <p:guide pos="2880"/>
      </p:guideLst>
    </p:cSldViewPr>
  </p:slideViewPr>
  <p:outlineViewPr>
    <p:cViewPr>
      <p:scale>
        <a:sx n="33" d="100"/>
        <a:sy n="33" d="100"/>
      </p:scale>
      <p:origin x="0" y="-4144"/>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26" d="100"/>
          <a:sy n="126" d="100"/>
        </p:scale>
        <p:origin x="2160" y="2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_rels/data1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ata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eg"/></Relationships>
</file>

<file path=ppt/diagrams/_rels/drawing1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02DD7-3486-0544-A39D-1A45030ABB6F}"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GB"/>
        </a:p>
      </dgm:t>
    </dgm:pt>
    <dgm:pt modelId="{91EED72B-CE8F-6048-9D14-3783E98B12F4}">
      <dgm:prSet phldrT="[Text]"/>
      <dgm:spPr/>
      <dgm:t>
        <a:bodyPr/>
        <a:lstStyle/>
        <a:p>
          <a:r>
            <a:rPr lang="en-GB">
              <a:latin typeface="Aharoni" panose="02010803020104030203" pitchFamily="2" charset="-79"/>
              <a:cs typeface="Aharoni" panose="02010803020104030203" pitchFamily="2" charset="-79"/>
            </a:rPr>
            <a:t>Introduction</a:t>
          </a:r>
          <a:endParaRPr lang="en-GB" dirty="0">
            <a:latin typeface="Aharoni" panose="02010803020104030203" pitchFamily="2" charset="-79"/>
            <a:cs typeface="Aharoni" panose="02010803020104030203" pitchFamily="2" charset="-79"/>
          </a:endParaRPr>
        </a:p>
      </dgm:t>
    </dgm:pt>
    <dgm:pt modelId="{3AD2E81B-18F7-4F4B-B5CD-CFADE7B78F76}" type="parTrans" cxnId="{76988F3A-E02E-034B-8305-A4BA789E6178}">
      <dgm:prSet/>
      <dgm:spPr/>
      <dgm:t>
        <a:bodyPr/>
        <a:lstStyle/>
        <a:p>
          <a:endParaRPr lang="en-GB"/>
        </a:p>
      </dgm:t>
    </dgm:pt>
    <dgm:pt modelId="{E7C0A52F-1BFD-4B44-8747-926038D3F62A}" type="sibTrans" cxnId="{76988F3A-E02E-034B-8305-A4BA789E6178}">
      <dgm:prSet/>
      <dgm:spPr/>
      <dgm:t>
        <a:bodyPr/>
        <a:lstStyle/>
        <a:p>
          <a:endParaRPr lang="en-GB"/>
        </a:p>
      </dgm:t>
    </dgm:pt>
    <dgm:pt modelId="{6DAE8111-DC85-DA45-8E96-E8E11F92A4AE}">
      <dgm:prSet phldrT="[Text]"/>
      <dgm:spPr/>
      <dgm:t>
        <a:bodyPr/>
        <a:lstStyle/>
        <a:p>
          <a:r>
            <a:rPr lang="en-GB" dirty="0">
              <a:latin typeface="Aharoni" panose="02010803020104030203" pitchFamily="2" charset="-79"/>
              <a:cs typeface="Aharoni" panose="02010803020104030203" pitchFamily="2" charset="-79"/>
            </a:rPr>
            <a:t>Research Goal</a:t>
          </a:r>
        </a:p>
      </dgm:t>
    </dgm:pt>
    <dgm:pt modelId="{9A97974E-3B5D-C348-BA0D-C8D719E1E0B1}" type="parTrans" cxnId="{E7ADD3F4-181F-D94E-A837-B6A8454A4D2D}">
      <dgm:prSet/>
      <dgm:spPr/>
      <dgm:t>
        <a:bodyPr/>
        <a:lstStyle/>
        <a:p>
          <a:endParaRPr lang="en-GB"/>
        </a:p>
      </dgm:t>
    </dgm:pt>
    <dgm:pt modelId="{35179A32-55C1-DE43-9EAD-E303C947E8D7}" type="sibTrans" cxnId="{E7ADD3F4-181F-D94E-A837-B6A8454A4D2D}">
      <dgm:prSet/>
      <dgm:spPr/>
      <dgm:t>
        <a:bodyPr/>
        <a:lstStyle/>
        <a:p>
          <a:endParaRPr lang="en-GB"/>
        </a:p>
      </dgm:t>
    </dgm:pt>
    <dgm:pt modelId="{14AA611C-4DFC-6747-BBF5-F63A2818E986}">
      <dgm:prSet phldrT="[Text]"/>
      <dgm:spPr/>
      <dgm:t>
        <a:bodyPr/>
        <a:lstStyle/>
        <a:p>
          <a:r>
            <a:rPr lang="en-GB" dirty="0">
              <a:latin typeface="Aharoni" panose="02010803020104030203" pitchFamily="2" charset="-79"/>
              <a:cs typeface="Aharoni" panose="02010803020104030203" pitchFamily="2" charset="-79"/>
            </a:rPr>
            <a:t>Current Result </a:t>
          </a:r>
        </a:p>
      </dgm:t>
    </dgm:pt>
    <dgm:pt modelId="{AA1E4768-D6F1-574D-9613-D59255B1DEC3}" type="parTrans" cxnId="{463B8470-7394-3E4B-940E-97F4E02923CD}">
      <dgm:prSet/>
      <dgm:spPr/>
      <dgm:t>
        <a:bodyPr/>
        <a:lstStyle/>
        <a:p>
          <a:endParaRPr lang="en-GB"/>
        </a:p>
      </dgm:t>
    </dgm:pt>
    <dgm:pt modelId="{AC573DC0-8F31-2449-8A1B-4C838977B6E3}" type="sibTrans" cxnId="{463B8470-7394-3E4B-940E-97F4E02923CD}">
      <dgm:prSet/>
      <dgm:spPr/>
      <dgm:t>
        <a:bodyPr/>
        <a:lstStyle/>
        <a:p>
          <a:endParaRPr lang="en-GB"/>
        </a:p>
      </dgm:t>
    </dgm:pt>
    <dgm:pt modelId="{0DD062CE-6A86-1C48-A0FA-8D577DEC4945}">
      <dgm:prSet phldrT="[Text]"/>
      <dgm:spPr/>
      <dgm:t>
        <a:bodyPr/>
        <a:lstStyle/>
        <a:p>
          <a:r>
            <a:rPr lang="en-GB" dirty="0">
              <a:latin typeface="Aharoni" panose="02010803020104030203" pitchFamily="2" charset="-79"/>
              <a:cs typeface="Aharoni" panose="02010803020104030203" pitchFamily="2" charset="-79"/>
            </a:rPr>
            <a:t>Data</a:t>
          </a:r>
        </a:p>
      </dgm:t>
    </dgm:pt>
    <dgm:pt modelId="{FF120978-8E5E-2046-93B4-DECC914A512E}" type="parTrans" cxnId="{FC4A6E83-AC4C-4746-9707-74000C86BC09}">
      <dgm:prSet/>
      <dgm:spPr/>
      <dgm:t>
        <a:bodyPr/>
        <a:lstStyle/>
        <a:p>
          <a:endParaRPr lang="en-GB"/>
        </a:p>
      </dgm:t>
    </dgm:pt>
    <dgm:pt modelId="{75C29654-3F9A-024D-9F3C-D4777BAEBC17}" type="sibTrans" cxnId="{FC4A6E83-AC4C-4746-9707-74000C86BC09}">
      <dgm:prSet/>
      <dgm:spPr/>
      <dgm:t>
        <a:bodyPr/>
        <a:lstStyle/>
        <a:p>
          <a:endParaRPr lang="en-GB"/>
        </a:p>
      </dgm:t>
    </dgm:pt>
    <dgm:pt modelId="{DCA3BD62-1D56-254D-AB05-64CFA7556F7F}">
      <dgm:prSet/>
      <dgm:spPr/>
      <dgm:t>
        <a:bodyPr/>
        <a:lstStyle/>
        <a:p>
          <a:r>
            <a:rPr lang="en-US" dirty="0">
              <a:latin typeface="Aharoni" panose="02010803020104030203" pitchFamily="2" charset="-79"/>
              <a:cs typeface="Aharoni" panose="02010803020104030203" pitchFamily="2" charset="-79"/>
            </a:rPr>
            <a:t>Q &amp; A</a:t>
          </a:r>
        </a:p>
      </dgm:t>
    </dgm:pt>
    <dgm:pt modelId="{809E3C81-99A0-024F-BCAD-2F75CD399826}" type="parTrans" cxnId="{483C42B9-0644-0947-BCFB-1D202825931D}">
      <dgm:prSet/>
      <dgm:spPr/>
      <dgm:t>
        <a:bodyPr/>
        <a:lstStyle/>
        <a:p>
          <a:endParaRPr lang="en-US"/>
        </a:p>
      </dgm:t>
    </dgm:pt>
    <dgm:pt modelId="{078A7E40-343A-2642-837C-AF91C882F4EF}" type="sibTrans" cxnId="{483C42B9-0644-0947-BCFB-1D202825931D}">
      <dgm:prSet/>
      <dgm:spPr/>
      <dgm:t>
        <a:bodyPr/>
        <a:lstStyle/>
        <a:p>
          <a:endParaRPr lang="en-US"/>
        </a:p>
      </dgm:t>
    </dgm:pt>
    <dgm:pt modelId="{23CDCE07-6671-F044-9247-0F84ECF8A36D}">
      <dgm:prSet/>
      <dgm:spPr/>
      <dgm:t>
        <a:bodyPr/>
        <a:lstStyle/>
        <a:p>
          <a:r>
            <a:rPr lang="en-US" dirty="0">
              <a:latin typeface="Aharoni" panose="02010803020104030203" pitchFamily="2" charset="-79"/>
              <a:cs typeface="Aharoni" panose="02010803020104030203" pitchFamily="2" charset="-79"/>
            </a:rPr>
            <a:t>Methodology </a:t>
          </a:r>
        </a:p>
      </dgm:t>
    </dgm:pt>
    <dgm:pt modelId="{B2744EFC-51C6-E14F-8C81-CCDBA7B3F119}" type="parTrans" cxnId="{6B4885B9-7E70-C543-AD11-093CC5249EBF}">
      <dgm:prSet/>
      <dgm:spPr/>
      <dgm:t>
        <a:bodyPr/>
        <a:lstStyle/>
        <a:p>
          <a:endParaRPr lang="en-US"/>
        </a:p>
      </dgm:t>
    </dgm:pt>
    <dgm:pt modelId="{6EE42B06-62B6-0741-9783-6005C3E9F98B}" type="sibTrans" cxnId="{6B4885B9-7E70-C543-AD11-093CC5249EBF}">
      <dgm:prSet/>
      <dgm:spPr/>
      <dgm:t>
        <a:bodyPr/>
        <a:lstStyle/>
        <a:p>
          <a:endParaRPr lang="en-US"/>
        </a:p>
      </dgm:t>
    </dgm:pt>
    <dgm:pt modelId="{38E94412-4DBB-0043-A672-0B563A6125DB}" type="pres">
      <dgm:prSet presAssocID="{B9002DD7-3486-0544-A39D-1A45030ABB6F}" presName="Name0" presStyleCnt="0">
        <dgm:presLayoutVars>
          <dgm:chMax val="7"/>
          <dgm:chPref val="7"/>
          <dgm:dir/>
        </dgm:presLayoutVars>
      </dgm:prSet>
      <dgm:spPr/>
    </dgm:pt>
    <dgm:pt modelId="{571EE3B3-5291-C046-8E20-F49D1E4B7755}" type="pres">
      <dgm:prSet presAssocID="{B9002DD7-3486-0544-A39D-1A45030ABB6F}" presName="Name1" presStyleCnt="0"/>
      <dgm:spPr/>
    </dgm:pt>
    <dgm:pt modelId="{D70ED506-33EB-0A4C-8181-860A8014C3E4}" type="pres">
      <dgm:prSet presAssocID="{B9002DD7-3486-0544-A39D-1A45030ABB6F}" presName="cycle" presStyleCnt="0"/>
      <dgm:spPr/>
    </dgm:pt>
    <dgm:pt modelId="{A76D40C8-7B8B-5743-82C7-D22DC2674010}" type="pres">
      <dgm:prSet presAssocID="{B9002DD7-3486-0544-A39D-1A45030ABB6F}" presName="srcNode" presStyleLbl="node1" presStyleIdx="0" presStyleCnt="6"/>
      <dgm:spPr/>
    </dgm:pt>
    <dgm:pt modelId="{B8589993-5C55-F940-A642-E9FE7F942FB0}" type="pres">
      <dgm:prSet presAssocID="{B9002DD7-3486-0544-A39D-1A45030ABB6F}" presName="conn" presStyleLbl="parChTrans1D2" presStyleIdx="0" presStyleCnt="1"/>
      <dgm:spPr/>
    </dgm:pt>
    <dgm:pt modelId="{CCF736B2-D6B9-1E41-8E5F-1C4593DA9FEA}" type="pres">
      <dgm:prSet presAssocID="{B9002DD7-3486-0544-A39D-1A45030ABB6F}" presName="extraNode" presStyleLbl="node1" presStyleIdx="0" presStyleCnt="6"/>
      <dgm:spPr/>
    </dgm:pt>
    <dgm:pt modelId="{B055D8E0-677A-424A-BDBA-0F1DF03BC274}" type="pres">
      <dgm:prSet presAssocID="{B9002DD7-3486-0544-A39D-1A45030ABB6F}" presName="dstNode" presStyleLbl="node1" presStyleIdx="0" presStyleCnt="6"/>
      <dgm:spPr/>
    </dgm:pt>
    <dgm:pt modelId="{D1D4647A-6D54-4844-A870-85524A97B6F4}" type="pres">
      <dgm:prSet presAssocID="{91EED72B-CE8F-6048-9D14-3783E98B12F4}" presName="text_1" presStyleLbl="node1" presStyleIdx="0" presStyleCnt="6">
        <dgm:presLayoutVars>
          <dgm:bulletEnabled val="1"/>
        </dgm:presLayoutVars>
      </dgm:prSet>
      <dgm:spPr/>
    </dgm:pt>
    <dgm:pt modelId="{E7FA5F2E-0AC2-6B44-AD45-E29E348B895F}" type="pres">
      <dgm:prSet presAssocID="{91EED72B-CE8F-6048-9D14-3783E98B12F4}" presName="accent_1" presStyleCnt="0"/>
      <dgm:spPr/>
    </dgm:pt>
    <dgm:pt modelId="{8E0696A0-F87F-864F-9259-F8BA67A2F3FB}" type="pres">
      <dgm:prSet presAssocID="{91EED72B-CE8F-6048-9D14-3783E98B12F4}" presName="accentRepeatNode" presStyleLbl="solidFgAcc1" presStyleIdx="0" presStyleCnt="6"/>
      <dgm:spPr/>
    </dgm:pt>
    <dgm:pt modelId="{D7375CE1-B54E-7747-BDFE-DC2DF179097A}" type="pres">
      <dgm:prSet presAssocID="{6DAE8111-DC85-DA45-8E96-E8E11F92A4AE}" presName="text_2" presStyleLbl="node1" presStyleIdx="1" presStyleCnt="6">
        <dgm:presLayoutVars>
          <dgm:bulletEnabled val="1"/>
        </dgm:presLayoutVars>
      </dgm:prSet>
      <dgm:spPr/>
    </dgm:pt>
    <dgm:pt modelId="{C32952B3-09FD-464B-AEA3-39EF60ABE7A8}" type="pres">
      <dgm:prSet presAssocID="{6DAE8111-DC85-DA45-8E96-E8E11F92A4AE}" presName="accent_2" presStyleCnt="0"/>
      <dgm:spPr/>
    </dgm:pt>
    <dgm:pt modelId="{18852671-1E07-B04C-B2C7-7C8F9AF4EDED}" type="pres">
      <dgm:prSet presAssocID="{6DAE8111-DC85-DA45-8E96-E8E11F92A4AE}" presName="accentRepeatNode" presStyleLbl="solidFgAcc1" presStyleIdx="1" presStyleCnt="6"/>
      <dgm:spPr/>
    </dgm:pt>
    <dgm:pt modelId="{263B1986-5E1D-D44D-A09F-C63948A51A41}" type="pres">
      <dgm:prSet presAssocID="{23CDCE07-6671-F044-9247-0F84ECF8A36D}" presName="text_3" presStyleLbl="node1" presStyleIdx="2" presStyleCnt="6">
        <dgm:presLayoutVars>
          <dgm:bulletEnabled val="1"/>
        </dgm:presLayoutVars>
      </dgm:prSet>
      <dgm:spPr/>
    </dgm:pt>
    <dgm:pt modelId="{A84D614F-99B5-F846-AE74-C8E1D4F60DA8}" type="pres">
      <dgm:prSet presAssocID="{23CDCE07-6671-F044-9247-0F84ECF8A36D}" presName="accent_3" presStyleCnt="0"/>
      <dgm:spPr/>
    </dgm:pt>
    <dgm:pt modelId="{198DABD9-3BC8-684F-ADD5-DAD8EA049979}" type="pres">
      <dgm:prSet presAssocID="{23CDCE07-6671-F044-9247-0F84ECF8A36D}" presName="accentRepeatNode" presStyleLbl="solidFgAcc1" presStyleIdx="2" presStyleCnt="6"/>
      <dgm:spPr/>
    </dgm:pt>
    <dgm:pt modelId="{B75A4645-7F06-FC41-A1A1-FBB568836532}" type="pres">
      <dgm:prSet presAssocID="{0DD062CE-6A86-1C48-A0FA-8D577DEC4945}" presName="text_4" presStyleLbl="node1" presStyleIdx="3" presStyleCnt="6">
        <dgm:presLayoutVars>
          <dgm:bulletEnabled val="1"/>
        </dgm:presLayoutVars>
      </dgm:prSet>
      <dgm:spPr/>
    </dgm:pt>
    <dgm:pt modelId="{6B134324-4D9E-D741-98F4-2F237F4967D5}" type="pres">
      <dgm:prSet presAssocID="{0DD062CE-6A86-1C48-A0FA-8D577DEC4945}" presName="accent_4" presStyleCnt="0"/>
      <dgm:spPr/>
    </dgm:pt>
    <dgm:pt modelId="{14EFE481-1319-A24A-A8A7-888EBAABF672}" type="pres">
      <dgm:prSet presAssocID="{0DD062CE-6A86-1C48-A0FA-8D577DEC4945}" presName="accentRepeatNode" presStyleLbl="solidFgAcc1" presStyleIdx="3" presStyleCnt="6"/>
      <dgm:spPr/>
    </dgm:pt>
    <dgm:pt modelId="{D10FE822-99A1-0C49-9C9E-F60C7B6D6E3A}" type="pres">
      <dgm:prSet presAssocID="{14AA611C-4DFC-6747-BBF5-F63A2818E986}" presName="text_5" presStyleLbl="node1" presStyleIdx="4" presStyleCnt="6">
        <dgm:presLayoutVars>
          <dgm:bulletEnabled val="1"/>
        </dgm:presLayoutVars>
      </dgm:prSet>
      <dgm:spPr/>
    </dgm:pt>
    <dgm:pt modelId="{F881E9D5-3DC9-FB40-A7F5-222B44792465}" type="pres">
      <dgm:prSet presAssocID="{14AA611C-4DFC-6747-BBF5-F63A2818E986}" presName="accent_5" presStyleCnt="0"/>
      <dgm:spPr/>
    </dgm:pt>
    <dgm:pt modelId="{BA4FED03-EFE1-F643-BA45-0604F2F3657B}" type="pres">
      <dgm:prSet presAssocID="{14AA611C-4DFC-6747-BBF5-F63A2818E986}" presName="accentRepeatNode" presStyleLbl="solidFgAcc1" presStyleIdx="4" presStyleCnt="6"/>
      <dgm:spPr/>
    </dgm:pt>
    <dgm:pt modelId="{15DF92B5-7D1E-3E45-9613-FB7E0FAE8C52}" type="pres">
      <dgm:prSet presAssocID="{DCA3BD62-1D56-254D-AB05-64CFA7556F7F}" presName="text_6" presStyleLbl="node1" presStyleIdx="5" presStyleCnt="6">
        <dgm:presLayoutVars>
          <dgm:bulletEnabled val="1"/>
        </dgm:presLayoutVars>
      </dgm:prSet>
      <dgm:spPr/>
    </dgm:pt>
    <dgm:pt modelId="{3ACCEFB8-6072-194E-88FB-0DE2B16EF229}" type="pres">
      <dgm:prSet presAssocID="{DCA3BD62-1D56-254D-AB05-64CFA7556F7F}" presName="accent_6" presStyleCnt="0"/>
      <dgm:spPr/>
    </dgm:pt>
    <dgm:pt modelId="{CE89E456-800C-E54B-9E2F-3AAD27BF7FC8}" type="pres">
      <dgm:prSet presAssocID="{DCA3BD62-1D56-254D-AB05-64CFA7556F7F}" presName="accentRepeatNode" presStyleLbl="solidFgAcc1" presStyleIdx="5" presStyleCnt="6"/>
      <dgm:spPr/>
    </dgm:pt>
  </dgm:ptLst>
  <dgm:cxnLst>
    <dgm:cxn modelId="{76988F3A-E02E-034B-8305-A4BA789E6178}" srcId="{B9002DD7-3486-0544-A39D-1A45030ABB6F}" destId="{91EED72B-CE8F-6048-9D14-3783E98B12F4}" srcOrd="0" destOrd="0" parTransId="{3AD2E81B-18F7-4F4B-B5CD-CFADE7B78F76}" sibTransId="{E7C0A52F-1BFD-4B44-8747-926038D3F62A}"/>
    <dgm:cxn modelId="{2C2D933A-653C-D544-9B64-C19D82591C7D}" type="presOf" srcId="{23CDCE07-6671-F044-9247-0F84ECF8A36D}" destId="{263B1986-5E1D-D44D-A09F-C63948A51A41}" srcOrd="0" destOrd="0" presId="urn:microsoft.com/office/officeart/2008/layout/VerticalCurvedList"/>
    <dgm:cxn modelId="{9382E14C-214F-4F4E-9E31-A4D13F0A0739}" type="presOf" srcId="{B9002DD7-3486-0544-A39D-1A45030ABB6F}" destId="{38E94412-4DBB-0043-A672-0B563A6125DB}" srcOrd="0" destOrd="0" presId="urn:microsoft.com/office/officeart/2008/layout/VerticalCurvedList"/>
    <dgm:cxn modelId="{26C4A94D-0D49-9446-93F2-E2B14F15B224}" type="presOf" srcId="{6DAE8111-DC85-DA45-8E96-E8E11F92A4AE}" destId="{D7375CE1-B54E-7747-BDFE-DC2DF179097A}" srcOrd="0" destOrd="0" presId="urn:microsoft.com/office/officeart/2008/layout/VerticalCurvedList"/>
    <dgm:cxn modelId="{2273DB4F-DF14-A44C-AEDE-8A59A5EE3BCA}" type="presOf" srcId="{DCA3BD62-1D56-254D-AB05-64CFA7556F7F}" destId="{15DF92B5-7D1E-3E45-9613-FB7E0FAE8C52}" srcOrd="0" destOrd="0" presId="urn:microsoft.com/office/officeart/2008/layout/VerticalCurvedList"/>
    <dgm:cxn modelId="{463B8470-7394-3E4B-940E-97F4E02923CD}" srcId="{B9002DD7-3486-0544-A39D-1A45030ABB6F}" destId="{14AA611C-4DFC-6747-BBF5-F63A2818E986}" srcOrd="4" destOrd="0" parTransId="{AA1E4768-D6F1-574D-9613-D59255B1DEC3}" sibTransId="{AC573DC0-8F31-2449-8A1B-4C838977B6E3}"/>
    <dgm:cxn modelId="{FC4A6E83-AC4C-4746-9707-74000C86BC09}" srcId="{B9002DD7-3486-0544-A39D-1A45030ABB6F}" destId="{0DD062CE-6A86-1C48-A0FA-8D577DEC4945}" srcOrd="3" destOrd="0" parTransId="{FF120978-8E5E-2046-93B4-DECC914A512E}" sibTransId="{75C29654-3F9A-024D-9F3C-D4777BAEBC17}"/>
    <dgm:cxn modelId="{3DA75DA2-BB4B-A140-A4F3-0C4F2F8A8276}" type="presOf" srcId="{14AA611C-4DFC-6747-BBF5-F63A2818E986}" destId="{D10FE822-99A1-0C49-9C9E-F60C7B6D6E3A}" srcOrd="0" destOrd="0" presId="urn:microsoft.com/office/officeart/2008/layout/VerticalCurvedList"/>
    <dgm:cxn modelId="{483C42B9-0644-0947-BCFB-1D202825931D}" srcId="{B9002DD7-3486-0544-A39D-1A45030ABB6F}" destId="{DCA3BD62-1D56-254D-AB05-64CFA7556F7F}" srcOrd="5" destOrd="0" parTransId="{809E3C81-99A0-024F-BCAD-2F75CD399826}" sibTransId="{078A7E40-343A-2642-837C-AF91C882F4EF}"/>
    <dgm:cxn modelId="{6B4885B9-7E70-C543-AD11-093CC5249EBF}" srcId="{B9002DD7-3486-0544-A39D-1A45030ABB6F}" destId="{23CDCE07-6671-F044-9247-0F84ECF8A36D}" srcOrd="2" destOrd="0" parTransId="{B2744EFC-51C6-E14F-8C81-CCDBA7B3F119}" sibTransId="{6EE42B06-62B6-0741-9783-6005C3E9F98B}"/>
    <dgm:cxn modelId="{BDE654E0-1B9B-8340-8D32-9E4C681632CE}" type="presOf" srcId="{0DD062CE-6A86-1C48-A0FA-8D577DEC4945}" destId="{B75A4645-7F06-FC41-A1A1-FBB568836532}" srcOrd="0" destOrd="0" presId="urn:microsoft.com/office/officeart/2008/layout/VerticalCurvedList"/>
    <dgm:cxn modelId="{F5E76AEC-3BAC-0041-80D9-03DB4049D7E9}" type="presOf" srcId="{91EED72B-CE8F-6048-9D14-3783E98B12F4}" destId="{D1D4647A-6D54-4844-A870-85524A97B6F4}" srcOrd="0" destOrd="0" presId="urn:microsoft.com/office/officeart/2008/layout/VerticalCurvedList"/>
    <dgm:cxn modelId="{0E42EFF0-BB9F-7940-AFC1-09346FFEB846}" type="presOf" srcId="{E7C0A52F-1BFD-4B44-8747-926038D3F62A}" destId="{B8589993-5C55-F940-A642-E9FE7F942FB0}" srcOrd="0" destOrd="0" presId="urn:microsoft.com/office/officeart/2008/layout/VerticalCurvedList"/>
    <dgm:cxn modelId="{E7ADD3F4-181F-D94E-A837-B6A8454A4D2D}" srcId="{B9002DD7-3486-0544-A39D-1A45030ABB6F}" destId="{6DAE8111-DC85-DA45-8E96-E8E11F92A4AE}" srcOrd="1" destOrd="0" parTransId="{9A97974E-3B5D-C348-BA0D-C8D719E1E0B1}" sibTransId="{35179A32-55C1-DE43-9EAD-E303C947E8D7}"/>
    <dgm:cxn modelId="{FFE409E7-B0D5-494B-98F7-42D52421936B}" type="presParOf" srcId="{38E94412-4DBB-0043-A672-0B563A6125DB}" destId="{571EE3B3-5291-C046-8E20-F49D1E4B7755}" srcOrd="0" destOrd="0" presId="urn:microsoft.com/office/officeart/2008/layout/VerticalCurvedList"/>
    <dgm:cxn modelId="{E58C830C-71F6-CA48-96CC-205AA76D9FD0}" type="presParOf" srcId="{571EE3B3-5291-C046-8E20-F49D1E4B7755}" destId="{D70ED506-33EB-0A4C-8181-860A8014C3E4}" srcOrd="0" destOrd="0" presId="urn:microsoft.com/office/officeart/2008/layout/VerticalCurvedList"/>
    <dgm:cxn modelId="{AC440222-5511-7343-B226-934C3BFDA00D}" type="presParOf" srcId="{D70ED506-33EB-0A4C-8181-860A8014C3E4}" destId="{A76D40C8-7B8B-5743-82C7-D22DC2674010}" srcOrd="0" destOrd="0" presId="urn:microsoft.com/office/officeart/2008/layout/VerticalCurvedList"/>
    <dgm:cxn modelId="{2D54EE99-535B-0C46-96C5-0D0CAB624301}" type="presParOf" srcId="{D70ED506-33EB-0A4C-8181-860A8014C3E4}" destId="{B8589993-5C55-F940-A642-E9FE7F942FB0}" srcOrd="1" destOrd="0" presId="urn:microsoft.com/office/officeart/2008/layout/VerticalCurvedList"/>
    <dgm:cxn modelId="{5175CC79-EA62-F34B-B473-64A86B79B80A}" type="presParOf" srcId="{D70ED506-33EB-0A4C-8181-860A8014C3E4}" destId="{CCF736B2-D6B9-1E41-8E5F-1C4593DA9FEA}" srcOrd="2" destOrd="0" presId="urn:microsoft.com/office/officeart/2008/layout/VerticalCurvedList"/>
    <dgm:cxn modelId="{FC202F9F-E9CE-DA4F-A3BA-C5B06E90399B}" type="presParOf" srcId="{D70ED506-33EB-0A4C-8181-860A8014C3E4}" destId="{B055D8E0-677A-424A-BDBA-0F1DF03BC274}" srcOrd="3" destOrd="0" presId="urn:microsoft.com/office/officeart/2008/layout/VerticalCurvedList"/>
    <dgm:cxn modelId="{A47DC0A8-A808-D647-B3BC-A9CCF55402A6}" type="presParOf" srcId="{571EE3B3-5291-C046-8E20-F49D1E4B7755}" destId="{D1D4647A-6D54-4844-A870-85524A97B6F4}" srcOrd="1" destOrd="0" presId="urn:microsoft.com/office/officeart/2008/layout/VerticalCurvedList"/>
    <dgm:cxn modelId="{98F2764B-815A-DD44-A770-FE49A038E9BC}" type="presParOf" srcId="{571EE3B3-5291-C046-8E20-F49D1E4B7755}" destId="{E7FA5F2E-0AC2-6B44-AD45-E29E348B895F}" srcOrd="2" destOrd="0" presId="urn:microsoft.com/office/officeart/2008/layout/VerticalCurvedList"/>
    <dgm:cxn modelId="{FFA06215-E374-7648-98A5-C845C8AADC1D}" type="presParOf" srcId="{E7FA5F2E-0AC2-6B44-AD45-E29E348B895F}" destId="{8E0696A0-F87F-864F-9259-F8BA67A2F3FB}" srcOrd="0" destOrd="0" presId="urn:microsoft.com/office/officeart/2008/layout/VerticalCurvedList"/>
    <dgm:cxn modelId="{C0B0C3CE-023D-B34F-BD09-42192F458C1F}" type="presParOf" srcId="{571EE3B3-5291-C046-8E20-F49D1E4B7755}" destId="{D7375CE1-B54E-7747-BDFE-DC2DF179097A}" srcOrd="3" destOrd="0" presId="urn:microsoft.com/office/officeart/2008/layout/VerticalCurvedList"/>
    <dgm:cxn modelId="{581E8FC3-9C0D-8847-85CC-BE832D3C8A25}" type="presParOf" srcId="{571EE3B3-5291-C046-8E20-F49D1E4B7755}" destId="{C32952B3-09FD-464B-AEA3-39EF60ABE7A8}" srcOrd="4" destOrd="0" presId="urn:microsoft.com/office/officeart/2008/layout/VerticalCurvedList"/>
    <dgm:cxn modelId="{9AD2DE93-D563-154C-BD78-45736040A994}" type="presParOf" srcId="{C32952B3-09FD-464B-AEA3-39EF60ABE7A8}" destId="{18852671-1E07-B04C-B2C7-7C8F9AF4EDED}" srcOrd="0" destOrd="0" presId="urn:microsoft.com/office/officeart/2008/layout/VerticalCurvedList"/>
    <dgm:cxn modelId="{4D61EAD6-82E9-F04C-B9B5-168574D94E7A}" type="presParOf" srcId="{571EE3B3-5291-C046-8E20-F49D1E4B7755}" destId="{263B1986-5E1D-D44D-A09F-C63948A51A41}" srcOrd="5" destOrd="0" presId="urn:microsoft.com/office/officeart/2008/layout/VerticalCurvedList"/>
    <dgm:cxn modelId="{CB90CA61-3D17-4C45-9406-D300E6E43AB9}" type="presParOf" srcId="{571EE3B3-5291-C046-8E20-F49D1E4B7755}" destId="{A84D614F-99B5-F846-AE74-C8E1D4F60DA8}" srcOrd="6" destOrd="0" presId="urn:microsoft.com/office/officeart/2008/layout/VerticalCurvedList"/>
    <dgm:cxn modelId="{2CB86E12-D4C0-9443-865E-1570248912D0}" type="presParOf" srcId="{A84D614F-99B5-F846-AE74-C8E1D4F60DA8}" destId="{198DABD9-3BC8-684F-ADD5-DAD8EA049979}" srcOrd="0" destOrd="0" presId="urn:microsoft.com/office/officeart/2008/layout/VerticalCurvedList"/>
    <dgm:cxn modelId="{A409A21D-8C33-3B4A-8DD1-A793501B721F}" type="presParOf" srcId="{571EE3B3-5291-C046-8E20-F49D1E4B7755}" destId="{B75A4645-7F06-FC41-A1A1-FBB568836532}" srcOrd="7" destOrd="0" presId="urn:microsoft.com/office/officeart/2008/layout/VerticalCurvedList"/>
    <dgm:cxn modelId="{FDF02F95-45A6-9448-B0EE-D1D9699233F8}" type="presParOf" srcId="{571EE3B3-5291-C046-8E20-F49D1E4B7755}" destId="{6B134324-4D9E-D741-98F4-2F237F4967D5}" srcOrd="8" destOrd="0" presId="urn:microsoft.com/office/officeart/2008/layout/VerticalCurvedList"/>
    <dgm:cxn modelId="{BE5941B5-CC5D-1D4D-8CB8-A46E44E108BA}" type="presParOf" srcId="{6B134324-4D9E-D741-98F4-2F237F4967D5}" destId="{14EFE481-1319-A24A-A8A7-888EBAABF672}" srcOrd="0" destOrd="0" presId="urn:microsoft.com/office/officeart/2008/layout/VerticalCurvedList"/>
    <dgm:cxn modelId="{4187EB9F-F8D0-804B-A8E0-446663D19C5B}" type="presParOf" srcId="{571EE3B3-5291-C046-8E20-F49D1E4B7755}" destId="{D10FE822-99A1-0C49-9C9E-F60C7B6D6E3A}" srcOrd="9" destOrd="0" presId="urn:microsoft.com/office/officeart/2008/layout/VerticalCurvedList"/>
    <dgm:cxn modelId="{BC0835EE-A77A-3C40-B5DE-12D0CE22347A}" type="presParOf" srcId="{571EE3B3-5291-C046-8E20-F49D1E4B7755}" destId="{F881E9D5-3DC9-FB40-A7F5-222B44792465}" srcOrd="10" destOrd="0" presId="urn:microsoft.com/office/officeart/2008/layout/VerticalCurvedList"/>
    <dgm:cxn modelId="{4489F4EF-1790-8E4C-956F-71867248C9C8}" type="presParOf" srcId="{F881E9D5-3DC9-FB40-A7F5-222B44792465}" destId="{BA4FED03-EFE1-F643-BA45-0604F2F3657B}" srcOrd="0" destOrd="0" presId="urn:microsoft.com/office/officeart/2008/layout/VerticalCurvedList"/>
    <dgm:cxn modelId="{9B5D5BDC-7FE5-3D46-B214-55E9C42AF9FE}" type="presParOf" srcId="{571EE3B3-5291-C046-8E20-F49D1E4B7755}" destId="{15DF92B5-7D1E-3E45-9613-FB7E0FAE8C52}" srcOrd="11" destOrd="0" presId="urn:microsoft.com/office/officeart/2008/layout/VerticalCurvedList"/>
    <dgm:cxn modelId="{B55C8F8F-2344-E24E-B986-7D59F2061D96}" type="presParOf" srcId="{571EE3B3-5291-C046-8E20-F49D1E4B7755}" destId="{3ACCEFB8-6072-194E-88FB-0DE2B16EF229}" srcOrd="12" destOrd="0" presId="urn:microsoft.com/office/officeart/2008/layout/VerticalCurvedList"/>
    <dgm:cxn modelId="{FA7C7045-82DA-8248-B94A-D4BDADE6932D}" type="presParOf" srcId="{3ACCEFB8-6072-194E-88FB-0DE2B16EF229}" destId="{CE89E456-800C-E54B-9E2F-3AAD27BF7FC8}"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FC5322-49ED-A84C-92A5-F57A66B41160}" type="doc">
      <dgm:prSet loTypeId="urn:microsoft.com/office/officeart/2005/8/layout/process2" loCatId="hierarchy" qsTypeId="urn:microsoft.com/office/officeart/2005/8/quickstyle/simple1" qsCatId="simple" csTypeId="urn:microsoft.com/office/officeart/2005/8/colors/accent5_1" csCatId="accent5" phldr="1"/>
      <dgm:spPr/>
      <dgm:t>
        <a:bodyPr/>
        <a:lstStyle/>
        <a:p>
          <a:endParaRPr lang="en-US"/>
        </a:p>
      </dgm:t>
    </dgm:pt>
    <dgm:pt modelId="{DC884BE4-9EAB-944A-A929-AD3A7DA9D858}">
      <dgm:prSet phldrT="[Text]"/>
      <dgm:spPr/>
      <dgm:t>
        <a:bodyPr/>
        <a:lstStyle/>
        <a:p>
          <a:r>
            <a:rPr lang="en-US" dirty="0">
              <a:latin typeface="Aharoni" panose="02010803020104030203" pitchFamily="2" charset="-79"/>
              <a:cs typeface="Aharoni" panose="02010803020104030203" pitchFamily="2" charset="-79"/>
            </a:rPr>
            <a:t>Base </a:t>
          </a:r>
          <a:r>
            <a:rPr lang="en-US" dirty="0" err="1">
              <a:latin typeface="Aharoni" panose="02010803020104030203" pitchFamily="2" charset="-79"/>
              <a:cs typeface="Aharoni" panose="02010803020104030203" pitchFamily="2" charset="-79"/>
            </a:rPr>
            <a:t>Bartweet</a:t>
          </a:r>
          <a:r>
            <a:rPr lang="en-US" dirty="0">
              <a:latin typeface="Aharoni" panose="02010803020104030203" pitchFamily="2" charset="-79"/>
              <a:cs typeface="Aharoni" panose="02010803020104030203" pitchFamily="2" charset="-79"/>
            </a:rPr>
            <a:t> model</a:t>
          </a:r>
        </a:p>
      </dgm:t>
    </dgm:pt>
    <dgm:pt modelId="{BCB97143-ED63-FF45-8368-EC4A70E179BB}" type="parTrans" cxnId="{EC0CBAF1-6737-0D44-A8E5-2C21C808AB4A}">
      <dgm:prSet/>
      <dgm:spPr/>
      <dgm:t>
        <a:bodyPr/>
        <a:lstStyle/>
        <a:p>
          <a:endParaRPr lang="en-US"/>
        </a:p>
      </dgm:t>
    </dgm:pt>
    <dgm:pt modelId="{DCD42287-0EDE-2F48-9A93-07A815F9B7A9}" type="sibTrans" cxnId="{EC0CBAF1-6737-0D44-A8E5-2C21C808AB4A}">
      <dgm:prSet/>
      <dgm:spPr/>
      <dgm:t>
        <a:bodyPr/>
        <a:lstStyle/>
        <a:p>
          <a:endParaRPr lang="en-US"/>
        </a:p>
      </dgm:t>
    </dgm:pt>
    <dgm:pt modelId="{9F7AFF97-8F32-5841-8A3D-A277BF38B464}">
      <dgm:prSet phldrT="[Text]"/>
      <dgm:spPr/>
      <dgm:t>
        <a:bodyPr/>
        <a:lstStyle/>
        <a:p>
          <a:r>
            <a:rPr lang="en-US" dirty="0">
              <a:latin typeface="Aharoni" panose="02010803020104030203" pitchFamily="2" charset="-79"/>
              <a:cs typeface="Aharoni" panose="02010803020104030203" pitchFamily="2" charset="-79"/>
            </a:rPr>
            <a:t>Ask</a:t>
          </a:r>
          <a:r>
            <a:rPr lang="en-US" baseline="0" dirty="0">
              <a:latin typeface="Aharoni" panose="02010803020104030203" pitchFamily="2" charset="-79"/>
              <a:cs typeface="Aharoni" panose="02010803020104030203" pitchFamily="2" charset="-79"/>
            </a:rPr>
            <a:t> the same question with date and Place </a:t>
          </a:r>
          <a:endParaRPr lang="en-US" dirty="0">
            <a:latin typeface="Aharoni" panose="02010803020104030203" pitchFamily="2" charset="-79"/>
            <a:cs typeface="Aharoni" panose="02010803020104030203" pitchFamily="2" charset="-79"/>
          </a:endParaRPr>
        </a:p>
      </dgm:t>
    </dgm:pt>
    <dgm:pt modelId="{6E39566B-D5EC-3347-8526-A2E3FF1EE158}" type="parTrans" cxnId="{195A7861-B0FC-3343-A6CA-9D78C49DA9F1}">
      <dgm:prSet/>
      <dgm:spPr/>
      <dgm:t>
        <a:bodyPr/>
        <a:lstStyle/>
        <a:p>
          <a:endParaRPr lang="en-US"/>
        </a:p>
      </dgm:t>
    </dgm:pt>
    <dgm:pt modelId="{2AEA0D63-E99F-D849-88C5-9DF7BB4CD134}" type="sibTrans" cxnId="{195A7861-B0FC-3343-A6CA-9D78C49DA9F1}">
      <dgm:prSet/>
      <dgm:spPr/>
      <dgm:t>
        <a:bodyPr/>
        <a:lstStyle/>
        <a:p>
          <a:endParaRPr lang="en-US"/>
        </a:p>
      </dgm:t>
    </dgm:pt>
    <dgm:pt modelId="{CE145A59-8DCD-6641-85C4-89E44F0CBE95}">
      <dgm:prSet phldrT="[Text]"/>
      <dgm:spPr/>
      <dgm:t>
        <a:bodyPr/>
        <a:lstStyle/>
        <a:p>
          <a:r>
            <a:rPr lang="en-US" dirty="0">
              <a:latin typeface="Aharoni" panose="02010803020104030203" pitchFamily="2" charset="-79"/>
              <a:cs typeface="Aharoni" panose="02010803020104030203" pitchFamily="2" charset="-79"/>
            </a:rPr>
            <a:t>Results compared with Fine tuned model</a:t>
          </a:r>
        </a:p>
      </dgm:t>
    </dgm:pt>
    <dgm:pt modelId="{6ACC5364-656D-224B-8F68-801FBE8F852F}" type="parTrans" cxnId="{7F04ADFE-DA63-974B-BBB1-9DA921D0E858}">
      <dgm:prSet/>
      <dgm:spPr/>
      <dgm:t>
        <a:bodyPr/>
        <a:lstStyle/>
        <a:p>
          <a:endParaRPr lang="en-US"/>
        </a:p>
      </dgm:t>
    </dgm:pt>
    <dgm:pt modelId="{03400DBE-DAF2-A94C-AB5A-6474065099C6}" type="sibTrans" cxnId="{7F04ADFE-DA63-974B-BBB1-9DA921D0E858}">
      <dgm:prSet/>
      <dgm:spPr/>
      <dgm:t>
        <a:bodyPr/>
        <a:lstStyle/>
        <a:p>
          <a:endParaRPr lang="en-US"/>
        </a:p>
      </dgm:t>
    </dgm:pt>
    <dgm:pt modelId="{486A4507-86D9-0444-80BA-25F7ED07A2FB}" type="pres">
      <dgm:prSet presAssocID="{85FC5322-49ED-A84C-92A5-F57A66B41160}" presName="linearFlow" presStyleCnt="0">
        <dgm:presLayoutVars>
          <dgm:resizeHandles val="exact"/>
        </dgm:presLayoutVars>
      </dgm:prSet>
      <dgm:spPr/>
    </dgm:pt>
    <dgm:pt modelId="{7B3CAF89-3956-8346-AAD2-BBEEEA86A702}" type="pres">
      <dgm:prSet presAssocID="{DC884BE4-9EAB-944A-A929-AD3A7DA9D858}" presName="node" presStyleLbl="node1" presStyleIdx="0" presStyleCnt="3">
        <dgm:presLayoutVars>
          <dgm:bulletEnabled val="1"/>
        </dgm:presLayoutVars>
      </dgm:prSet>
      <dgm:spPr/>
    </dgm:pt>
    <dgm:pt modelId="{F07ABB58-450A-E749-B0E6-B3C564E2AA43}" type="pres">
      <dgm:prSet presAssocID="{DCD42287-0EDE-2F48-9A93-07A815F9B7A9}" presName="sibTrans" presStyleLbl="sibTrans2D1" presStyleIdx="0" presStyleCnt="2"/>
      <dgm:spPr/>
    </dgm:pt>
    <dgm:pt modelId="{CA8B3B3E-377C-C142-9AE0-F7B503DA7B4E}" type="pres">
      <dgm:prSet presAssocID="{DCD42287-0EDE-2F48-9A93-07A815F9B7A9}" presName="connectorText" presStyleLbl="sibTrans2D1" presStyleIdx="0" presStyleCnt="2"/>
      <dgm:spPr/>
    </dgm:pt>
    <dgm:pt modelId="{BC061C83-19FE-6A45-A059-CF114680E758}" type="pres">
      <dgm:prSet presAssocID="{9F7AFF97-8F32-5841-8A3D-A277BF38B464}" presName="node" presStyleLbl="node1" presStyleIdx="1" presStyleCnt="3">
        <dgm:presLayoutVars>
          <dgm:bulletEnabled val="1"/>
        </dgm:presLayoutVars>
      </dgm:prSet>
      <dgm:spPr/>
    </dgm:pt>
    <dgm:pt modelId="{DA251C41-8802-E34D-AFC7-83951DC38B96}" type="pres">
      <dgm:prSet presAssocID="{2AEA0D63-E99F-D849-88C5-9DF7BB4CD134}" presName="sibTrans" presStyleLbl="sibTrans2D1" presStyleIdx="1" presStyleCnt="2"/>
      <dgm:spPr/>
    </dgm:pt>
    <dgm:pt modelId="{7F472536-4F48-6345-B9E1-6CEA9A3464A5}" type="pres">
      <dgm:prSet presAssocID="{2AEA0D63-E99F-D849-88C5-9DF7BB4CD134}" presName="connectorText" presStyleLbl="sibTrans2D1" presStyleIdx="1" presStyleCnt="2"/>
      <dgm:spPr/>
    </dgm:pt>
    <dgm:pt modelId="{87744AD3-11B1-8E40-96B7-A6E204CAD2AA}" type="pres">
      <dgm:prSet presAssocID="{CE145A59-8DCD-6641-85C4-89E44F0CBE95}" presName="node" presStyleLbl="node1" presStyleIdx="2" presStyleCnt="3">
        <dgm:presLayoutVars>
          <dgm:bulletEnabled val="1"/>
        </dgm:presLayoutVars>
      </dgm:prSet>
      <dgm:spPr/>
    </dgm:pt>
  </dgm:ptLst>
  <dgm:cxnLst>
    <dgm:cxn modelId="{5E032209-9FB9-B249-8924-0C5242A0812E}" type="presOf" srcId="{2AEA0D63-E99F-D849-88C5-9DF7BB4CD134}" destId="{7F472536-4F48-6345-B9E1-6CEA9A3464A5}" srcOrd="1" destOrd="0" presId="urn:microsoft.com/office/officeart/2005/8/layout/process2"/>
    <dgm:cxn modelId="{D82AA30F-E9AC-2641-B951-00E66595D89D}" type="presOf" srcId="{9F7AFF97-8F32-5841-8A3D-A277BF38B464}" destId="{BC061C83-19FE-6A45-A059-CF114680E758}" srcOrd="0" destOrd="0" presId="urn:microsoft.com/office/officeart/2005/8/layout/process2"/>
    <dgm:cxn modelId="{D4840A14-CAAD-EA45-BFE4-616F62828BC2}" type="presOf" srcId="{2AEA0D63-E99F-D849-88C5-9DF7BB4CD134}" destId="{DA251C41-8802-E34D-AFC7-83951DC38B96}" srcOrd="0" destOrd="0" presId="urn:microsoft.com/office/officeart/2005/8/layout/process2"/>
    <dgm:cxn modelId="{D2EEC826-BF44-414E-84A4-88678FA6BEF5}" type="presOf" srcId="{DCD42287-0EDE-2F48-9A93-07A815F9B7A9}" destId="{CA8B3B3E-377C-C142-9AE0-F7B503DA7B4E}" srcOrd="1" destOrd="0" presId="urn:microsoft.com/office/officeart/2005/8/layout/process2"/>
    <dgm:cxn modelId="{5FA73C60-2D0A-324E-8DCC-CCE39BEA9BBD}" type="presOf" srcId="{DCD42287-0EDE-2F48-9A93-07A815F9B7A9}" destId="{F07ABB58-450A-E749-B0E6-B3C564E2AA43}" srcOrd="0" destOrd="0" presId="urn:microsoft.com/office/officeart/2005/8/layout/process2"/>
    <dgm:cxn modelId="{195A7861-B0FC-3343-A6CA-9D78C49DA9F1}" srcId="{85FC5322-49ED-A84C-92A5-F57A66B41160}" destId="{9F7AFF97-8F32-5841-8A3D-A277BF38B464}" srcOrd="1" destOrd="0" parTransId="{6E39566B-D5EC-3347-8526-A2E3FF1EE158}" sibTransId="{2AEA0D63-E99F-D849-88C5-9DF7BB4CD134}"/>
    <dgm:cxn modelId="{70997AB7-17B8-FD4F-B124-FABF2109F0A7}" type="presOf" srcId="{CE145A59-8DCD-6641-85C4-89E44F0CBE95}" destId="{87744AD3-11B1-8E40-96B7-A6E204CAD2AA}" srcOrd="0" destOrd="0" presId="urn:microsoft.com/office/officeart/2005/8/layout/process2"/>
    <dgm:cxn modelId="{9A4EF0CF-0873-8546-B142-5094385000F0}" type="presOf" srcId="{DC884BE4-9EAB-944A-A929-AD3A7DA9D858}" destId="{7B3CAF89-3956-8346-AAD2-BBEEEA86A702}" srcOrd="0" destOrd="0" presId="urn:microsoft.com/office/officeart/2005/8/layout/process2"/>
    <dgm:cxn modelId="{5ACEECD3-7DF6-3848-81AC-318CF573FD3A}" type="presOf" srcId="{85FC5322-49ED-A84C-92A5-F57A66B41160}" destId="{486A4507-86D9-0444-80BA-25F7ED07A2FB}" srcOrd="0" destOrd="0" presId="urn:microsoft.com/office/officeart/2005/8/layout/process2"/>
    <dgm:cxn modelId="{EC0CBAF1-6737-0D44-A8E5-2C21C808AB4A}" srcId="{85FC5322-49ED-A84C-92A5-F57A66B41160}" destId="{DC884BE4-9EAB-944A-A929-AD3A7DA9D858}" srcOrd="0" destOrd="0" parTransId="{BCB97143-ED63-FF45-8368-EC4A70E179BB}" sibTransId="{DCD42287-0EDE-2F48-9A93-07A815F9B7A9}"/>
    <dgm:cxn modelId="{7F04ADFE-DA63-974B-BBB1-9DA921D0E858}" srcId="{85FC5322-49ED-A84C-92A5-F57A66B41160}" destId="{CE145A59-8DCD-6641-85C4-89E44F0CBE95}" srcOrd="2" destOrd="0" parTransId="{6ACC5364-656D-224B-8F68-801FBE8F852F}" sibTransId="{03400DBE-DAF2-A94C-AB5A-6474065099C6}"/>
    <dgm:cxn modelId="{EAEA2EF0-601B-0E4B-9054-33A52F3F1214}" type="presParOf" srcId="{486A4507-86D9-0444-80BA-25F7ED07A2FB}" destId="{7B3CAF89-3956-8346-AAD2-BBEEEA86A702}" srcOrd="0" destOrd="0" presId="urn:microsoft.com/office/officeart/2005/8/layout/process2"/>
    <dgm:cxn modelId="{702FC326-F9D4-DE42-8B46-F94A181603C2}" type="presParOf" srcId="{486A4507-86D9-0444-80BA-25F7ED07A2FB}" destId="{F07ABB58-450A-E749-B0E6-B3C564E2AA43}" srcOrd="1" destOrd="0" presId="urn:microsoft.com/office/officeart/2005/8/layout/process2"/>
    <dgm:cxn modelId="{17DA8725-EA33-FC42-AE0B-85A4C6F2206A}" type="presParOf" srcId="{F07ABB58-450A-E749-B0E6-B3C564E2AA43}" destId="{CA8B3B3E-377C-C142-9AE0-F7B503DA7B4E}" srcOrd="0" destOrd="0" presId="urn:microsoft.com/office/officeart/2005/8/layout/process2"/>
    <dgm:cxn modelId="{CAC4F567-F6FA-6B4F-BB99-A1528F81F61D}" type="presParOf" srcId="{486A4507-86D9-0444-80BA-25F7ED07A2FB}" destId="{BC061C83-19FE-6A45-A059-CF114680E758}" srcOrd="2" destOrd="0" presId="urn:microsoft.com/office/officeart/2005/8/layout/process2"/>
    <dgm:cxn modelId="{66C4D4AD-2B18-A241-8C18-4E1F441EB59B}" type="presParOf" srcId="{486A4507-86D9-0444-80BA-25F7ED07A2FB}" destId="{DA251C41-8802-E34D-AFC7-83951DC38B96}" srcOrd="3" destOrd="0" presId="urn:microsoft.com/office/officeart/2005/8/layout/process2"/>
    <dgm:cxn modelId="{7011D623-0880-F445-9A42-A83A748A0ED3}" type="presParOf" srcId="{DA251C41-8802-E34D-AFC7-83951DC38B96}" destId="{7F472536-4F48-6345-B9E1-6CEA9A3464A5}" srcOrd="0" destOrd="0" presId="urn:microsoft.com/office/officeart/2005/8/layout/process2"/>
    <dgm:cxn modelId="{78021C71-66B9-514C-B720-167A29B94E86}" type="presParOf" srcId="{486A4507-86D9-0444-80BA-25F7ED07A2FB}" destId="{87744AD3-11B1-8E40-96B7-A6E204CAD2AA}"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026B3F-E8A0-0543-860A-6D7AE6A8FCF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1CEAF450-1CCB-F44E-B5CF-160663F0448E}">
      <dgm:prSet/>
      <dgm:spPr/>
      <dgm:t>
        <a:bodyPr/>
        <a:lstStyle/>
        <a:p>
          <a:r>
            <a:rPr lang="en-US" dirty="0"/>
            <a:t>Still </a:t>
          </a:r>
          <a:r>
            <a:rPr lang="en-US" b="1" dirty="0"/>
            <a:t>dependent on the query</a:t>
          </a:r>
          <a:r>
            <a:rPr lang="en-US" dirty="0"/>
            <a:t>. A slight change is query can give a completely different results.</a:t>
          </a:r>
          <a:endParaRPr lang="en-DE" dirty="0"/>
        </a:p>
      </dgm:t>
    </dgm:pt>
    <dgm:pt modelId="{52D98EA2-799D-4B4D-BEF7-D4B80A6C0E06}" type="parTrans" cxnId="{95954828-8497-F54A-8587-11656847F68A}">
      <dgm:prSet/>
      <dgm:spPr/>
      <dgm:t>
        <a:bodyPr/>
        <a:lstStyle/>
        <a:p>
          <a:endParaRPr lang="en-GB"/>
        </a:p>
      </dgm:t>
    </dgm:pt>
    <dgm:pt modelId="{FDB2CFCE-77B1-C24B-AAE2-835874E672EA}" type="sibTrans" cxnId="{95954828-8497-F54A-8587-11656847F68A}">
      <dgm:prSet/>
      <dgm:spPr/>
      <dgm:t>
        <a:bodyPr/>
        <a:lstStyle/>
        <a:p>
          <a:endParaRPr lang="en-GB"/>
        </a:p>
      </dgm:t>
    </dgm:pt>
    <dgm:pt modelId="{C57A0FB0-CEA5-AB4A-9D6F-48054B0F2488}">
      <dgm:prSet/>
      <dgm:spPr/>
      <dgm:t>
        <a:bodyPr/>
        <a:lstStyle/>
        <a:p>
          <a:r>
            <a:rPr lang="en-US" dirty="0"/>
            <a:t>Both result have some amount of </a:t>
          </a:r>
          <a:r>
            <a:rPr lang="en-US" b="1" dirty="0"/>
            <a:t>time lag</a:t>
          </a:r>
          <a:r>
            <a:rPr lang="en-US" dirty="0"/>
            <a:t>. The lag between actual emotion and time survey result come or the time the model train and adapt according to the emotion can be varied. </a:t>
          </a:r>
          <a:endParaRPr lang="en-DE"/>
        </a:p>
      </dgm:t>
    </dgm:pt>
    <dgm:pt modelId="{63F80D92-8C85-C641-8BE2-73740BC27B57}" type="parTrans" cxnId="{4013B647-A6D2-7244-BBE2-F618DDABC905}">
      <dgm:prSet/>
      <dgm:spPr/>
      <dgm:t>
        <a:bodyPr/>
        <a:lstStyle/>
        <a:p>
          <a:endParaRPr lang="en-GB"/>
        </a:p>
      </dgm:t>
    </dgm:pt>
    <dgm:pt modelId="{6EE2F4BF-2948-8741-A441-72E91EFFB94E}" type="sibTrans" cxnId="{4013B647-A6D2-7244-BBE2-F618DDABC905}">
      <dgm:prSet/>
      <dgm:spPr/>
      <dgm:t>
        <a:bodyPr/>
        <a:lstStyle/>
        <a:p>
          <a:endParaRPr lang="en-GB"/>
        </a:p>
      </dgm:t>
    </dgm:pt>
    <dgm:pt modelId="{1E85E02E-57C8-2042-A237-7F3015DB6CA6}">
      <dgm:prSet/>
      <dgm:spPr/>
      <dgm:t>
        <a:bodyPr/>
        <a:lstStyle/>
        <a:p>
          <a:r>
            <a:rPr lang="en-US" b="1" dirty="0"/>
            <a:t>Result is not consistent </a:t>
          </a:r>
          <a:r>
            <a:rPr lang="en-US" dirty="0"/>
            <a:t>with all query. It is giving quite similar result for some variable,  but for other variable it is way different from the survey result. </a:t>
          </a:r>
          <a:endParaRPr lang="en-DE" dirty="0"/>
        </a:p>
      </dgm:t>
    </dgm:pt>
    <dgm:pt modelId="{CE943935-00DF-AD4B-8459-83E544A530C2}" type="parTrans" cxnId="{8C6DC3A9-95F5-1646-94A3-656F30B43CA5}">
      <dgm:prSet/>
      <dgm:spPr/>
      <dgm:t>
        <a:bodyPr/>
        <a:lstStyle/>
        <a:p>
          <a:endParaRPr lang="en-GB"/>
        </a:p>
      </dgm:t>
    </dgm:pt>
    <dgm:pt modelId="{4D0C7CE3-8C5D-994A-81F8-36EB19A1E495}" type="sibTrans" cxnId="{8C6DC3A9-95F5-1646-94A3-656F30B43CA5}">
      <dgm:prSet/>
      <dgm:spPr/>
      <dgm:t>
        <a:bodyPr/>
        <a:lstStyle/>
        <a:p>
          <a:endParaRPr lang="en-GB"/>
        </a:p>
      </dgm:t>
    </dgm:pt>
    <dgm:pt modelId="{00B9110E-39A9-854B-AB67-F971FEB23C00}">
      <dgm:prSet/>
      <dgm:spPr/>
      <dgm:t>
        <a:bodyPr/>
        <a:lstStyle/>
        <a:p>
          <a:r>
            <a:rPr lang="en-US"/>
            <a:t>If it has been working for </a:t>
          </a:r>
          <a:r>
            <a:rPr lang="en-US" b="1"/>
            <a:t>one survey</a:t>
          </a:r>
          <a:r>
            <a:rPr lang="en-US"/>
            <a:t>, it is not certain that it going to work for </a:t>
          </a:r>
          <a:r>
            <a:rPr lang="en-US" b="1"/>
            <a:t>another survey</a:t>
          </a:r>
          <a:r>
            <a:rPr lang="en-US"/>
            <a:t>.</a:t>
          </a:r>
          <a:endParaRPr lang="en-DE"/>
        </a:p>
      </dgm:t>
    </dgm:pt>
    <dgm:pt modelId="{CF633218-08C0-1147-8B2A-D1658399E7FE}" type="parTrans" cxnId="{042DF73A-FFC5-9F4A-8693-4C4A1F43873B}">
      <dgm:prSet/>
      <dgm:spPr/>
      <dgm:t>
        <a:bodyPr/>
        <a:lstStyle/>
        <a:p>
          <a:endParaRPr lang="en-GB"/>
        </a:p>
      </dgm:t>
    </dgm:pt>
    <dgm:pt modelId="{004768DE-A730-9340-954E-E20F6596D27C}" type="sibTrans" cxnId="{042DF73A-FFC5-9F4A-8693-4C4A1F43873B}">
      <dgm:prSet/>
      <dgm:spPr/>
      <dgm:t>
        <a:bodyPr/>
        <a:lstStyle/>
        <a:p>
          <a:endParaRPr lang="en-GB"/>
        </a:p>
      </dgm:t>
    </dgm:pt>
    <dgm:pt modelId="{E73F300F-4592-A84B-B1CD-99CFAE198734}" type="pres">
      <dgm:prSet presAssocID="{70026B3F-E8A0-0543-860A-6D7AE6A8FCFD}" presName="vert0" presStyleCnt="0">
        <dgm:presLayoutVars>
          <dgm:dir/>
          <dgm:animOne val="branch"/>
          <dgm:animLvl val="lvl"/>
        </dgm:presLayoutVars>
      </dgm:prSet>
      <dgm:spPr/>
    </dgm:pt>
    <dgm:pt modelId="{F6C4724D-8AFC-314F-9154-A54F98F61B37}" type="pres">
      <dgm:prSet presAssocID="{1CEAF450-1CCB-F44E-B5CF-160663F0448E}" presName="thickLine" presStyleLbl="alignNode1" presStyleIdx="0" presStyleCnt="4"/>
      <dgm:spPr/>
    </dgm:pt>
    <dgm:pt modelId="{85E47E87-20B1-114A-A57D-75DAE9064CBE}" type="pres">
      <dgm:prSet presAssocID="{1CEAF450-1CCB-F44E-B5CF-160663F0448E}" presName="horz1" presStyleCnt="0"/>
      <dgm:spPr/>
    </dgm:pt>
    <dgm:pt modelId="{363C1760-F1F5-314E-A7A7-888B5531AD1E}" type="pres">
      <dgm:prSet presAssocID="{1CEAF450-1CCB-F44E-B5CF-160663F0448E}" presName="tx1" presStyleLbl="revTx" presStyleIdx="0" presStyleCnt="4"/>
      <dgm:spPr/>
    </dgm:pt>
    <dgm:pt modelId="{89E2C01B-50EE-724E-AFE4-A5CE3B574CB9}" type="pres">
      <dgm:prSet presAssocID="{1CEAF450-1CCB-F44E-B5CF-160663F0448E}" presName="vert1" presStyleCnt="0"/>
      <dgm:spPr/>
    </dgm:pt>
    <dgm:pt modelId="{011DB02A-6669-5E46-9A30-8255A49B3699}" type="pres">
      <dgm:prSet presAssocID="{C57A0FB0-CEA5-AB4A-9D6F-48054B0F2488}" presName="thickLine" presStyleLbl="alignNode1" presStyleIdx="1" presStyleCnt="4"/>
      <dgm:spPr/>
    </dgm:pt>
    <dgm:pt modelId="{BBAAAB5A-0919-D64B-BF72-C245C917D1CB}" type="pres">
      <dgm:prSet presAssocID="{C57A0FB0-CEA5-AB4A-9D6F-48054B0F2488}" presName="horz1" presStyleCnt="0"/>
      <dgm:spPr/>
    </dgm:pt>
    <dgm:pt modelId="{83BDF658-1869-B344-819D-9779E6CB63E1}" type="pres">
      <dgm:prSet presAssocID="{C57A0FB0-CEA5-AB4A-9D6F-48054B0F2488}" presName="tx1" presStyleLbl="revTx" presStyleIdx="1" presStyleCnt="4"/>
      <dgm:spPr/>
    </dgm:pt>
    <dgm:pt modelId="{51015631-387C-AD42-8DCC-B30549FB97CC}" type="pres">
      <dgm:prSet presAssocID="{C57A0FB0-CEA5-AB4A-9D6F-48054B0F2488}" presName="vert1" presStyleCnt="0"/>
      <dgm:spPr/>
    </dgm:pt>
    <dgm:pt modelId="{0D430708-D4CE-1B47-B080-4608CFEEEC47}" type="pres">
      <dgm:prSet presAssocID="{1E85E02E-57C8-2042-A237-7F3015DB6CA6}" presName="thickLine" presStyleLbl="alignNode1" presStyleIdx="2" presStyleCnt="4"/>
      <dgm:spPr/>
    </dgm:pt>
    <dgm:pt modelId="{899E26B9-CEC3-934B-B6B5-90E1BCEC89BF}" type="pres">
      <dgm:prSet presAssocID="{1E85E02E-57C8-2042-A237-7F3015DB6CA6}" presName="horz1" presStyleCnt="0"/>
      <dgm:spPr/>
    </dgm:pt>
    <dgm:pt modelId="{26F34418-DB70-6444-8F3A-BD299CE51286}" type="pres">
      <dgm:prSet presAssocID="{1E85E02E-57C8-2042-A237-7F3015DB6CA6}" presName="tx1" presStyleLbl="revTx" presStyleIdx="2" presStyleCnt="4"/>
      <dgm:spPr/>
    </dgm:pt>
    <dgm:pt modelId="{182525E1-2324-AB44-9EED-B15755B607EF}" type="pres">
      <dgm:prSet presAssocID="{1E85E02E-57C8-2042-A237-7F3015DB6CA6}" presName="vert1" presStyleCnt="0"/>
      <dgm:spPr/>
    </dgm:pt>
    <dgm:pt modelId="{A2DF9173-7D33-1C4E-A0D2-F80338769F5A}" type="pres">
      <dgm:prSet presAssocID="{00B9110E-39A9-854B-AB67-F971FEB23C00}" presName="thickLine" presStyleLbl="alignNode1" presStyleIdx="3" presStyleCnt="4"/>
      <dgm:spPr/>
    </dgm:pt>
    <dgm:pt modelId="{B23B0955-75E3-E148-BB11-B0B2430FB45E}" type="pres">
      <dgm:prSet presAssocID="{00B9110E-39A9-854B-AB67-F971FEB23C00}" presName="horz1" presStyleCnt="0"/>
      <dgm:spPr/>
    </dgm:pt>
    <dgm:pt modelId="{13E9D9A2-1B55-784A-B31C-1F1EDD539F8E}" type="pres">
      <dgm:prSet presAssocID="{00B9110E-39A9-854B-AB67-F971FEB23C00}" presName="tx1" presStyleLbl="revTx" presStyleIdx="3" presStyleCnt="4"/>
      <dgm:spPr/>
    </dgm:pt>
    <dgm:pt modelId="{2BA5356D-5D84-9F42-9224-E889C3B836B7}" type="pres">
      <dgm:prSet presAssocID="{00B9110E-39A9-854B-AB67-F971FEB23C00}" presName="vert1" presStyleCnt="0"/>
      <dgm:spPr/>
    </dgm:pt>
  </dgm:ptLst>
  <dgm:cxnLst>
    <dgm:cxn modelId="{95954828-8497-F54A-8587-11656847F68A}" srcId="{70026B3F-E8A0-0543-860A-6D7AE6A8FCFD}" destId="{1CEAF450-1CCB-F44E-B5CF-160663F0448E}" srcOrd="0" destOrd="0" parTransId="{52D98EA2-799D-4B4D-BEF7-D4B80A6C0E06}" sibTransId="{FDB2CFCE-77B1-C24B-AAE2-835874E672EA}"/>
    <dgm:cxn modelId="{11139E35-B877-8243-A520-38169F9C799C}" type="presOf" srcId="{00B9110E-39A9-854B-AB67-F971FEB23C00}" destId="{13E9D9A2-1B55-784A-B31C-1F1EDD539F8E}" srcOrd="0" destOrd="0" presId="urn:microsoft.com/office/officeart/2008/layout/LinedList"/>
    <dgm:cxn modelId="{042DF73A-FFC5-9F4A-8693-4C4A1F43873B}" srcId="{70026B3F-E8A0-0543-860A-6D7AE6A8FCFD}" destId="{00B9110E-39A9-854B-AB67-F971FEB23C00}" srcOrd="3" destOrd="0" parTransId="{CF633218-08C0-1147-8B2A-D1658399E7FE}" sibTransId="{004768DE-A730-9340-954E-E20F6596D27C}"/>
    <dgm:cxn modelId="{4013B647-A6D2-7244-BBE2-F618DDABC905}" srcId="{70026B3F-E8A0-0543-860A-6D7AE6A8FCFD}" destId="{C57A0FB0-CEA5-AB4A-9D6F-48054B0F2488}" srcOrd="1" destOrd="0" parTransId="{63F80D92-8C85-C641-8BE2-73740BC27B57}" sibTransId="{6EE2F4BF-2948-8741-A441-72E91EFFB94E}"/>
    <dgm:cxn modelId="{B55B7EA8-189D-2645-A9EE-0EBAA7FBF67A}" type="presOf" srcId="{1E85E02E-57C8-2042-A237-7F3015DB6CA6}" destId="{26F34418-DB70-6444-8F3A-BD299CE51286}" srcOrd="0" destOrd="0" presId="urn:microsoft.com/office/officeart/2008/layout/LinedList"/>
    <dgm:cxn modelId="{8C6DC3A9-95F5-1646-94A3-656F30B43CA5}" srcId="{70026B3F-E8A0-0543-860A-6D7AE6A8FCFD}" destId="{1E85E02E-57C8-2042-A237-7F3015DB6CA6}" srcOrd="2" destOrd="0" parTransId="{CE943935-00DF-AD4B-8459-83E544A530C2}" sibTransId="{4D0C7CE3-8C5D-994A-81F8-36EB19A1E495}"/>
    <dgm:cxn modelId="{50677EEE-8A9A-2C41-A906-8FB32BF3D007}" type="presOf" srcId="{C57A0FB0-CEA5-AB4A-9D6F-48054B0F2488}" destId="{83BDF658-1869-B344-819D-9779E6CB63E1}" srcOrd="0" destOrd="0" presId="urn:microsoft.com/office/officeart/2008/layout/LinedList"/>
    <dgm:cxn modelId="{EBDFEEF2-794C-D54E-8AC4-B703863D232C}" type="presOf" srcId="{70026B3F-E8A0-0543-860A-6D7AE6A8FCFD}" destId="{E73F300F-4592-A84B-B1CD-99CFAE198734}" srcOrd="0" destOrd="0" presId="urn:microsoft.com/office/officeart/2008/layout/LinedList"/>
    <dgm:cxn modelId="{1E2FFCF7-A9FC-2140-8331-67982B8F759C}" type="presOf" srcId="{1CEAF450-1CCB-F44E-B5CF-160663F0448E}" destId="{363C1760-F1F5-314E-A7A7-888B5531AD1E}" srcOrd="0" destOrd="0" presId="urn:microsoft.com/office/officeart/2008/layout/LinedList"/>
    <dgm:cxn modelId="{E367728F-9521-5F42-8484-3443C232FCBD}" type="presParOf" srcId="{E73F300F-4592-A84B-B1CD-99CFAE198734}" destId="{F6C4724D-8AFC-314F-9154-A54F98F61B37}" srcOrd="0" destOrd="0" presId="urn:microsoft.com/office/officeart/2008/layout/LinedList"/>
    <dgm:cxn modelId="{F8A08565-23DB-CF41-9465-691B51E36FBE}" type="presParOf" srcId="{E73F300F-4592-A84B-B1CD-99CFAE198734}" destId="{85E47E87-20B1-114A-A57D-75DAE9064CBE}" srcOrd="1" destOrd="0" presId="urn:microsoft.com/office/officeart/2008/layout/LinedList"/>
    <dgm:cxn modelId="{7DB63A58-FDBA-D145-B849-92DB9B5B4813}" type="presParOf" srcId="{85E47E87-20B1-114A-A57D-75DAE9064CBE}" destId="{363C1760-F1F5-314E-A7A7-888B5531AD1E}" srcOrd="0" destOrd="0" presId="urn:microsoft.com/office/officeart/2008/layout/LinedList"/>
    <dgm:cxn modelId="{E3ABAF36-DAC3-5044-808D-8EC4D694A033}" type="presParOf" srcId="{85E47E87-20B1-114A-A57D-75DAE9064CBE}" destId="{89E2C01B-50EE-724E-AFE4-A5CE3B574CB9}" srcOrd="1" destOrd="0" presId="urn:microsoft.com/office/officeart/2008/layout/LinedList"/>
    <dgm:cxn modelId="{5865A7FB-90A9-4041-BE1E-0D620A2D5563}" type="presParOf" srcId="{E73F300F-4592-A84B-B1CD-99CFAE198734}" destId="{011DB02A-6669-5E46-9A30-8255A49B3699}" srcOrd="2" destOrd="0" presId="urn:microsoft.com/office/officeart/2008/layout/LinedList"/>
    <dgm:cxn modelId="{45A6CF18-4BD0-4049-8EFA-38DE9FFC7EFA}" type="presParOf" srcId="{E73F300F-4592-A84B-B1CD-99CFAE198734}" destId="{BBAAAB5A-0919-D64B-BF72-C245C917D1CB}" srcOrd="3" destOrd="0" presId="urn:microsoft.com/office/officeart/2008/layout/LinedList"/>
    <dgm:cxn modelId="{4BA1643F-0B64-6A40-A787-C32841F86A4A}" type="presParOf" srcId="{BBAAAB5A-0919-D64B-BF72-C245C917D1CB}" destId="{83BDF658-1869-B344-819D-9779E6CB63E1}" srcOrd="0" destOrd="0" presId="urn:microsoft.com/office/officeart/2008/layout/LinedList"/>
    <dgm:cxn modelId="{9EFB95BB-DF91-9742-9992-3B5CBFB844BF}" type="presParOf" srcId="{BBAAAB5A-0919-D64B-BF72-C245C917D1CB}" destId="{51015631-387C-AD42-8DCC-B30549FB97CC}" srcOrd="1" destOrd="0" presId="urn:microsoft.com/office/officeart/2008/layout/LinedList"/>
    <dgm:cxn modelId="{A52ABA47-EE91-5848-886E-8A92B1FDC449}" type="presParOf" srcId="{E73F300F-4592-A84B-B1CD-99CFAE198734}" destId="{0D430708-D4CE-1B47-B080-4608CFEEEC47}" srcOrd="4" destOrd="0" presId="urn:microsoft.com/office/officeart/2008/layout/LinedList"/>
    <dgm:cxn modelId="{1B4F9B46-6F40-7F47-B866-207E0B11C509}" type="presParOf" srcId="{E73F300F-4592-A84B-B1CD-99CFAE198734}" destId="{899E26B9-CEC3-934B-B6B5-90E1BCEC89BF}" srcOrd="5" destOrd="0" presId="urn:microsoft.com/office/officeart/2008/layout/LinedList"/>
    <dgm:cxn modelId="{6633BDB2-0FF2-8146-9D64-F33827049662}" type="presParOf" srcId="{899E26B9-CEC3-934B-B6B5-90E1BCEC89BF}" destId="{26F34418-DB70-6444-8F3A-BD299CE51286}" srcOrd="0" destOrd="0" presId="urn:microsoft.com/office/officeart/2008/layout/LinedList"/>
    <dgm:cxn modelId="{691D213F-3AB1-4C45-A9FD-15AA29A5B8A8}" type="presParOf" srcId="{899E26B9-CEC3-934B-B6B5-90E1BCEC89BF}" destId="{182525E1-2324-AB44-9EED-B15755B607EF}" srcOrd="1" destOrd="0" presId="urn:microsoft.com/office/officeart/2008/layout/LinedList"/>
    <dgm:cxn modelId="{BEA39064-D8C3-7940-9968-70BFEFEFF655}" type="presParOf" srcId="{E73F300F-4592-A84B-B1CD-99CFAE198734}" destId="{A2DF9173-7D33-1C4E-A0D2-F80338769F5A}" srcOrd="6" destOrd="0" presId="urn:microsoft.com/office/officeart/2008/layout/LinedList"/>
    <dgm:cxn modelId="{873E4FD7-3419-D948-88DB-4C2611171A09}" type="presParOf" srcId="{E73F300F-4592-A84B-B1CD-99CFAE198734}" destId="{B23B0955-75E3-E148-BB11-B0B2430FB45E}" srcOrd="7" destOrd="0" presId="urn:microsoft.com/office/officeart/2008/layout/LinedList"/>
    <dgm:cxn modelId="{1D873238-5185-1647-AB20-0BE1F296EA5B}" type="presParOf" srcId="{B23B0955-75E3-E148-BB11-B0B2430FB45E}" destId="{13E9D9A2-1B55-784A-B31C-1F1EDD539F8E}" srcOrd="0" destOrd="0" presId="urn:microsoft.com/office/officeart/2008/layout/LinedList"/>
    <dgm:cxn modelId="{562EDA2B-924A-2F4E-BE4F-E2A8A319AF04}" type="presParOf" srcId="{B23B0955-75E3-E148-BB11-B0B2430FB45E}" destId="{2BA5356D-5D84-9F42-9224-E889C3B836B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99B5FA-6C12-A042-BAD0-8AD0CFC8C70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BC03328A-F90D-F144-AEA1-9311D6004B9A}">
      <dgm:prSet phldrT="[Text]" custT="1"/>
      <dgm:spPr/>
      <dgm:t>
        <a:bodyPr/>
        <a:lstStyle/>
        <a:p>
          <a:r>
            <a:rPr lang="en-GB" sz="1050" b="1" i="0" u="none" dirty="0"/>
            <a:t>Data Collection</a:t>
          </a:r>
          <a:r>
            <a:rPr lang="en-GB" sz="1050" b="0" i="0" u="none" dirty="0"/>
            <a:t>: </a:t>
          </a:r>
          <a:r>
            <a:rPr lang="en-GB" sz="1050" b="0" i="0" u="none" dirty="0" err="1"/>
            <a:t>TimeLMs</a:t>
          </a:r>
          <a:r>
            <a:rPr lang="en-GB" sz="1050" b="0" i="0" u="none" dirty="0"/>
            <a:t> uses large-scale Twitter data collected across multiple time periods to track how language changes over time.</a:t>
          </a:r>
          <a:endParaRPr lang="en-GB" sz="1050" dirty="0"/>
        </a:p>
      </dgm:t>
    </dgm:pt>
    <dgm:pt modelId="{B5BA15DC-EE0D-F341-982A-625EE87270BB}" type="parTrans" cxnId="{E41D136F-7095-F246-A459-CE8382A5D9AA}">
      <dgm:prSet/>
      <dgm:spPr/>
      <dgm:t>
        <a:bodyPr/>
        <a:lstStyle/>
        <a:p>
          <a:endParaRPr lang="en-GB"/>
        </a:p>
      </dgm:t>
    </dgm:pt>
    <dgm:pt modelId="{8B3FEDD0-8EC6-2E4D-BCD7-67EFD430A18A}" type="sibTrans" cxnId="{E41D136F-7095-F246-A459-CE8382A5D9AA}">
      <dgm:prSet/>
      <dgm:spPr/>
      <dgm:t>
        <a:bodyPr/>
        <a:lstStyle/>
        <a:p>
          <a:endParaRPr lang="en-GB"/>
        </a:p>
      </dgm:t>
    </dgm:pt>
    <dgm:pt modelId="{549CF245-7573-0545-BEE3-DC9CC82EC0E7}">
      <dgm:prSet phldrT="[Text]" custT="1"/>
      <dgm:spPr/>
      <dgm:t>
        <a:bodyPr/>
        <a:lstStyle/>
        <a:p>
          <a:r>
            <a:rPr lang="en-GB" sz="1000" b="1" dirty="0"/>
            <a:t>Pretraining</a:t>
          </a:r>
          <a:r>
            <a:rPr lang="en-GB" sz="1000" dirty="0"/>
            <a:t>: The model is pretrained using masked language </a:t>
          </a:r>
          <a:r>
            <a:rPr lang="en-GB" sz="1000" dirty="0" err="1"/>
            <a:t>modeling</a:t>
          </a:r>
          <a:r>
            <a:rPr lang="en-GB" sz="1000" dirty="0"/>
            <a:t> on Twitter data from different snapshots to capture temporal language patterns.</a:t>
          </a:r>
        </a:p>
      </dgm:t>
    </dgm:pt>
    <dgm:pt modelId="{F1628C56-0D95-EE4F-B9FE-543F514A6ABB}" type="parTrans" cxnId="{C30A3F70-A2AC-6D4E-83CE-0B5850476821}">
      <dgm:prSet/>
      <dgm:spPr/>
      <dgm:t>
        <a:bodyPr/>
        <a:lstStyle/>
        <a:p>
          <a:endParaRPr lang="en-GB"/>
        </a:p>
      </dgm:t>
    </dgm:pt>
    <dgm:pt modelId="{D098BB8D-CF77-F446-AFD2-6978080E67DD}" type="sibTrans" cxnId="{C30A3F70-A2AC-6D4E-83CE-0B5850476821}">
      <dgm:prSet/>
      <dgm:spPr/>
      <dgm:t>
        <a:bodyPr/>
        <a:lstStyle/>
        <a:p>
          <a:endParaRPr lang="en-GB"/>
        </a:p>
      </dgm:t>
    </dgm:pt>
    <dgm:pt modelId="{2D143A8B-E620-C647-A33C-302447CFCC2A}">
      <dgm:prSet custT="1"/>
      <dgm:spPr/>
      <dgm:t>
        <a:bodyPr/>
        <a:lstStyle/>
        <a:p>
          <a:r>
            <a:rPr lang="en-GB" sz="1000" b="1" dirty="0"/>
            <a:t>Fine-tuning</a:t>
          </a:r>
          <a:r>
            <a:rPr lang="en-GB" sz="1000" dirty="0"/>
            <a:t>: It is fine-tuned for downstream tasks like sentiment analysis or event detection, leveraging its temporal knowledge.</a:t>
          </a:r>
        </a:p>
      </dgm:t>
    </dgm:pt>
    <dgm:pt modelId="{E2C5DB3C-D9C9-2D42-9B6D-BFE8E8222AA7}" type="parTrans" cxnId="{872754FA-143B-4E47-B34A-96217319D0E2}">
      <dgm:prSet/>
      <dgm:spPr/>
      <dgm:t>
        <a:bodyPr/>
        <a:lstStyle/>
        <a:p>
          <a:endParaRPr lang="en-GB"/>
        </a:p>
      </dgm:t>
    </dgm:pt>
    <dgm:pt modelId="{3FB24C44-3C74-6444-8EE9-544C3268689A}" type="sibTrans" cxnId="{872754FA-143B-4E47-B34A-96217319D0E2}">
      <dgm:prSet/>
      <dgm:spPr/>
      <dgm:t>
        <a:bodyPr/>
        <a:lstStyle/>
        <a:p>
          <a:endParaRPr lang="en-GB"/>
        </a:p>
      </dgm:t>
    </dgm:pt>
    <dgm:pt modelId="{835D8A0F-9478-6347-8DA3-F9B8176F18A4}">
      <dgm:prSet custT="1"/>
      <dgm:spPr/>
      <dgm:t>
        <a:bodyPr/>
        <a:lstStyle/>
        <a:p>
          <a:r>
            <a:rPr lang="en-GB" sz="1000" b="1" dirty="0"/>
            <a:t>Temporal Adaptation</a:t>
          </a:r>
          <a:r>
            <a:rPr lang="en-GB" sz="1000" dirty="0"/>
            <a:t>: </a:t>
          </a:r>
          <a:r>
            <a:rPr lang="en-GB" sz="1000" dirty="0" err="1"/>
            <a:t>TimeLMs</a:t>
          </a:r>
          <a:r>
            <a:rPr lang="en-GB" sz="1000" dirty="0"/>
            <a:t> can identify shifts in word meanings or trends by comparing data from different time periods.</a:t>
          </a:r>
        </a:p>
      </dgm:t>
    </dgm:pt>
    <dgm:pt modelId="{3705BC6D-6462-2D4A-9350-D5E01A427819}" type="parTrans" cxnId="{4CEBF79B-7139-2449-A6AF-DC7896073835}">
      <dgm:prSet/>
      <dgm:spPr/>
      <dgm:t>
        <a:bodyPr/>
        <a:lstStyle/>
        <a:p>
          <a:endParaRPr lang="en-GB"/>
        </a:p>
      </dgm:t>
    </dgm:pt>
    <dgm:pt modelId="{C732E9A4-D4BC-6D4D-8485-3907236F00BB}" type="sibTrans" cxnId="{4CEBF79B-7139-2449-A6AF-DC7896073835}">
      <dgm:prSet/>
      <dgm:spPr/>
      <dgm:t>
        <a:bodyPr/>
        <a:lstStyle/>
        <a:p>
          <a:endParaRPr lang="en-GB"/>
        </a:p>
      </dgm:t>
    </dgm:pt>
    <dgm:pt modelId="{BB69F600-9668-C24D-97BB-EB5062DB2B64}" type="pres">
      <dgm:prSet presAssocID="{C599B5FA-6C12-A042-BAD0-8AD0CFC8C70E}" presName="linear" presStyleCnt="0">
        <dgm:presLayoutVars>
          <dgm:dir/>
          <dgm:animLvl val="lvl"/>
          <dgm:resizeHandles val="exact"/>
        </dgm:presLayoutVars>
      </dgm:prSet>
      <dgm:spPr/>
    </dgm:pt>
    <dgm:pt modelId="{0E0A41D1-F28B-FD43-AEC0-A0137F736A97}" type="pres">
      <dgm:prSet presAssocID="{BC03328A-F90D-F144-AEA1-9311D6004B9A}" presName="parentLin" presStyleCnt="0"/>
      <dgm:spPr/>
    </dgm:pt>
    <dgm:pt modelId="{A821F243-204D-934C-AEFE-BBBFA32F2941}" type="pres">
      <dgm:prSet presAssocID="{BC03328A-F90D-F144-AEA1-9311D6004B9A}" presName="parentLeftMargin" presStyleLbl="node1" presStyleIdx="0" presStyleCnt="4"/>
      <dgm:spPr/>
    </dgm:pt>
    <dgm:pt modelId="{2B3C025C-9EF7-9C40-9DE8-24F4A66C3BAD}" type="pres">
      <dgm:prSet presAssocID="{BC03328A-F90D-F144-AEA1-9311D6004B9A}" presName="parentText" presStyleLbl="node1" presStyleIdx="0" presStyleCnt="4" custScaleX="111438" custScaleY="169645">
        <dgm:presLayoutVars>
          <dgm:chMax val="0"/>
          <dgm:bulletEnabled val="1"/>
        </dgm:presLayoutVars>
      </dgm:prSet>
      <dgm:spPr/>
    </dgm:pt>
    <dgm:pt modelId="{EA7AF2C5-434D-E54F-B33F-5187D13820E1}" type="pres">
      <dgm:prSet presAssocID="{BC03328A-F90D-F144-AEA1-9311D6004B9A}" presName="negativeSpace" presStyleCnt="0"/>
      <dgm:spPr/>
    </dgm:pt>
    <dgm:pt modelId="{9D1A414F-02CC-FE46-90DA-9E429714EF41}" type="pres">
      <dgm:prSet presAssocID="{BC03328A-F90D-F144-AEA1-9311D6004B9A}" presName="childText" presStyleLbl="conFgAcc1" presStyleIdx="0" presStyleCnt="4">
        <dgm:presLayoutVars>
          <dgm:bulletEnabled val="1"/>
        </dgm:presLayoutVars>
      </dgm:prSet>
      <dgm:spPr/>
    </dgm:pt>
    <dgm:pt modelId="{5EDE6381-1FA7-574A-9E5A-B964B4A1E9E4}" type="pres">
      <dgm:prSet presAssocID="{8B3FEDD0-8EC6-2E4D-BCD7-67EFD430A18A}" presName="spaceBetweenRectangles" presStyleCnt="0"/>
      <dgm:spPr/>
    </dgm:pt>
    <dgm:pt modelId="{B02E97C7-B047-4B49-A465-B73322ECCFBB}" type="pres">
      <dgm:prSet presAssocID="{549CF245-7573-0545-BEE3-DC9CC82EC0E7}" presName="parentLin" presStyleCnt="0"/>
      <dgm:spPr/>
    </dgm:pt>
    <dgm:pt modelId="{C0E40F18-449F-EB45-B22A-38DBD69CE487}" type="pres">
      <dgm:prSet presAssocID="{549CF245-7573-0545-BEE3-DC9CC82EC0E7}" presName="parentLeftMargin" presStyleLbl="node1" presStyleIdx="0" presStyleCnt="4"/>
      <dgm:spPr/>
    </dgm:pt>
    <dgm:pt modelId="{5FF2F2EF-7E75-7445-BEC1-66127170CEAE}" type="pres">
      <dgm:prSet presAssocID="{549CF245-7573-0545-BEE3-DC9CC82EC0E7}" presName="parentText" presStyleLbl="node1" presStyleIdx="1" presStyleCnt="4" custScaleX="111556" custScaleY="154325">
        <dgm:presLayoutVars>
          <dgm:chMax val="0"/>
          <dgm:bulletEnabled val="1"/>
        </dgm:presLayoutVars>
      </dgm:prSet>
      <dgm:spPr/>
    </dgm:pt>
    <dgm:pt modelId="{F5679C65-2D6F-BD49-9A82-AEDCA236520D}" type="pres">
      <dgm:prSet presAssocID="{549CF245-7573-0545-BEE3-DC9CC82EC0E7}" presName="negativeSpace" presStyleCnt="0"/>
      <dgm:spPr/>
    </dgm:pt>
    <dgm:pt modelId="{1F2B5A65-50B3-ED4A-A40C-39A937D9E2C2}" type="pres">
      <dgm:prSet presAssocID="{549CF245-7573-0545-BEE3-DC9CC82EC0E7}" presName="childText" presStyleLbl="conFgAcc1" presStyleIdx="1" presStyleCnt="4">
        <dgm:presLayoutVars>
          <dgm:bulletEnabled val="1"/>
        </dgm:presLayoutVars>
      </dgm:prSet>
      <dgm:spPr/>
    </dgm:pt>
    <dgm:pt modelId="{3BF8C048-24DA-FC47-B2D7-3476884D221B}" type="pres">
      <dgm:prSet presAssocID="{D098BB8D-CF77-F446-AFD2-6978080E67DD}" presName="spaceBetweenRectangles" presStyleCnt="0"/>
      <dgm:spPr/>
    </dgm:pt>
    <dgm:pt modelId="{F60B5BFA-93EE-A748-93E1-766FB83EF742}" type="pres">
      <dgm:prSet presAssocID="{2D143A8B-E620-C647-A33C-302447CFCC2A}" presName="parentLin" presStyleCnt="0"/>
      <dgm:spPr/>
    </dgm:pt>
    <dgm:pt modelId="{432872E1-8EAD-5749-86DA-EFE5AAC43D46}" type="pres">
      <dgm:prSet presAssocID="{2D143A8B-E620-C647-A33C-302447CFCC2A}" presName="parentLeftMargin" presStyleLbl="node1" presStyleIdx="1" presStyleCnt="4"/>
      <dgm:spPr/>
    </dgm:pt>
    <dgm:pt modelId="{1B463F11-A71B-174A-9073-9FB94CBAE038}" type="pres">
      <dgm:prSet presAssocID="{2D143A8B-E620-C647-A33C-302447CFCC2A}" presName="parentText" presStyleLbl="node1" presStyleIdx="2" presStyleCnt="4" custScaleX="111438" custScaleY="175494">
        <dgm:presLayoutVars>
          <dgm:chMax val="0"/>
          <dgm:bulletEnabled val="1"/>
        </dgm:presLayoutVars>
      </dgm:prSet>
      <dgm:spPr/>
    </dgm:pt>
    <dgm:pt modelId="{454A6BDE-13BC-AD48-94CD-283A46302ECE}" type="pres">
      <dgm:prSet presAssocID="{2D143A8B-E620-C647-A33C-302447CFCC2A}" presName="negativeSpace" presStyleCnt="0"/>
      <dgm:spPr/>
    </dgm:pt>
    <dgm:pt modelId="{7B03E60C-6798-524A-B8DC-F49D899CA9D5}" type="pres">
      <dgm:prSet presAssocID="{2D143A8B-E620-C647-A33C-302447CFCC2A}" presName="childText" presStyleLbl="conFgAcc1" presStyleIdx="2" presStyleCnt="4">
        <dgm:presLayoutVars>
          <dgm:bulletEnabled val="1"/>
        </dgm:presLayoutVars>
      </dgm:prSet>
      <dgm:spPr/>
    </dgm:pt>
    <dgm:pt modelId="{B45CCF5D-81B1-904A-B8D4-AA398B9D0D15}" type="pres">
      <dgm:prSet presAssocID="{3FB24C44-3C74-6444-8EE9-544C3268689A}" presName="spaceBetweenRectangles" presStyleCnt="0"/>
      <dgm:spPr/>
    </dgm:pt>
    <dgm:pt modelId="{FDADC3B7-724A-7441-B3E5-7EB8C3540748}" type="pres">
      <dgm:prSet presAssocID="{835D8A0F-9478-6347-8DA3-F9B8176F18A4}" presName="parentLin" presStyleCnt="0"/>
      <dgm:spPr/>
    </dgm:pt>
    <dgm:pt modelId="{36C8761E-F4D7-D544-8C46-6DF743914DD9}" type="pres">
      <dgm:prSet presAssocID="{835D8A0F-9478-6347-8DA3-F9B8176F18A4}" presName="parentLeftMargin" presStyleLbl="node1" presStyleIdx="2" presStyleCnt="4"/>
      <dgm:spPr/>
    </dgm:pt>
    <dgm:pt modelId="{6801839D-D700-6448-9729-3CDA534F47F3}" type="pres">
      <dgm:prSet presAssocID="{835D8A0F-9478-6347-8DA3-F9B8176F18A4}" presName="parentText" presStyleLbl="node1" presStyleIdx="3" presStyleCnt="4" custScaleX="112656" custScaleY="180824">
        <dgm:presLayoutVars>
          <dgm:chMax val="0"/>
          <dgm:bulletEnabled val="1"/>
        </dgm:presLayoutVars>
      </dgm:prSet>
      <dgm:spPr/>
    </dgm:pt>
    <dgm:pt modelId="{7D066C3E-B934-2945-9E3E-81C7164E75D8}" type="pres">
      <dgm:prSet presAssocID="{835D8A0F-9478-6347-8DA3-F9B8176F18A4}" presName="negativeSpace" presStyleCnt="0"/>
      <dgm:spPr/>
    </dgm:pt>
    <dgm:pt modelId="{D874ED76-FC2F-2449-B3B6-810EDD2DF09C}" type="pres">
      <dgm:prSet presAssocID="{835D8A0F-9478-6347-8DA3-F9B8176F18A4}" presName="childText" presStyleLbl="conFgAcc1" presStyleIdx="3" presStyleCnt="4">
        <dgm:presLayoutVars>
          <dgm:bulletEnabled val="1"/>
        </dgm:presLayoutVars>
      </dgm:prSet>
      <dgm:spPr/>
    </dgm:pt>
  </dgm:ptLst>
  <dgm:cxnLst>
    <dgm:cxn modelId="{518E0330-72FB-FD40-ADFC-E296640CEAF2}" type="presOf" srcId="{549CF245-7573-0545-BEE3-DC9CC82EC0E7}" destId="{5FF2F2EF-7E75-7445-BEC1-66127170CEAE}" srcOrd="1" destOrd="0" presId="urn:microsoft.com/office/officeart/2005/8/layout/list1"/>
    <dgm:cxn modelId="{31483B6D-D694-5345-B861-A0A8779D5078}" type="presOf" srcId="{BC03328A-F90D-F144-AEA1-9311D6004B9A}" destId="{2B3C025C-9EF7-9C40-9DE8-24F4A66C3BAD}" srcOrd="1" destOrd="0" presId="urn:microsoft.com/office/officeart/2005/8/layout/list1"/>
    <dgm:cxn modelId="{E41D136F-7095-F246-A459-CE8382A5D9AA}" srcId="{C599B5FA-6C12-A042-BAD0-8AD0CFC8C70E}" destId="{BC03328A-F90D-F144-AEA1-9311D6004B9A}" srcOrd="0" destOrd="0" parTransId="{B5BA15DC-EE0D-F341-982A-625EE87270BB}" sibTransId="{8B3FEDD0-8EC6-2E4D-BCD7-67EFD430A18A}"/>
    <dgm:cxn modelId="{C30A3F70-A2AC-6D4E-83CE-0B5850476821}" srcId="{C599B5FA-6C12-A042-BAD0-8AD0CFC8C70E}" destId="{549CF245-7573-0545-BEE3-DC9CC82EC0E7}" srcOrd="1" destOrd="0" parTransId="{F1628C56-0D95-EE4F-B9FE-543F514A6ABB}" sibTransId="{D098BB8D-CF77-F446-AFD2-6978080E67DD}"/>
    <dgm:cxn modelId="{1B901F73-25AC-384A-928D-65EC789B44FC}" type="presOf" srcId="{835D8A0F-9478-6347-8DA3-F9B8176F18A4}" destId="{36C8761E-F4D7-D544-8C46-6DF743914DD9}" srcOrd="0" destOrd="0" presId="urn:microsoft.com/office/officeart/2005/8/layout/list1"/>
    <dgm:cxn modelId="{606EC079-629F-8F46-BBFB-129E8B2E3975}" type="presOf" srcId="{C599B5FA-6C12-A042-BAD0-8AD0CFC8C70E}" destId="{BB69F600-9668-C24D-97BB-EB5062DB2B64}" srcOrd="0" destOrd="0" presId="urn:microsoft.com/office/officeart/2005/8/layout/list1"/>
    <dgm:cxn modelId="{0B75AF7A-63C7-2C4C-8E4F-BA7088B0FB14}" type="presOf" srcId="{2D143A8B-E620-C647-A33C-302447CFCC2A}" destId="{432872E1-8EAD-5749-86DA-EFE5AAC43D46}" srcOrd="0" destOrd="0" presId="urn:microsoft.com/office/officeart/2005/8/layout/list1"/>
    <dgm:cxn modelId="{98BBB67C-5A68-9247-91FF-9BB8B0483C59}" type="presOf" srcId="{549CF245-7573-0545-BEE3-DC9CC82EC0E7}" destId="{C0E40F18-449F-EB45-B22A-38DBD69CE487}" srcOrd="0" destOrd="0" presId="urn:microsoft.com/office/officeart/2005/8/layout/list1"/>
    <dgm:cxn modelId="{4CEBF79B-7139-2449-A6AF-DC7896073835}" srcId="{C599B5FA-6C12-A042-BAD0-8AD0CFC8C70E}" destId="{835D8A0F-9478-6347-8DA3-F9B8176F18A4}" srcOrd="3" destOrd="0" parTransId="{3705BC6D-6462-2D4A-9350-D5E01A427819}" sibTransId="{C732E9A4-D4BC-6D4D-8485-3907236F00BB}"/>
    <dgm:cxn modelId="{CD5472C5-438E-6C44-8F67-76856869E833}" type="presOf" srcId="{835D8A0F-9478-6347-8DA3-F9B8176F18A4}" destId="{6801839D-D700-6448-9729-3CDA534F47F3}" srcOrd="1" destOrd="0" presId="urn:microsoft.com/office/officeart/2005/8/layout/list1"/>
    <dgm:cxn modelId="{76A0EFD4-E02D-E649-9E71-992C825A3A0A}" type="presOf" srcId="{2D143A8B-E620-C647-A33C-302447CFCC2A}" destId="{1B463F11-A71B-174A-9073-9FB94CBAE038}" srcOrd="1" destOrd="0" presId="urn:microsoft.com/office/officeart/2005/8/layout/list1"/>
    <dgm:cxn modelId="{026E06E2-4EBE-3A40-9011-CC7C2745DA3D}" type="presOf" srcId="{BC03328A-F90D-F144-AEA1-9311D6004B9A}" destId="{A821F243-204D-934C-AEFE-BBBFA32F2941}" srcOrd="0" destOrd="0" presId="urn:microsoft.com/office/officeart/2005/8/layout/list1"/>
    <dgm:cxn modelId="{872754FA-143B-4E47-B34A-96217319D0E2}" srcId="{C599B5FA-6C12-A042-BAD0-8AD0CFC8C70E}" destId="{2D143A8B-E620-C647-A33C-302447CFCC2A}" srcOrd="2" destOrd="0" parTransId="{E2C5DB3C-D9C9-2D42-9B6D-BFE8E8222AA7}" sibTransId="{3FB24C44-3C74-6444-8EE9-544C3268689A}"/>
    <dgm:cxn modelId="{11FE1DBF-513A-AC47-B8B0-B8D1A04F82FF}" type="presParOf" srcId="{BB69F600-9668-C24D-97BB-EB5062DB2B64}" destId="{0E0A41D1-F28B-FD43-AEC0-A0137F736A97}" srcOrd="0" destOrd="0" presId="urn:microsoft.com/office/officeart/2005/8/layout/list1"/>
    <dgm:cxn modelId="{F990499C-CFA2-314D-8D6D-A43A7B609FAF}" type="presParOf" srcId="{0E0A41D1-F28B-FD43-AEC0-A0137F736A97}" destId="{A821F243-204D-934C-AEFE-BBBFA32F2941}" srcOrd="0" destOrd="0" presId="urn:microsoft.com/office/officeart/2005/8/layout/list1"/>
    <dgm:cxn modelId="{65A85108-A547-AA4B-9159-182BE89972A9}" type="presParOf" srcId="{0E0A41D1-F28B-FD43-AEC0-A0137F736A97}" destId="{2B3C025C-9EF7-9C40-9DE8-24F4A66C3BAD}" srcOrd="1" destOrd="0" presId="urn:microsoft.com/office/officeart/2005/8/layout/list1"/>
    <dgm:cxn modelId="{0153F793-C26D-5745-8166-1F97379A5429}" type="presParOf" srcId="{BB69F600-9668-C24D-97BB-EB5062DB2B64}" destId="{EA7AF2C5-434D-E54F-B33F-5187D13820E1}" srcOrd="1" destOrd="0" presId="urn:microsoft.com/office/officeart/2005/8/layout/list1"/>
    <dgm:cxn modelId="{8EF03A55-37D7-2148-BA80-1DCCDA8566EE}" type="presParOf" srcId="{BB69F600-9668-C24D-97BB-EB5062DB2B64}" destId="{9D1A414F-02CC-FE46-90DA-9E429714EF41}" srcOrd="2" destOrd="0" presId="urn:microsoft.com/office/officeart/2005/8/layout/list1"/>
    <dgm:cxn modelId="{166BE428-5699-8D45-8DE4-B27DA8CDA882}" type="presParOf" srcId="{BB69F600-9668-C24D-97BB-EB5062DB2B64}" destId="{5EDE6381-1FA7-574A-9E5A-B964B4A1E9E4}" srcOrd="3" destOrd="0" presId="urn:microsoft.com/office/officeart/2005/8/layout/list1"/>
    <dgm:cxn modelId="{E4FBC58A-2906-0B44-952B-F30B20650420}" type="presParOf" srcId="{BB69F600-9668-C24D-97BB-EB5062DB2B64}" destId="{B02E97C7-B047-4B49-A465-B73322ECCFBB}" srcOrd="4" destOrd="0" presId="urn:microsoft.com/office/officeart/2005/8/layout/list1"/>
    <dgm:cxn modelId="{DA0E8552-070C-2C4A-B76D-61EE7AB6927C}" type="presParOf" srcId="{B02E97C7-B047-4B49-A465-B73322ECCFBB}" destId="{C0E40F18-449F-EB45-B22A-38DBD69CE487}" srcOrd="0" destOrd="0" presId="urn:microsoft.com/office/officeart/2005/8/layout/list1"/>
    <dgm:cxn modelId="{661C8938-90D5-C542-BE7C-F2AE9F01E479}" type="presParOf" srcId="{B02E97C7-B047-4B49-A465-B73322ECCFBB}" destId="{5FF2F2EF-7E75-7445-BEC1-66127170CEAE}" srcOrd="1" destOrd="0" presId="urn:microsoft.com/office/officeart/2005/8/layout/list1"/>
    <dgm:cxn modelId="{22E3AFB2-921B-634C-A985-4F7626E4DBEC}" type="presParOf" srcId="{BB69F600-9668-C24D-97BB-EB5062DB2B64}" destId="{F5679C65-2D6F-BD49-9A82-AEDCA236520D}" srcOrd="5" destOrd="0" presId="urn:microsoft.com/office/officeart/2005/8/layout/list1"/>
    <dgm:cxn modelId="{9306A95D-C982-9341-BE21-4A704D205DCD}" type="presParOf" srcId="{BB69F600-9668-C24D-97BB-EB5062DB2B64}" destId="{1F2B5A65-50B3-ED4A-A40C-39A937D9E2C2}" srcOrd="6" destOrd="0" presId="urn:microsoft.com/office/officeart/2005/8/layout/list1"/>
    <dgm:cxn modelId="{A63E8DA0-BD89-3348-8A10-FF6D90E6C1E4}" type="presParOf" srcId="{BB69F600-9668-C24D-97BB-EB5062DB2B64}" destId="{3BF8C048-24DA-FC47-B2D7-3476884D221B}" srcOrd="7" destOrd="0" presId="urn:microsoft.com/office/officeart/2005/8/layout/list1"/>
    <dgm:cxn modelId="{66D424FC-C310-4D47-A490-F43CB2E19612}" type="presParOf" srcId="{BB69F600-9668-C24D-97BB-EB5062DB2B64}" destId="{F60B5BFA-93EE-A748-93E1-766FB83EF742}" srcOrd="8" destOrd="0" presId="urn:microsoft.com/office/officeart/2005/8/layout/list1"/>
    <dgm:cxn modelId="{C055A3E1-2CCD-884B-BA68-AF1F2BC57DD4}" type="presParOf" srcId="{F60B5BFA-93EE-A748-93E1-766FB83EF742}" destId="{432872E1-8EAD-5749-86DA-EFE5AAC43D46}" srcOrd="0" destOrd="0" presId="urn:microsoft.com/office/officeart/2005/8/layout/list1"/>
    <dgm:cxn modelId="{7CAA9466-62EE-194B-A5EB-B39594096904}" type="presParOf" srcId="{F60B5BFA-93EE-A748-93E1-766FB83EF742}" destId="{1B463F11-A71B-174A-9073-9FB94CBAE038}" srcOrd="1" destOrd="0" presId="urn:microsoft.com/office/officeart/2005/8/layout/list1"/>
    <dgm:cxn modelId="{69B1200D-0240-D942-879C-A6ADE2741ED3}" type="presParOf" srcId="{BB69F600-9668-C24D-97BB-EB5062DB2B64}" destId="{454A6BDE-13BC-AD48-94CD-283A46302ECE}" srcOrd="9" destOrd="0" presId="urn:microsoft.com/office/officeart/2005/8/layout/list1"/>
    <dgm:cxn modelId="{99042B10-ABF8-7C44-B358-2ABA4290FCB5}" type="presParOf" srcId="{BB69F600-9668-C24D-97BB-EB5062DB2B64}" destId="{7B03E60C-6798-524A-B8DC-F49D899CA9D5}" srcOrd="10" destOrd="0" presId="urn:microsoft.com/office/officeart/2005/8/layout/list1"/>
    <dgm:cxn modelId="{22E96A1A-B957-BA42-AB03-32AB4DF15676}" type="presParOf" srcId="{BB69F600-9668-C24D-97BB-EB5062DB2B64}" destId="{B45CCF5D-81B1-904A-B8D4-AA398B9D0D15}" srcOrd="11" destOrd="0" presId="urn:microsoft.com/office/officeart/2005/8/layout/list1"/>
    <dgm:cxn modelId="{C4D9B53B-F637-2C44-BE10-42A1368C3823}" type="presParOf" srcId="{BB69F600-9668-C24D-97BB-EB5062DB2B64}" destId="{FDADC3B7-724A-7441-B3E5-7EB8C3540748}" srcOrd="12" destOrd="0" presId="urn:microsoft.com/office/officeart/2005/8/layout/list1"/>
    <dgm:cxn modelId="{6E4A52C2-3074-2E43-9C53-3E53B75D299E}" type="presParOf" srcId="{FDADC3B7-724A-7441-B3E5-7EB8C3540748}" destId="{36C8761E-F4D7-D544-8C46-6DF743914DD9}" srcOrd="0" destOrd="0" presId="urn:microsoft.com/office/officeart/2005/8/layout/list1"/>
    <dgm:cxn modelId="{EBEE1A92-503C-5F40-A415-C4A3850FC9E1}" type="presParOf" srcId="{FDADC3B7-724A-7441-B3E5-7EB8C3540748}" destId="{6801839D-D700-6448-9729-3CDA534F47F3}" srcOrd="1" destOrd="0" presId="urn:microsoft.com/office/officeart/2005/8/layout/list1"/>
    <dgm:cxn modelId="{784EF5E6-F367-144E-B1C8-0CD14DC3956D}" type="presParOf" srcId="{BB69F600-9668-C24D-97BB-EB5062DB2B64}" destId="{7D066C3E-B934-2945-9E3E-81C7164E75D8}" srcOrd="13" destOrd="0" presId="urn:microsoft.com/office/officeart/2005/8/layout/list1"/>
    <dgm:cxn modelId="{246CC4F9-CF3C-0A44-A854-4865CFB61EC3}" type="presParOf" srcId="{BB69F600-9668-C24D-97BB-EB5062DB2B64}" destId="{D874ED76-FC2F-2449-B3B6-810EDD2DF09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35EFEA-E8F7-2D41-91CB-853B49F68A05}" type="doc">
      <dgm:prSet loTypeId="urn:microsoft.com/office/officeart/2005/8/layout/chevron1" loCatId="" qsTypeId="urn:microsoft.com/office/officeart/2005/8/quickstyle/simple1" qsCatId="simple" csTypeId="urn:microsoft.com/office/officeart/2005/8/colors/accent1_1" csCatId="accent1" phldr="1"/>
      <dgm:spPr/>
    </dgm:pt>
    <dgm:pt modelId="{21BCFB18-6FE8-5742-A3B9-BD22C4A6EE19}">
      <dgm:prSet phldrT="[Text]"/>
      <dgm:spPr>
        <a:solidFill>
          <a:schemeClr val="bg1"/>
        </a:solidFill>
      </dgm:spPr>
      <dgm:t>
        <a:bodyPr/>
        <a:lstStyle/>
        <a:p>
          <a:r>
            <a:rPr lang="en-GB" dirty="0"/>
            <a:t>Introduction</a:t>
          </a:r>
        </a:p>
      </dgm:t>
    </dgm:pt>
    <dgm:pt modelId="{D04E5F15-FCFC-4249-A388-94EC76FED3BA}" type="parTrans" cxnId="{3CEEACBE-C282-3948-B680-90E89BB5696B}">
      <dgm:prSet/>
      <dgm:spPr/>
      <dgm:t>
        <a:bodyPr/>
        <a:lstStyle/>
        <a:p>
          <a:endParaRPr lang="en-GB"/>
        </a:p>
      </dgm:t>
    </dgm:pt>
    <dgm:pt modelId="{2324BDD1-45DD-BE4D-8332-75112177EABE}" type="sibTrans" cxnId="{3CEEACBE-C282-3948-B680-90E89BB5696B}">
      <dgm:prSet/>
      <dgm:spPr/>
      <dgm:t>
        <a:bodyPr/>
        <a:lstStyle/>
        <a:p>
          <a:endParaRPr lang="en-GB"/>
        </a:p>
      </dgm:t>
    </dgm:pt>
    <dgm:pt modelId="{0A3940E3-F81C-EE4D-A8F1-FBD5B1368BA6}">
      <dgm:prSet phldrT="[Text]"/>
      <dgm:spPr>
        <a:solidFill>
          <a:schemeClr val="bg1"/>
        </a:solidFill>
      </dgm:spPr>
      <dgm:t>
        <a:bodyPr/>
        <a:lstStyle/>
        <a:p>
          <a:r>
            <a:rPr lang="en-GB" dirty="0"/>
            <a:t>Goal</a:t>
          </a:r>
        </a:p>
      </dgm:t>
    </dgm:pt>
    <dgm:pt modelId="{ED532538-D34C-C347-B4A0-0D0E0769C6BA}" type="parTrans" cxnId="{D59854D9-3BC7-2844-8C5D-51224623F8B7}">
      <dgm:prSet/>
      <dgm:spPr/>
      <dgm:t>
        <a:bodyPr/>
        <a:lstStyle/>
        <a:p>
          <a:endParaRPr lang="en-GB"/>
        </a:p>
      </dgm:t>
    </dgm:pt>
    <dgm:pt modelId="{1ED2B5E9-27E9-4C43-A0BE-1DFA69457040}" type="sibTrans" cxnId="{D59854D9-3BC7-2844-8C5D-51224623F8B7}">
      <dgm:prSet/>
      <dgm:spPr/>
      <dgm:t>
        <a:bodyPr/>
        <a:lstStyle/>
        <a:p>
          <a:endParaRPr lang="en-GB"/>
        </a:p>
      </dgm:t>
    </dgm:pt>
    <dgm:pt modelId="{6A4C8214-620C-E744-A241-96951CF46969}">
      <dgm:prSet phldrT="[Text]"/>
      <dgm:spPr>
        <a:solidFill>
          <a:schemeClr val="tx2">
            <a:lumMod val="40000"/>
            <a:lumOff val="60000"/>
          </a:schemeClr>
        </a:solidFill>
      </dgm:spPr>
      <dgm:t>
        <a:bodyPr/>
        <a:lstStyle/>
        <a:p>
          <a:r>
            <a:rPr lang="en-GB" dirty="0"/>
            <a:t>Literature</a:t>
          </a:r>
        </a:p>
      </dgm:t>
    </dgm:pt>
    <dgm:pt modelId="{7308FBB9-CF9C-E244-9245-DBC28B833D9A}" type="parTrans" cxnId="{D8E71DFD-6A32-9741-B6CC-BA3A85E31894}">
      <dgm:prSet/>
      <dgm:spPr/>
      <dgm:t>
        <a:bodyPr/>
        <a:lstStyle/>
        <a:p>
          <a:endParaRPr lang="en-GB"/>
        </a:p>
      </dgm:t>
    </dgm:pt>
    <dgm:pt modelId="{DDD5B40C-3A70-1747-9A93-0EAD5689EAF3}" type="sibTrans" cxnId="{D8E71DFD-6A32-9741-B6CC-BA3A85E31894}">
      <dgm:prSet/>
      <dgm:spPr/>
      <dgm:t>
        <a:bodyPr/>
        <a:lstStyle/>
        <a:p>
          <a:endParaRPr lang="en-GB"/>
        </a:p>
      </dgm:t>
    </dgm:pt>
    <dgm:pt modelId="{1B09C7C0-6D42-5445-9825-8D661959B9C5}">
      <dgm:prSet phldrT="[Text]"/>
      <dgm:spPr/>
      <dgm:t>
        <a:bodyPr/>
        <a:lstStyle/>
        <a:p>
          <a:r>
            <a:rPr lang="en-GB" dirty="0"/>
            <a:t>Data</a:t>
          </a:r>
        </a:p>
      </dgm:t>
    </dgm:pt>
    <dgm:pt modelId="{44363439-4875-D043-8FC3-AFF3730754FB}" type="parTrans" cxnId="{2027596B-7396-F144-A57B-5C018FD2874F}">
      <dgm:prSet/>
      <dgm:spPr/>
      <dgm:t>
        <a:bodyPr/>
        <a:lstStyle/>
        <a:p>
          <a:endParaRPr lang="en-GB"/>
        </a:p>
      </dgm:t>
    </dgm:pt>
    <dgm:pt modelId="{DBE0E0D7-8DAC-B744-A5A5-CABF4C34A469}" type="sibTrans" cxnId="{2027596B-7396-F144-A57B-5C018FD2874F}">
      <dgm:prSet/>
      <dgm:spPr/>
      <dgm:t>
        <a:bodyPr/>
        <a:lstStyle/>
        <a:p>
          <a:endParaRPr lang="en-GB"/>
        </a:p>
      </dgm:t>
    </dgm:pt>
    <dgm:pt modelId="{74484923-FF4D-A446-BCD5-C88A144B779A}">
      <dgm:prSet phldrT="[Text]"/>
      <dgm:spPr/>
      <dgm:t>
        <a:bodyPr/>
        <a:lstStyle/>
        <a:p>
          <a:r>
            <a:rPr lang="en-GB" dirty="0"/>
            <a:t>Methodology</a:t>
          </a:r>
        </a:p>
      </dgm:t>
    </dgm:pt>
    <dgm:pt modelId="{4D636460-3517-B643-82BC-3B5CA64BB70E}" type="parTrans" cxnId="{7716805D-FB67-494D-93CD-4FD31EC50574}">
      <dgm:prSet/>
      <dgm:spPr/>
      <dgm:t>
        <a:bodyPr/>
        <a:lstStyle/>
        <a:p>
          <a:endParaRPr lang="en-GB"/>
        </a:p>
      </dgm:t>
    </dgm:pt>
    <dgm:pt modelId="{FF960441-ADD3-C34F-AED4-EC827F7C03AE}" type="sibTrans" cxnId="{7716805D-FB67-494D-93CD-4FD31EC50574}">
      <dgm:prSet/>
      <dgm:spPr/>
      <dgm:t>
        <a:bodyPr/>
        <a:lstStyle/>
        <a:p>
          <a:endParaRPr lang="en-GB"/>
        </a:p>
      </dgm:t>
    </dgm:pt>
    <dgm:pt modelId="{E4899143-21A6-C54E-B5C4-99DF4F5CFFB5}">
      <dgm:prSet phldrT="[Text]"/>
      <dgm:spPr/>
      <dgm:t>
        <a:bodyPr/>
        <a:lstStyle/>
        <a:p>
          <a:r>
            <a:rPr lang="en-GB" dirty="0"/>
            <a:t>Results</a:t>
          </a:r>
        </a:p>
      </dgm:t>
    </dgm:pt>
    <dgm:pt modelId="{A9375C2B-262B-7949-8D53-6D253C755B80}" type="parTrans" cxnId="{7183D92F-4431-5C4F-85D5-570E5A3DBBCA}">
      <dgm:prSet/>
      <dgm:spPr/>
      <dgm:t>
        <a:bodyPr/>
        <a:lstStyle/>
        <a:p>
          <a:endParaRPr lang="en-GB"/>
        </a:p>
      </dgm:t>
    </dgm:pt>
    <dgm:pt modelId="{AF2142D4-A7EB-7E45-BB92-7AB5741B251F}" type="sibTrans" cxnId="{7183D92F-4431-5C4F-85D5-570E5A3DBBCA}">
      <dgm:prSet/>
      <dgm:spPr/>
      <dgm:t>
        <a:bodyPr/>
        <a:lstStyle/>
        <a:p>
          <a:endParaRPr lang="en-GB"/>
        </a:p>
      </dgm:t>
    </dgm:pt>
    <dgm:pt modelId="{4A5B4820-5B0E-3045-AE79-776CAB0C9A83}" type="pres">
      <dgm:prSet presAssocID="{1035EFEA-E8F7-2D41-91CB-853B49F68A05}" presName="Name0" presStyleCnt="0">
        <dgm:presLayoutVars>
          <dgm:dir/>
          <dgm:animLvl val="lvl"/>
          <dgm:resizeHandles val="exact"/>
        </dgm:presLayoutVars>
      </dgm:prSet>
      <dgm:spPr/>
    </dgm:pt>
    <dgm:pt modelId="{E5E63FDE-DB2C-8645-A6D7-0D7A51DCFCEA}" type="pres">
      <dgm:prSet presAssocID="{21BCFB18-6FE8-5742-A3B9-BD22C4A6EE19}" presName="parTxOnly" presStyleLbl="node1" presStyleIdx="0" presStyleCnt="6">
        <dgm:presLayoutVars>
          <dgm:chMax val="0"/>
          <dgm:chPref val="0"/>
          <dgm:bulletEnabled val="1"/>
        </dgm:presLayoutVars>
      </dgm:prSet>
      <dgm:spPr/>
    </dgm:pt>
    <dgm:pt modelId="{EDEF83D7-59E5-B04F-BDD2-827BFCF70576}" type="pres">
      <dgm:prSet presAssocID="{2324BDD1-45DD-BE4D-8332-75112177EABE}" presName="parTxOnlySpace" presStyleCnt="0"/>
      <dgm:spPr/>
    </dgm:pt>
    <dgm:pt modelId="{281F60CE-17D8-624E-88F0-F6C643CB36ED}" type="pres">
      <dgm:prSet presAssocID="{0A3940E3-F81C-EE4D-A8F1-FBD5B1368BA6}" presName="parTxOnly" presStyleLbl="node1" presStyleIdx="1" presStyleCnt="6">
        <dgm:presLayoutVars>
          <dgm:chMax val="0"/>
          <dgm:chPref val="0"/>
          <dgm:bulletEnabled val="1"/>
        </dgm:presLayoutVars>
      </dgm:prSet>
      <dgm:spPr/>
    </dgm:pt>
    <dgm:pt modelId="{64C783CF-B46C-5A4C-95DB-39BD794088A8}" type="pres">
      <dgm:prSet presAssocID="{1ED2B5E9-27E9-4C43-A0BE-1DFA69457040}" presName="parTxOnlySpace" presStyleCnt="0"/>
      <dgm:spPr/>
    </dgm:pt>
    <dgm:pt modelId="{3510300F-FACF-844E-AC71-0F86412B894B}" type="pres">
      <dgm:prSet presAssocID="{6A4C8214-620C-E744-A241-96951CF46969}" presName="parTxOnly" presStyleLbl="node1" presStyleIdx="2" presStyleCnt="6">
        <dgm:presLayoutVars>
          <dgm:chMax val="0"/>
          <dgm:chPref val="0"/>
          <dgm:bulletEnabled val="1"/>
        </dgm:presLayoutVars>
      </dgm:prSet>
      <dgm:spPr/>
    </dgm:pt>
    <dgm:pt modelId="{5EE76C59-11AB-1649-9128-4CE0242FE288}" type="pres">
      <dgm:prSet presAssocID="{DDD5B40C-3A70-1747-9A93-0EAD5689EAF3}" presName="parTxOnlySpace" presStyleCnt="0"/>
      <dgm:spPr/>
    </dgm:pt>
    <dgm:pt modelId="{A77F9F2B-53C5-9E4D-8E97-60A66A5E9CFA}" type="pres">
      <dgm:prSet presAssocID="{1B09C7C0-6D42-5445-9825-8D661959B9C5}" presName="parTxOnly" presStyleLbl="node1" presStyleIdx="3" presStyleCnt="6" custLinFactNeighborY="-4848">
        <dgm:presLayoutVars>
          <dgm:chMax val="0"/>
          <dgm:chPref val="0"/>
          <dgm:bulletEnabled val="1"/>
        </dgm:presLayoutVars>
      </dgm:prSet>
      <dgm:spPr/>
    </dgm:pt>
    <dgm:pt modelId="{E06F4B8E-DA3A-044B-82D2-FD18520E91E1}" type="pres">
      <dgm:prSet presAssocID="{DBE0E0D7-8DAC-B744-A5A5-CABF4C34A469}" presName="parTxOnlySpace" presStyleCnt="0"/>
      <dgm:spPr/>
    </dgm:pt>
    <dgm:pt modelId="{3E363852-337A-2441-BB4F-BC03BF0A3F31}" type="pres">
      <dgm:prSet presAssocID="{74484923-FF4D-A446-BCD5-C88A144B779A}" presName="parTxOnly" presStyleLbl="node1" presStyleIdx="4" presStyleCnt="6">
        <dgm:presLayoutVars>
          <dgm:chMax val="0"/>
          <dgm:chPref val="0"/>
          <dgm:bulletEnabled val="1"/>
        </dgm:presLayoutVars>
      </dgm:prSet>
      <dgm:spPr/>
    </dgm:pt>
    <dgm:pt modelId="{06A61427-1190-4848-BE02-5902418F3DDC}" type="pres">
      <dgm:prSet presAssocID="{FF960441-ADD3-C34F-AED4-EC827F7C03AE}" presName="parTxOnlySpace" presStyleCnt="0"/>
      <dgm:spPr/>
    </dgm:pt>
    <dgm:pt modelId="{34D6E90D-AC88-E845-B573-DAD6F05313C8}" type="pres">
      <dgm:prSet presAssocID="{E4899143-21A6-C54E-B5C4-99DF4F5CFFB5}" presName="parTxOnly" presStyleLbl="node1" presStyleIdx="5" presStyleCnt="6">
        <dgm:presLayoutVars>
          <dgm:chMax val="0"/>
          <dgm:chPref val="0"/>
          <dgm:bulletEnabled val="1"/>
        </dgm:presLayoutVars>
      </dgm:prSet>
      <dgm:spPr/>
    </dgm:pt>
  </dgm:ptLst>
  <dgm:cxnLst>
    <dgm:cxn modelId="{FB2DB20B-93DF-7244-804C-761B5B104F6A}" type="presOf" srcId="{1B09C7C0-6D42-5445-9825-8D661959B9C5}" destId="{A77F9F2B-53C5-9E4D-8E97-60A66A5E9CFA}" srcOrd="0" destOrd="0" presId="urn:microsoft.com/office/officeart/2005/8/layout/chevron1"/>
    <dgm:cxn modelId="{7183D92F-4431-5C4F-85D5-570E5A3DBBCA}" srcId="{1035EFEA-E8F7-2D41-91CB-853B49F68A05}" destId="{E4899143-21A6-C54E-B5C4-99DF4F5CFFB5}" srcOrd="5" destOrd="0" parTransId="{A9375C2B-262B-7949-8D53-6D253C755B80}" sibTransId="{AF2142D4-A7EB-7E45-BB92-7AB5741B251F}"/>
    <dgm:cxn modelId="{7716805D-FB67-494D-93CD-4FD31EC50574}" srcId="{1035EFEA-E8F7-2D41-91CB-853B49F68A05}" destId="{74484923-FF4D-A446-BCD5-C88A144B779A}" srcOrd="4" destOrd="0" parTransId="{4D636460-3517-B643-82BC-3B5CA64BB70E}" sibTransId="{FF960441-ADD3-C34F-AED4-EC827F7C03AE}"/>
    <dgm:cxn modelId="{2027596B-7396-F144-A57B-5C018FD2874F}" srcId="{1035EFEA-E8F7-2D41-91CB-853B49F68A05}" destId="{1B09C7C0-6D42-5445-9825-8D661959B9C5}" srcOrd="3" destOrd="0" parTransId="{44363439-4875-D043-8FC3-AFF3730754FB}" sibTransId="{DBE0E0D7-8DAC-B744-A5A5-CABF4C34A469}"/>
    <dgm:cxn modelId="{6B57F193-910E-CE46-842E-934614E8BB62}" type="presOf" srcId="{21BCFB18-6FE8-5742-A3B9-BD22C4A6EE19}" destId="{E5E63FDE-DB2C-8645-A6D7-0D7A51DCFCEA}" srcOrd="0" destOrd="0" presId="urn:microsoft.com/office/officeart/2005/8/layout/chevron1"/>
    <dgm:cxn modelId="{3CEEACBE-C282-3948-B680-90E89BB5696B}" srcId="{1035EFEA-E8F7-2D41-91CB-853B49F68A05}" destId="{21BCFB18-6FE8-5742-A3B9-BD22C4A6EE19}" srcOrd="0" destOrd="0" parTransId="{D04E5F15-FCFC-4249-A388-94EC76FED3BA}" sibTransId="{2324BDD1-45DD-BE4D-8332-75112177EABE}"/>
    <dgm:cxn modelId="{2CB54DC4-172B-5743-A469-ABCAC1769F20}" type="presOf" srcId="{74484923-FF4D-A446-BCD5-C88A144B779A}" destId="{3E363852-337A-2441-BB4F-BC03BF0A3F31}" srcOrd="0" destOrd="0" presId="urn:microsoft.com/office/officeart/2005/8/layout/chevron1"/>
    <dgm:cxn modelId="{F0BF46C8-B97D-3D4B-92E0-8CA74E93C3E7}" type="presOf" srcId="{6A4C8214-620C-E744-A241-96951CF46969}" destId="{3510300F-FACF-844E-AC71-0F86412B894B}" srcOrd="0" destOrd="0" presId="urn:microsoft.com/office/officeart/2005/8/layout/chevron1"/>
    <dgm:cxn modelId="{6C3CF6CE-13E2-EE45-BFE4-DA2E6697496D}" type="presOf" srcId="{1035EFEA-E8F7-2D41-91CB-853B49F68A05}" destId="{4A5B4820-5B0E-3045-AE79-776CAB0C9A83}" srcOrd="0" destOrd="0" presId="urn:microsoft.com/office/officeart/2005/8/layout/chevron1"/>
    <dgm:cxn modelId="{D59854D9-3BC7-2844-8C5D-51224623F8B7}" srcId="{1035EFEA-E8F7-2D41-91CB-853B49F68A05}" destId="{0A3940E3-F81C-EE4D-A8F1-FBD5B1368BA6}" srcOrd="1" destOrd="0" parTransId="{ED532538-D34C-C347-B4A0-0D0E0769C6BA}" sibTransId="{1ED2B5E9-27E9-4C43-A0BE-1DFA69457040}"/>
    <dgm:cxn modelId="{9CB499DE-6BE2-7D4D-A8A9-335D04EC04DA}" type="presOf" srcId="{E4899143-21A6-C54E-B5C4-99DF4F5CFFB5}" destId="{34D6E90D-AC88-E845-B573-DAD6F05313C8}" srcOrd="0" destOrd="0" presId="urn:microsoft.com/office/officeart/2005/8/layout/chevron1"/>
    <dgm:cxn modelId="{F53B14E8-9032-E043-945E-526884DED3E7}" type="presOf" srcId="{0A3940E3-F81C-EE4D-A8F1-FBD5B1368BA6}" destId="{281F60CE-17D8-624E-88F0-F6C643CB36ED}" srcOrd="0" destOrd="0" presId="urn:microsoft.com/office/officeart/2005/8/layout/chevron1"/>
    <dgm:cxn modelId="{D8E71DFD-6A32-9741-B6CC-BA3A85E31894}" srcId="{1035EFEA-E8F7-2D41-91CB-853B49F68A05}" destId="{6A4C8214-620C-E744-A241-96951CF46969}" srcOrd="2" destOrd="0" parTransId="{7308FBB9-CF9C-E244-9245-DBC28B833D9A}" sibTransId="{DDD5B40C-3A70-1747-9A93-0EAD5689EAF3}"/>
    <dgm:cxn modelId="{F01879AE-F838-924A-AE92-271C94CE1CC0}" type="presParOf" srcId="{4A5B4820-5B0E-3045-AE79-776CAB0C9A83}" destId="{E5E63FDE-DB2C-8645-A6D7-0D7A51DCFCEA}" srcOrd="0" destOrd="0" presId="urn:microsoft.com/office/officeart/2005/8/layout/chevron1"/>
    <dgm:cxn modelId="{031D4760-B244-F943-8F5E-2807B11444F4}" type="presParOf" srcId="{4A5B4820-5B0E-3045-AE79-776CAB0C9A83}" destId="{EDEF83D7-59E5-B04F-BDD2-827BFCF70576}" srcOrd="1" destOrd="0" presId="urn:microsoft.com/office/officeart/2005/8/layout/chevron1"/>
    <dgm:cxn modelId="{FAC53250-6CAD-3F4D-855D-2008DFFA468D}" type="presParOf" srcId="{4A5B4820-5B0E-3045-AE79-776CAB0C9A83}" destId="{281F60CE-17D8-624E-88F0-F6C643CB36ED}" srcOrd="2" destOrd="0" presId="urn:microsoft.com/office/officeart/2005/8/layout/chevron1"/>
    <dgm:cxn modelId="{F01CE403-7CFB-F540-9072-915B98DD4D91}" type="presParOf" srcId="{4A5B4820-5B0E-3045-AE79-776CAB0C9A83}" destId="{64C783CF-B46C-5A4C-95DB-39BD794088A8}" srcOrd="3" destOrd="0" presId="urn:microsoft.com/office/officeart/2005/8/layout/chevron1"/>
    <dgm:cxn modelId="{F1CF470C-FC57-C84E-A061-5786FAE32AA6}" type="presParOf" srcId="{4A5B4820-5B0E-3045-AE79-776CAB0C9A83}" destId="{3510300F-FACF-844E-AC71-0F86412B894B}" srcOrd="4" destOrd="0" presId="urn:microsoft.com/office/officeart/2005/8/layout/chevron1"/>
    <dgm:cxn modelId="{AEF47F22-2B55-BE48-9118-281DD9D25642}" type="presParOf" srcId="{4A5B4820-5B0E-3045-AE79-776CAB0C9A83}" destId="{5EE76C59-11AB-1649-9128-4CE0242FE288}" srcOrd="5" destOrd="0" presId="urn:microsoft.com/office/officeart/2005/8/layout/chevron1"/>
    <dgm:cxn modelId="{ED1F04DF-BC59-DD4C-B5B3-717BBBB8DC9B}" type="presParOf" srcId="{4A5B4820-5B0E-3045-AE79-776CAB0C9A83}" destId="{A77F9F2B-53C5-9E4D-8E97-60A66A5E9CFA}" srcOrd="6" destOrd="0" presId="urn:microsoft.com/office/officeart/2005/8/layout/chevron1"/>
    <dgm:cxn modelId="{1DD0D2F5-0B36-4E4C-8B9E-BC230C79071A}" type="presParOf" srcId="{4A5B4820-5B0E-3045-AE79-776CAB0C9A83}" destId="{E06F4B8E-DA3A-044B-82D2-FD18520E91E1}" srcOrd="7" destOrd="0" presId="urn:microsoft.com/office/officeart/2005/8/layout/chevron1"/>
    <dgm:cxn modelId="{DE2368E7-6544-B54D-B97E-226DA67EF664}" type="presParOf" srcId="{4A5B4820-5B0E-3045-AE79-776CAB0C9A83}" destId="{3E363852-337A-2441-BB4F-BC03BF0A3F31}" srcOrd="8" destOrd="0" presId="urn:microsoft.com/office/officeart/2005/8/layout/chevron1"/>
    <dgm:cxn modelId="{41E2C2D3-9EA0-1C40-8F46-2D5CA16D72A9}" type="presParOf" srcId="{4A5B4820-5B0E-3045-AE79-776CAB0C9A83}" destId="{06A61427-1190-4848-BE02-5902418F3DDC}" srcOrd="9" destOrd="0" presId="urn:microsoft.com/office/officeart/2005/8/layout/chevron1"/>
    <dgm:cxn modelId="{318408D2-CAA5-014F-BBC5-D4481A089C18}" type="presParOf" srcId="{4A5B4820-5B0E-3045-AE79-776CAB0C9A83}" destId="{34D6E90D-AC88-E845-B573-DAD6F05313C8}" srcOrd="10"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D19D954-6457-4BBF-9B0C-0C3556C4675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E8C065-0AF4-4272-9450-E691822946B9}">
      <dgm:prSet/>
      <dgm:spPr/>
      <dgm:t>
        <a:bodyPr/>
        <a:lstStyle/>
        <a:p>
          <a:r>
            <a:rPr lang="en-US" dirty="0"/>
            <a:t>Trained the model with a lower learning rate to reduce the learning rate.</a:t>
          </a:r>
        </a:p>
      </dgm:t>
    </dgm:pt>
    <dgm:pt modelId="{F0DCE57A-861A-4894-B146-BE158C40835B}" type="parTrans" cxnId="{651EB23E-66A6-4767-A655-2B973FCB6EC4}">
      <dgm:prSet/>
      <dgm:spPr/>
      <dgm:t>
        <a:bodyPr/>
        <a:lstStyle/>
        <a:p>
          <a:endParaRPr lang="en-US"/>
        </a:p>
      </dgm:t>
    </dgm:pt>
    <dgm:pt modelId="{187B8144-0AB8-48DF-B308-AEA6011DE4D4}" type="sibTrans" cxnId="{651EB23E-66A6-4767-A655-2B973FCB6EC4}">
      <dgm:prSet/>
      <dgm:spPr/>
      <dgm:t>
        <a:bodyPr/>
        <a:lstStyle/>
        <a:p>
          <a:endParaRPr lang="en-US"/>
        </a:p>
      </dgm:t>
    </dgm:pt>
    <dgm:pt modelId="{9BAD2B84-EBE4-4CFC-9B15-9F43E68621E0}">
      <dgm:prSet/>
      <dgm:spPr/>
      <dgm:t>
        <a:bodyPr/>
        <a:lstStyle/>
        <a:p>
          <a:r>
            <a:rPr lang="en-US" dirty="0"/>
            <a:t>Tran the model with a much smaller epoch, three epoch instead of 5.</a:t>
          </a:r>
        </a:p>
      </dgm:t>
    </dgm:pt>
    <dgm:pt modelId="{2913576C-CDAE-48EA-B958-4F5C87F4C712}" type="parTrans" cxnId="{9D729FE2-0CA6-4C2B-9CCC-06DEBD7907F7}">
      <dgm:prSet/>
      <dgm:spPr/>
      <dgm:t>
        <a:bodyPr/>
        <a:lstStyle/>
        <a:p>
          <a:endParaRPr lang="en-US"/>
        </a:p>
      </dgm:t>
    </dgm:pt>
    <dgm:pt modelId="{4E0C3E7B-D030-454F-A18F-C8086810CB8D}" type="sibTrans" cxnId="{9D729FE2-0CA6-4C2B-9CCC-06DEBD7907F7}">
      <dgm:prSet/>
      <dgm:spPr/>
      <dgm:t>
        <a:bodyPr/>
        <a:lstStyle/>
        <a:p>
          <a:endParaRPr lang="en-US"/>
        </a:p>
      </dgm:t>
    </dgm:pt>
    <dgm:pt modelId="{6A64010C-C1C5-4B38-A546-663D37596699}">
      <dgm:prSet/>
      <dgm:spPr/>
      <dgm:t>
        <a:bodyPr/>
        <a:lstStyle/>
        <a:p>
          <a:r>
            <a:rPr lang="en-US" dirty="0"/>
            <a:t>Saved the model at each epoch instead of the last one to compare if the training model will increase the performance or decrease it. </a:t>
          </a:r>
        </a:p>
      </dgm:t>
    </dgm:pt>
    <dgm:pt modelId="{E8BB126C-B0F1-4650-82CB-615F3E8BE60D}" type="parTrans" cxnId="{F6324AED-3187-4F96-9AF9-DD16D603BEC7}">
      <dgm:prSet/>
      <dgm:spPr/>
      <dgm:t>
        <a:bodyPr/>
        <a:lstStyle/>
        <a:p>
          <a:endParaRPr lang="en-US"/>
        </a:p>
      </dgm:t>
    </dgm:pt>
    <dgm:pt modelId="{3028C476-88C2-44DC-8912-4A0B1BD5F460}" type="sibTrans" cxnId="{F6324AED-3187-4F96-9AF9-DD16D603BEC7}">
      <dgm:prSet/>
      <dgm:spPr/>
      <dgm:t>
        <a:bodyPr/>
        <a:lstStyle/>
        <a:p>
          <a:endParaRPr lang="en-US"/>
        </a:p>
      </dgm:t>
    </dgm:pt>
    <dgm:pt modelId="{7EC8ACAF-EC87-42A4-8B11-A777E3A05FD0}">
      <dgm:prSet/>
      <dgm:spPr/>
      <dgm:t>
        <a:bodyPr/>
        <a:lstStyle/>
        <a:p>
          <a:r>
            <a:rPr lang="en-US" dirty="0"/>
            <a:t>Tran each week with the same number of tweets each week rather than all available tweets.</a:t>
          </a:r>
        </a:p>
      </dgm:t>
    </dgm:pt>
    <dgm:pt modelId="{9CF59966-DABD-498A-B3F6-87E521BA4121}" type="parTrans" cxnId="{44E44FE6-8F63-4DD0-86F6-621BD70C92B0}">
      <dgm:prSet/>
      <dgm:spPr/>
      <dgm:t>
        <a:bodyPr/>
        <a:lstStyle/>
        <a:p>
          <a:endParaRPr lang="en-US"/>
        </a:p>
      </dgm:t>
    </dgm:pt>
    <dgm:pt modelId="{D3EF8218-1F5B-417B-B93F-9336E61144C8}" type="sibTrans" cxnId="{44E44FE6-8F63-4DD0-86F6-621BD70C92B0}">
      <dgm:prSet/>
      <dgm:spPr/>
      <dgm:t>
        <a:bodyPr/>
        <a:lstStyle/>
        <a:p>
          <a:endParaRPr lang="en-US"/>
        </a:p>
      </dgm:t>
    </dgm:pt>
    <dgm:pt modelId="{21504E4E-821F-45C3-A3C7-CE135817399F}">
      <dgm:prSet/>
      <dgm:spPr/>
      <dgm:t>
        <a:bodyPr/>
        <a:lstStyle/>
        <a:p>
          <a:r>
            <a:rPr lang="en-US" dirty="0"/>
            <a:t>Change the Model with a different model (</a:t>
          </a:r>
          <a:r>
            <a:rPr lang="en-US" dirty="0" err="1"/>
            <a:t>Bertweet</a:t>
          </a:r>
          <a:r>
            <a:rPr lang="en-US" dirty="0"/>
            <a:t>), which has been trained with data before 2019.  So, there is no influence from the previous data.</a:t>
          </a:r>
        </a:p>
      </dgm:t>
    </dgm:pt>
    <dgm:pt modelId="{7B27C57B-EABA-40A0-AE37-7BF1466A4CCB}" type="parTrans" cxnId="{57B16927-6C27-46A1-94AD-833BA7BF35E2}">
      <dgm:prSet/>
      <dgm:spPr/>
      <dgm:t>
        <a:bodyPr/>
        <a:lstStyle/>
        <a:p>
          <a:endParaRPr lang="en-US"/>
        </a:p>
      </dgm:t>
    </dgm:pt>
    <dgm:pt modelId="{AD38DD9B-5B94-4ED0-9613-5FAF93CCD9E3}" type="sibTrans" cxnId="{57B16927-6C27-46A1-94AD-833BA7BF35E2}">
      <dgm:prSet/>
      <dgm:spPr/>
      <dgm:t>
        <a:bodyPr/>
        <a:lstStyle/>
        <a:p>
          <a:endParaRPr lang="en-US"/>
        </a:p>
      </dgm:t>
    </dgm:pt>
    <dgm:pt modelId="{E564129E-BE4C-4639-8CA1-2DEBCF6ADBFC}" type="pres">
      <dgm:prSet presAssocID="{9D19D954-6457-4BBF-9B0C-0C3556C4675B}" presName="root" presStyleCnt="0">
        <dgm:presLayoutVars>
          <dgm:dir/>
          <dgm:resizeHandles val="exact"/>
        </dgm:presLayoutVars>
      </dgm:prSet>
      <dgm:spPr/>
    </dgm:pt>
    <dgm:pt modelId="{A8F2EC88-321B-4A30-8C74-EA36C4465FEE}" type="pres">
      <dgm:prSet presAssocID="{8EE8C065-0AF4-4272-9450-E691822946B9}" presName="compNode" presStyleCnt="0"/>
      <dgm:spPr/>
    </dgm:pt>
    <dgm:pt modelId="{FB411E4A-ED89-4414-9865-7EFE30C62D08}" type="pres">
      <dgm:prSet presAssocID="{8EE8C065-0AF4-4272-9450-E691822946B9}" presName="bgRect" presStyleLbl="bgShp" presStyleIdx="0" presStyleCnt="5"/>
      <dgm:spPr/>
    </dgm:pt>
    <dgm:pt modelId="{7C3C4850-27D6-4E06-A7D1-B805786619C9}" type="pres">
      <dgm:prSet presAssocID="{8EE8C065-0AF4-4272-9450-E691822946B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F51E55D1-F8B4-48CF-BD06-893A1A9D1BCB}" type="pres">
      <dgm:prSet presAssocID="{8EE8C065-0AF4-4272-9450-E691822946B9}" presName="spaceRect" presStyleCnt="0"/>
      <dgm:spPr/>
    </dgm:pt>
    <dgm:pt modelId="{B4BC25B0-D380-4DF2-81F8-29ABCD37E55A}" type="pres">
      <dgm:prSet presAssocID="{8EE8C065-0AF4-4272-9450-E691822946B9}" presName="parTx" presStyleLbl="revTx" presStyleIdx="0" presStyleCnt="5">
        <dgm:presLayoutVars>
          <dgm:chMax val="0"/>
          <dgm:chPref val="0"/>
        </dgm:presLayoutVars>
      </dgm:prSet>
      <dgm:spPr/>
    </dgm:pt>
    <dgm:pt modelId="{10E77F66-419C-41EF-8078-6A187721435F}" type="pres">
      <dgm:prSet presAssocID="{187B8144-0AB8-48DF-B308-AEA6011DE4D4}" presName="sibTrans" presStyleCnt="0"/>
      <dgm:spPr/>
    </dgm:pt>
    <dgm:pt modelId="{7BCBD23C-9DDE-43E6-BA51-655722B18C99}" type="pres">
      <dgm:prSet presAssocID="{9BAD2B84-EBE4-4CFC-9B15-9F43E68621E0}" presName="compNode" presStyleCnt="0"/>
      <dgm:spPr/>
    </dgm:pt>
    <dgm:pt modelId="{35813005-DF31-43FA-8101-4C2DEC01D36B}" type="pres">
      <dgm:prSet presAssocID="{9BAD2B84-EBE4-4CFC-9B15-9F43E68621E0}" presName="bgRect" presStyleLbl="bgShp" presStyleIdx="1" presStyleCnt="5"/>
      <dgm:spPr/>
    </dgm:pt>
    <dgm:pt modelId="{6C152784-764E-4BB9-A5A0-02E7F8138179}" type="pres">
      <dgm:prSet presAssocID="{9BAD2B84-EBE4-4CFC-9B15-9F43E68621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2D35FD16-EBB7-48D7-AD46-2636584D6C9A}" type="pres">
      <dgm:prSet presAssocID="{9BAD2B84-EBE4-4CFC-9B15-9F43E68621E0}" presName="spaceRect" presStyleCnt="0"/>
      <dgm:spPr/>
    </dgm:pt>
    <dgm:pt modelId="{DEEEE99F-1D1E-40D5-8C68-F2795D012965}" type="pres">
      <dgm:prSet presAssocID="{9BAD2B84-EBE4-4CFC-9B15-9F43E68621E0}" presName="parTx" presStyleLbl="revTx" presStyleIdx="1" presStyleCnt="5">
        <dgm:presLayoutVars>
          <dgm:chMax val="0"/>
          <dgm:chPref val="0"/>
        </dgm:presLayoutVars>
      </dgm:prSet>
      <dgm:spPr/>
    </dgm:pt>
    <dgm:pt modelId="{996F3D64-73A6-4A4F-8D1A-6798AB4AAFAD}" type="pres">
      <dgm:prSet presAssocID="{4E0C3E7B-D030-454F-A18F-C8086810CB8D}" presName="sibTrans" presStyleCnt="0"/>
      <dgm:spPr/>
    </dgm:pt>
    <dgm:pt modelId="{B3347C11-F516-4BC7-A61F-1962FCF425AE}" type="pres">
      <dgm:prSet presAssocID="{6A64010C-C1C5-4B38-A546-663D37596699}" presName="compNode" presStyleCnt="0"/>
      <dgm:spPr/>
    </dgm:pt>
    <dgm:pt modelId="{DC4934F5-C287-47C0-BC58-BA634E46B85D}" type="pres">
      <dgm:prSet presAssocID="{6A64010C-C1C5-4B38-A546-663D37596699}" presName="bgRect" presStyleLbl="bgShp" presStyleIdx="2" presStyleCnt="5"/>
      <dgm:spPr/>
    </dgm:pt>
    <dgm:pt modelId="{B038C2AA-CA75-4897-81E3-9D0C7F3FA272}" type="pres">
      <dgm:prSet presAssocID="{6A64010C-C1C5-4B38-A546-663D3759669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CCF93624-E3BE-419C-9E37-A60C2E70E50F}" type="pres">
      <dgm:prSet presAssocID="{6A64010C-C1C5-4B38-A546-663D37596699}" presName="spaceRect" presStyleCnt="0"/>
      <dgm:spPr/>
    </dgm:pt>
    <dgm:pt modelId="{7129A58A-9BF4-40F4-B835-558F47AB9DFC}" type="pres">
      <dgm:prSet presAssocID="{6A64010C-C1C5-4B38-A546-663D37596699}" presName="parTx" presStyleLbl="revTx" presStyleIdx="2" presStyleCnt="5">
        <dgm:presLayoutVars>
          <dgm:chMax val="0"/>
          <dgm:chPref val="0"/>
        </dgm:presLayoutVars>
      </dgm:prSet>
      <dgm:spPr/>
    </dgm:pt>
    <dgm:pt modelId="{4AC1567A-8806-4D3A-917D-42A93A378877}" type="pres">
      <dgm:prSet presAssocID="{3028C476-88C2-44DC-8912-4A0B1BD5F460}" presName="sibTrans" presStyleCnt="0"/>
      <dgm:spPr/>
    </dgm:pt>
    <dgm:pt modelId="{F84FA543-F94C-42D4-A6C6-EB62D643386E}" type="pres">
      <dgm:prSet presAssocID="{7EC8ACAF-EC87-42A4-8B11-A777E3A05FD0}" presName="compNode" presStyleCnt="0"/>
      <dgm:spPr/>
    </dgm:pt>
    <dgm:pt modelId="{BBE5E0C7-0214-4837-9102-1EA01C74CC04}" type="pres">
      <dgm:prSet presAssocID="{7EC8ACAF-EC87-42A4-8B11-A777E3A05FD0}" presName="bgRect" presStyleLbl="bgShp" presStyleIdx="3" presStyleCnt="5"/>
      <dgm:spPr/>
    </dgm:pt>
    <dgm:pt modelId="{E27F5254-EC92-4EE2-ABD3-5EEDA9669CBD}" type="pres">
      <dgm:prSet presAssocID="{7EC8ACAF-EC87-42A4-8B11-A777E3A05F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1CAD4011-B7C8-4003-B885-65670B04168A}" type="pres">
      <dgm:prSet presAssocID="{7EC8ACAF-EC87-42A4-8B11-A777E3A05FD0}" presName="spaceRect" presStyleCnt="0"/>
      <dgm:spPr/>
    </dgm:pt>
    <dgm:pt modelId="{790A1A82-47DE-420D-8889-62B0A2A07D48}" type="pres">
      <dgm:prSet presAssocID="{7EC8ACAF-EC87-42A4-8B11-A777E3A05FD0}" presName="parTx" presStyleLbl="revTx" presStyleIdx="3" presStyleCnt="5">
        <dgm:presLayoutVars>
          <dgm:chMax val="0"/>
          <dgm:chPref val="0"/>
        </dgm:presLayoutVars>
      </dgm:prSet>
      <dgm:spPr/>
    </dgm:pt>
    <dgm:pt modelId="{3A8077BA-F404-45EA-B0D7-B32A2DBE5FED}" type="pres">
      <dgm:prSet presAssocID="{D3EF8218-1F5B-417B-B93F-9336E61144C8}" presName="sibTrans" presStyleCnt="0"/>
      <dgm:spPr/>
    </dgm:pt>
    <dgm:pt modelId="{C67B12D2-7F3F-4A05-8585-78B2F5A8B25D}" type="pres">
      <dgm:prSet presAssocID="{21504E4E-821F-45C3-A3C7-CE135817399F}" presName="compNode" presStyleCnt="0"/>
      <dgm:spPr/>
    </dgm:pt>
    <dgm:pt modelId="{E64ADF7F-A5C0-431D-8E17-392BCD136342}" type="pres">
      <dgm:prSet presAssocID="{21504E4E-821F-45C3-A3C7-CE135817399F}" presName="bgRect" presStyleLbl="bgShp" presStyleIdx="4" presStyleCnt="5"/>
      <dgm:spPr/>
    </dgm:pt>
    <dgm:pt modelId="{F5C37E1D-6217-44F3-A392-DD47B2289C6B}" type="pres">
      <dgm:prSet presAssocID="{21504E4E-821F-45C3-A3C7-CE135817399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0DADBFC1-4F03-4B1B-B77C-6CFAD125A230}" type="pres">
      <dgm:prSet presAssocID="{21504E4E-821F-45C3-A3C7-CE135817399F}" presName="spaceRect" presStyleCnt="0"/>
      <dgm:spPr/>
    </dgm:pt>
    <dgm:pt modelId="{2EE54C45-2EC9-4460-A60A-959AF25EFA24}" type="pres">
      <dgm:prSet presAssocID="{21504E4E-821F-45C3-A3C7-CE135817399F}" presName="parTx" presStyleLbl="revTx" presStyleIdx="4" presStyleCnt="5">
        <dgm:presLayoutVars>
          <dgm:chMax val="0"/>
          <dgm:chPref val="0"/>
        </dgm:presLayoutVars>
      </dgm:prSet>
      <dgm:spPr/>
    </dgm:pt>
  </dgm:ptLst>
  <dgm:cxnLst>
    <dgm:cxn modelId="{30D14022-38F8-4D1B-939D-48E41B864573}" type="presOf" srcId="{21504E4E-821F-45C3-A3C7-CE135817399F}" destId="{2EE54C45-2EC9-4460-A60A-959AF25EFA24}" srcOrd="0" destOrd="0" presId="urn:microsoft.com/office/officeart/2018/2/layout/IconVerticalSolidList"/>
    <dgm:cxn modelId="{57B16927-6C27-46A1-94AD-833BA7BF35E2}" srcId="{9D19D954-6457-4BBF-9B0C-0C3556C4675B}" destId="{21504E4E-821F-45C3-A3C7-CE135817399F}" srcOrd="4" destOrd="0" parTransId="{7B27C57B-EABA-40A0-AE37-7BF1466A4CCB}" sibTransId="{AD38DD9B-5B94-4ED0-9613-5FAF93CCD9E3}"/>
    <dgm:cxn modelId="{651EB23E-66A6-4767-A655-2B973FCB6EC4}" srcId="{9D19D954-6457-4BBF-9B0C-0C3556C4675B}" destId="{8EE8C065-0AF4-4272-9450-E691822946B9}" srcOrd="0" destOrd="0" parTransId="{F0DCE57A-861A-4894-B146-BE158C40835B}" sibTransId="{187B8144-0AB8-48DF-B308-AEA6011DE4D4}"/>
    <dgm:cxn modelId="{EB494F6E-4C14-4DF3-A38A-4AFCDEE17ED0}" type="presOf" srcId="{9BAD2B84-EBE4-4CFC-9B15-9F43E68621E0}" destId="{DEEEE99F-1D1E-40D5-8C68-F2795D012965}" srcOrd="0" destOrd="0" presId="urn:microsoft.com/office/officeart/2018/2/layout/IconVerticalSolidList"/>
    <dgm:cxn modelId="{F4F1109F-ABDF-474C-B38E-A8064D4BE22C}" type="presOf" srcId="{7EC8ACAF-EC87-42A4-8B11-A777E3A05FD0}" destId="{790A1A82-47DE-420D-8889-62B0A2A07D48}" srcOrd="0" destOrd="0" presId="urn:microsoft.com/office/officeart/2018/2/layout/IconVerticalSolidList"/>
    <dgm:cxn modelId="{13FBFEAA-D7A2-49EB-8313-940EC189334C}" type="presOf" srcId="{6A64010C-C1C5-4B38-A546-663D37596699}" destId="{7129A58A-9BF4-40F4-B835-558F47AB9DFC}" srcOrd="0" destOrd="0" presId="urn:microsoft.com/office/officeart/2018/2/layout/IconVerticalSolidList"/>
    <dgm:cxn modelId="{690563B9-FF19-4C12-997C-11FF0E16458E}" type="presOf" srcId="{9D19D954-6457-4BBF-9B0C-0C3556C4675B}" destId="{E564129E-BE4C-4639-8CA1-2DEBCF6ADBFC}" srcOrd="0" destOrd="0" presId="urn:microsoft.com/office/officeart/2018/2/layout/IconVerticalSolidList"/>
    <dgm:cxn modelId="{9D729FE2-0CA6-4C2B-9CCC-06DEBD7907F7}" srcId="{9D19D954-6457-4BBF-9B0C-0C3556C4675B}" destId="{9BAD2B84-EBE4-4CFC-9B15-9F43E68621E0}" srcOrd="1" destOrd="0" parTransId="{2913576C-CDAE-48EA-B958-4F5C87F4C712}" sibTransId="{4E0C3E7B-D030-454F-A18F-C8086810CB8D}"/>
    <dgm:cxn modelId="{44E44FE6-8F63-4DD0-86F6-621BD70C92B0}" srcId="{9D19D954-6457-4BBF-9B0C-0C3556C4675B}" destId="{7EC8ACAF-EC87-42A4-8B11-A777E3A05FD0}" srcOrd="3" destOrd="0" parTransId="{9CF59966-DABD-498A-B3F6-87E521BA4121}" sibTransId="{D3EF8218-1F5B-417B-B93F-9336E61144C8}"/>
    <dgm:cxn modelId="{F6324AED-3187-4F96-9AF9-DD16D603BEC7}" srcId="{9D19D954-6457-4BBF-9B0C-0C3556C4675B}" destId="{6A64010C-C1C5-4B38-A546-663D37596699}" srcOrd="2" destOrd="0" parTransId="{E8BB126C-B0F1-4650-82CB-615F3E8BE60D}" sibTransId="{3028C476-88C2-44DC-8912-4A0B1BD5F460}"/>
    <dgm:cxn modelId="{634206EF-F156-43B5-A79E-E29DA7A36B56}" type="presOf" srcId="{8EE8C065-0AF4-4272-9450-E691822946B9}" destId="{B4BC25B0-D380-4DF2-81F8-29ABCD37E55A}" srcOrd="0" destOrd="0" presId="urn:microsoft.com/office/officeart/2018/2/layout/IconVerticalSolidList"/>
    <dgm:cxn modelId="{7A67BF8F-C137-4CDB-870E-94AEA6892EA8}" type="presParOf" srcId="{E564129E-BE4C-4639-8CA1-2DEBCF6ADBFC}" destId="{A8F2EC88-321B-4A30-8C74-EA36C4465FEE}" srcOrd="0" destOrd="0" presId="urn:microsoft.com/office/officeart/2018/2/layout/IconVerticalSolidList"/>
    <dgm:cxn modelId="{63F1AC58-2057-4443-BC3B-BFDC4F70A3F8}" type="presParOf" srcId="{A8F2EC88-321B-4A30-8C74-EA36C4465FEE}" destId="{FB411E4A-ED89-4414-9865-7EFE30C62D08}" srcOrd="0" destOrd="0" presId="urn:microsoft.com/office/officeart/2018/2/layout/IconVerticalSolidList"/>
    <dgm:cxn modelId="{EDC20A38-C117-48B6-81E2-E89FAA99AF47}" type="presParOf" srcId="{A8F2EC88-321B-4A30-8C74-EA36C4465FEE}" destId="{7C3C4850-27D6-4E06-A7D1-B805786619C9}" srcOrd="1" destOrd="0" presId="urn:microsoft.com/office/officeart/2018/2/layout/IconVerticalSolidList"/>
    <dgm:cxn modelId="{FEFCDE05-30C1-4711-B552-E7ED10D55CB7}" type="presParOf" srcId="{A8F2EC88-321B-4A30-8C74-EA36C4465FEE}" destId="{F51E55D1-F8B4-48CF-BD06-893A1A9D1BCB}" srcOrd="2" destOrd="0" presId="urn:microsoft.com/office/officeart/2018/2/layout/IconVerticalSolidList"/>
    <dgm:cxn modelId="{101CF52B-C79F-4EA0-BAA2-755F385E931C}" type="presParOf" srcId="{A8F2EC88-321B-4A30-8C74-EA36C4465FEE}" destId="{B4BC25B0-D380-4DF2-81F8-29ABCD37E55A}" srcOrd="3" destOrd="0" presId="urn:microsoft.com/office/officeart/2018/2/layout/IconVerticalSolidList"/>
    <dgm:cxn modelId="{13486258-F787-488A-96CA-39ED8A413B56}" type="presParOf" srcId="{E564129E-BE4C-4639-8CA1-2DEBCF6ADBFC}" destId="{10E77F66-419C-41EF-8078-6A187721435F}" srcOrd="1" destOrd="0" presId="urn:microsoft.com/office/officeart/2018/2/layout/IconVerticalSolidList"/>
    <dgm:cxn modelId="{ECA43FE7-180C-4755-A904-CD45C4551D03}" type="presParOf" srcId="{E564129E-BE4C-4639-8CA1-2DEBCF6ADBFC}" destId="{7BCBD23C-9DDE-43E6-BA51-655722B18C99}" srcOrd="2" destOrd="0" presId="urn:microsoft.com/office/officeart/2018/2/layout/IconVerticalSolidList"/>
    <dgm:cxn modelId="{A0BE954E-F9A0-4DD1-8461-817B6288535E}" type="presParOf" srcId="{7BCBD23C-9DDE-43E6-BA51-655722B18C99}" destId="{35813005-DF31-43FA-8101-4C2DEC01D36B}" srcOrd="0" destOrd="0" presId="urn:microsoft.com/office/officeart/2018/2/layout/IconVerticalSolidList"/>
    <dgm:cxn modelId="{C99C1E7E-DDBF-4FEC-A342-3E2653FF4BBF}" type="presParOf" srcId="{7BCBD23C-9DDE-43E6-BA51-655722B18C99}" destId="{6C152784-764E-4BB9-A5A0-02E7F8138179}" srcOrd="1" destOrd="0" presId="urn:microsoft.com/office/officeart/2018/2/layout/IconVerticalSolidList"/>
    <dgm:cxn modelId="{386B68D4-BB9B-4662-BCBC-911A3CA0D832}" type="presParOf" srcId="{7BCBD23C-9DDE-43E6-BA51-655722B18C99}" destId="{2D35FD16-EBB7-48D7-AD46-2636584D6C9A}" srcOrd="2" destOrd="0" presId="urn:microsoft.com/office/officeart/2018/2/layout/IconVerticalSolidList"/>
    <dgm:cxn modelId="{954BF0E6-1253-4950-BCC8-E3D7503D2116}" type="presParOf" srcId="{7BCBD23C-9DDE-43E6-BA51-655722B18C99}" destId="{DEEEE99F-1D1E-40D5-8C68-F2795D012965}" srcOrd="3" destOrd="0" presId="urn:microsoft.com/office/officeart/2018/2/layout/IconVerticalSolidList"/>
    <dgm:cxn modelId="{D5EA0CAB-73C1-482F-8175-3ED709F53442}" type="presParOf" srcId="{E564129E-BE4C-4639-8CA1-2DEBCF6ADBFC}" destId="{996F3D64-73A6-4A4F-8D1A-6798AB4AAFAD}" srcOrd="3" destOrd="0" presId="urn:microsoft.com/office/officeart/2018/2/layout/IconVerticalSolidList"/>
    <dgm:cxn modelId="{980F86F2-658E-4EE5-9077-D9E38B132F16}" type="presParOf" srcId="{E564129E-BE4C-4639-8CA1-2DEBCF6ADBFC}" destId="{B3347C11-F516-4BC7-A61F-1962FCF425AE}" srcOrd="4" destOrd="0" presId="urn:microsoft.com/office/officeart/2018/2/layout/IconVerticalSolidList"/>
    <dgm:cxn modelId="{AF4B8639-0344-4E0F-821F-9C7AA7C26A29}" type="presParOf" srcId="{B3347C11-F516-4BC7-A61F-1962FCF425AE}" destId="{DC4934F5-C287-47C0-BC58-BA634E46B85D}" srcOrd="0" destOrd="0" presId="urn:microsoft.com/office/officeart/2018/2/layout/IconVerticalSolidList"/>
    <dgm:cxn modelId="{FB532C40-DFB5-417D-A7CA-0F69ED58AEB0}" type="presParOf" srcId="{B3347C11-F516-4BC7-A61F-1962FCF425AE}" destId="{B038C2AA-CA75-4897-81E3-9D0C7F3FA272}" srcOrd="1" destOrd="0" presId="urn:microsoft.com/office/officeart/2018/2/layout/IconVerticalSolidList"/>
    <dgm:cxn modelId="{D6D8FEF7-1764-4F85-9A7C-08FCAC788404}" type="presParOf" srcId="{B3347C11-F516-4BC7-A61F-1962FCF425AE}" destId="{CCF93624-E3BE-419C-9E37-A60C2E70E50F}" srcOrd="2" destOrd="0" presId="urn:microsoft.com/office/officeart/2018/2/layout/IconVerticalSolidList"/>
    <dgm:cxn modelId="{4A45B643-3358-4A9A-BD4E-39A1EE760941}" type="presParOf" srcId="{B3347C11-F516-4BC7-A61F-1962FCF425AE}" destId="{7129A58A-9BF4-40F4-B835-558F47AB9DFC}" srcOrd="3" destOrd="0" presId="urn:microsoft.com/office/officeart/2018/2/layout/IconVerticalSolidList"/>
    <dgm:cxn modelId="{6FC07895-0927-42EA-9D58-5AEC01BE7D35}" type="presParOf" srcId="{E564129E-BE4C-4639-8CA1-2DEBCF6ADBFC}" destId="{4AC1567A-8806-4D3A-917D-42A93A378877}" srcOrd="5" destOrd="0" presId="urn:microsoft.com/office/officeart/2018/2/layout/IconVerticalSolidList"/>
    <dgm:cxn modelId="{25930B0A-FA37-4783-913C-D29FDDB3BDDF}" type="presParOf" srcId="{E564129E-BE4C-4639-8CA1-2DEBCF6ADBFC}" destId="{F84FA543-F94C-42D4-A6C6-EB62D643386E}" srcOrd="6" destOrd="0" presId="urn:microsoft.com/office/officeart/2018/2/layout/IconVerticalSolidList"/>
    <dgm:cxn modelId="{5C2EEE23-6950-475F-B7C3-B67F07B7418B}" type="presParOf" srcId="{F84FA543-F94C-42D4-A6C6-EB62D643386E}" destId="{BBE5E0C7-0214-4837-9102-1EA01C74CC04}" srcOrd="0" destOrd="0" presId="urn:microsoft.com/office/officeart/2018/2/layout/IconVerticalSolidList"/>
    <dgm:cxn modelId="{C71963E6-B77C-467A-98C7-5C4798FAC02E}" type="presParOf" srcId="{F84FA543-F94C-42D4-A6C6-EB62D643386E}" destId="{E27F5254-EC92-4EE2-ABD3-5EEDA9669CBD}" srcOrd="1" destOrd="0" presId="urn:microsoft.com/office/officeart/2018/2/layout/IconVerticalSolidList"/>
    <dgm:cxn modelId="{ECEE7120-3E48-42ED-B3CF-9BFBE5AC93D8}" type="presParOf" srcId="{F84FA543-F94C-42D4-A6C6-EB62D643386E}" destId="{1CAD4011-B7C8-4003-B885-65670B04168A}" srcOrd="2" destOrd="0" presId="urn:microsoft.com/office/officeart/2018/2/layout/IconVerticalSolidList"/>
    <dgm:cxn modelId="{3F3FAD34-6D9A-4D5E-A095-5E03F9A7BE98}" type="presParOf" srcId="{F84FA543-F94C-42D4-A6C6-EB62D643386E}" destId="{790A1A82-47DE-420D-8889-62B0A2A07D48}" srcOrd="3" destOrd="0" presId="urn:microsoft.com/office/officeart/2018/2/layout/IconVerticalSolidList"/>
    <dgm:cxn modelId="{D8271E1B-7D0A-4271-A592-C2C6FC437DAE}" type="presParOf" srcId="{E564129E-BE4C-4639-8CA1-2DEBCF6ADBFC}" destId="{3A8077BA-F404-45EA-B0D7-B32A2DBE5FED}" srcOrd="7" destOrd="0" presId="urn:microsoft.com/office/officeart/2018/2/layout/IconVerticalSolidList"/>
    <dgm:cxn modelId="{1E39B64F-B070-46F4-AEA5-2099DA74E66C}" type="presParOf" srcId="{E564129E-BE4C-4639-8CA1-2DEBCF6ADBFC}" destId="{C67B12D2-7F3F-4A05-8585-78B2F5A8B25D}" srcOrd="8" destOrd="0" presId="urn:microsoft.com/office/officeart/2018/2/layout/IconVerticalSolidList"/>
    <dgm:cxn modelId="{53FEB6EE-9AAF-42CD-A5CD-EC8AC003B9DA}" type="presParOf" srcId="{C67B12D2-7F3F-4A05-8585-78B2F5A8B25D}" destId="{E64ADF7F-A5C0-431D-8E17-392BCD136342}" srcOrd="0" destOrd="0" presId="urn:microsoft.com/office/officeart/2018/2/layout/IconVerticalSolidList"/>
    <dgm:cxn modelId="{07A082B2-D9A9-442D-838C-2AAB5C9404E8}" type="presParOf" srcId="{C67B12D2-7F3F-4A05-8585-78B2F5A8B25D}" destId="{F5C37E1D-6217-44F3-A392-DD47B2289C6B}" srcOrd="1" destOrd="0" presId="urn:microsoft.com/office/officeart/2018/2/layout/IconVerticalSolidList"/>
    <dgm:cxn modelId="{5D15EF53-966D-42F9-B2F3-4AB04E0B239A}" type="presParOf" srcId="{C67B12D2-7F3F-4A05-8585-78B2F5A8B25D}" destId="{0DADBFC1-4F03-4B1B-B77C-6CFAD125A230}" srcOrd="2" destOrd="0" presId="urn:microsoft.com/office/officeart/2018/2/layout/IconVerticalSolidList"/>
    <dgm:cxn modelId="{F87C5976-CDA0-4BE0-BEBB-540F42E8188C}" type="presParOf" srcId="{C67B12D2-7F3F-4A05-8585-78B2F5A8B25D}" destId="{2EE54C45-2EC9-4460-A60A-959AF25EFA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2FE846-2012-5C41-A3F5-1882E76E1B40}" type="doc">
      <dgm:prSet loTypeId="urn:microsoft.com/office/officeart/2005/8/layout/hChevron3" loCatId="" qsTypeId="urn:microsoft.com/office/officeart/2005/8/quickstyle/simple2" qsCatId="simple" csTypeId="urn:microsoft.com/office/officeart/2005/8/colors/accent1_2" csCatId="accent1" phldr="1"/>
      <dgm:spPr/>
    </dgm:pt>
    <dgm:pt modelId="{A07A62F7-8B4C-0E40-9353-C90D48341798}" type="pres">
      <dgm:prSet presAssocID="{AA2FE846-2012-5C41-A3F5-1882E76E1B40}" presName="Name0" presStyleCnt="0">
        <dgm:presLayoutVars>
          <dgm:dir/>
          <dgm:resizeHandles val="exact"/>
        </dgm:presLayoutVars>
      </dgm:prSet>
      <dgm:spPr/>
    </dgm:pt>
  </dgm:ptLst>
  <dgm:cxnLst>
    <dgm:cxn modelId="{0BFC1D8B-E2CF-E544-B037-66B0754D1C82}" type="presOf" srcId="{AA2FE846-2012-5C41-A3F5-1882E76E1B40}" destId="{A07A62F7-8B4C-0E40-9353-C90D48341798}" srcOrd="0" destOrd="0" presId="urn:microsoft.com/office/officeart/2005/8/layout/hChevron3"/>
  </dgm:cxnLst>
  <dgm:bg>
    <a:noFill/>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5379A-DD98-C74B-AD28-C1DD4C5720CD}"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GB"/>
        </a:p>
      </dgm:t>
    </dgm:pt>
    <dgm:pt modelId="{1553DFDD-DA2E-0040-89B4-9284AE6FECB9}">
      <dgm:prSet/>
      <dgm:spPr/>
      <dgm:t>
        <a:bodyPr/>
        <a:lstStyle/>
        <a:p>
          <a:r>
            <a:rPr lang="en-US" dirty="0"/>
            <a:t>Collecting data for survey is </a:t>
          </a:r>
          <a:r>
            <a:rPr lang="en-US" b="1" dirty="0"/>
            <a:t>expensive</a:t>
          </a:r>
          <a:r>
            <a:rPr lang="en-US" dirty="0"/>
            <a:t>.</a:t>
          </a:r>
          <a:endParaRPr lang="en-DE" dirty="0"/>
        </a:p>
      </dgm:t>
    </dgm:pt>
    <dgm:pt modelId="{2920D423-EDA5-4849-B3A7-8C54BF3D062D}" type="parTrans" cxnId="{798F17F7-581F-6642-90EE-B064A65B7377}">
      <dgm:prSet/>
      <dgm:spPr/>
      <dgm:t>
        <a:bodyPr/>
        <a:lstStyle/>
        <a:p>
          <a:endParaRPr lang="en-GB"/>
        </a:p>
      </dgm:t>
    </dgm:pt>
    <dgm:pt modelId="{3DC1D696-8B00-364E-976F-5CB00C823C87}" type="sibTrans" cxnId="{798F17F7-581F-6642-90EE-B064A65B7377}">
      <dgm:prSet/>
      <dgm:spPr/>
      <dgm:t>
        <a:bodyPr/>
        <a:lstStyle/>
        <a:p>
          <a:endParaRPr lang="en-GB"/>
        </a:p>
      </dgm:t>
    </dgm:pt>
    <dgm:pt modelId="{A4A656BB-1585-1545-87B2-44A68AC14E9E}">
      <dgm:prSet/>
      <dgm:spPr/>
      <dgm:t>
        <a:bodyPr/>
        <a:lstStyle/>
        <a:p>
          <a:r>
            <a:rPr lang="en-US" dirty="0"/>
            <a:t>It is </a:t>
          </a:r>
          <a:r>
            <a:rPr lang="en-US" b="1" dirty="0"/>
            <a:t>hard to get large number of participants.</a:t>
          </a:r>
          <a:endParaRPr lang="en-DE" dirty="0"/>
        </a:p>
      </dgm:t>
    </dgm:pt>
    <dgm:pt modelId="{7D2F79C6-B44D-4F4F-822E-EC4F3AC098FE}" type="parTrans" cxnId="{FAAAE62E-E097-D44D-89E9-258CC4C8D611}">
      <dgm:prSet/>
      <dgm:spPr/>
      <dgm:t>
        <a:bodyPr/>
        <a:lstStyle/>
        <a:p>
          <a:endParaRPr lang="en-GB"/>
        </a:p>
      </dgm:t>
    </dgm:pt>
    <dgm:pt modelId="{3976E778-3C86-974F-860B-388915B5E25B}" type="sibTrans" cxnId="{FAAAE62E-E097-D44D-89E9-258CC4C8D611}">
      <dgm:prSet/>
      <dgm:spPr/>
      <dgm:t>
        <a:bodyPr/>
        <a:lstStyle/>
        <a:p>
          <a:endParaRPr lang="en-GB"/>
        </a:p>
      </dgm:t>
    </dgm:pt>
    <dgm:pt modelId="{138B6A87-EA7E-1247-A177-3CCA449404FD}">
      <dgm:prSet/>
      <dgm:spPr/>
      <dgm:t>
        <a:bodyPr/>
        <a:lstStyle/>
        <a:p>
          <a:r>
            <a:rPr lang="en-US" dirty="0"/>
            <a:t>Human emotion</a:t>
          </a:r>
          <a:r>
            <a:rPr lang="en-GB" dirty="0"/>
            <a:t>s</a:t>
          </a:r>
          <a:r>
            <a:rPr lang="en-US" dirty="0"/>
            <a:t> are </a:t>
          </a:r>
          <a:r>
            <a:rPr lang="en-US" b="1" dirty="0"/>
            <a:t>constantly changing</a:t>
          </a:r>
          <a:r>
            <a:rPr lang="en-US" dirty="0"/>
            <a:t> rapidly. </a:t>
          </a:r>
          <a:r>
            <a:rPr lang="en-GB" dirty="0"/>
            <a:t>Es</a:t>
          </a:r>
          <a:r>
            <a:rPr lang="en-US" dirty="0" err="1"/>
            <a:t>pecially</a:t>
          </a:r>
          <a:r>
            <a:rPr lang="en-US" dirty="0"/>
            <a:t>, in the </a:t>
          </a:r>
          <a:r>
            <a:rPr lang="en-US" dirty="0" err="1"/>
            <a:t>wor</a:t>
          </a:r>
          <a:r>
            <a:rPr lang="en-GB" dirty="0"/>
            <a:t>l</a:t>
          </a:r>
          <a:r>
            <a:rPr lang="en-US" dirty="0"/>
            <a:t>d of social media. By the time we get the survey result</a:t>
          </a:r>
          <a:r>
            <a:rPr lang="en-GB" dirty="0"/>
            <a:t>s</a:t>
          </a:r>
          <a:r>
            <a:rPr lang="en-US" dirty="0"/>
            <a:t>, the tr</a:t>
          </a:r>
          <a:r>
            <a:rPr lang="en-GB" dirty="0"/>
            <a:t>end</a:t>
          </a:r>
          <a:r>
            <a:rPr lang="en-US" dirty="0"/>
            <a:t> </a:t>
          </a:r>
          <a:r>
            <a:rPr lang="en-US" b="1" dirty="0"/>
            <a:t>may have already change</a:t>
          </a:r>
          <a:r>
            <a:rPr lang="en-GB" b="1" dirty="0"/>
            <a:t>d</a:t>
          </a:r>
          <a:r>
            <a:rPr lang="en-US" dirty="0"/>
            <a:t>.</a:t>
          </a:r>
          <a:endParaRPr lang="en-DE" dirty="0"/>
        </a:p>
      </dgm:t>
    </dgm:pt>
    <dgm:pt modelId="{39CA5256-583A-A648-B8B4-7517E4344525}" type="parTrans" cxnId="{2F2DC81E-8BDD-9240-ADAA-1678D736A89F}">
      <dgm:prSet/>
      <dgm:spPr/>
      <dgm:t>
        <a:bodyPr/>
        <a:lstStyle/>
        <a:p>
          <a:endParaRPr lang="en-GB"/>
        </a:p>
      </dgm:t>
    </dgm:pt>
    <dgm:pt modelId="{AB9E3CC9-CF26-1946-B3C8-3D7B629B10EF}" type="sibTrans" cxnId="{2F2DC81E-8BDD-9240-ADAA-1678D736A89F}">
      <dgm:prSet/>
      <dgm:spPr/>
      <dgm:t>
        <a:bodyPr/>
        <a:lstStyle/>
        <a:p>
          <a:endParaRPr lang="en-GB"/>
        </a:p>
      </dgm:t>
    </dgm:pt>
    <dgm:pt modelId="{891B5F98-14BF-604B-A3CA-083D7DAEAFFA}">
      <dgm:prSet/>
      <dgm:spPr/>
      <dgm:t>
        <a:bodyPr/>
        <a:lstStyle/>
        <a:p>
          <a:r>
            <a:rPr lang="en-US" dirty="0"/>
            <a:t>Time-consuming data collection process</a:t>
          </a:r>
          <a:endParaRPr lang="en-DE" dirty="0"/>
        </a:p>
      </dgm:t>
    </dgm:pt>
    <dgm:pt modelId="{365D7CB7-A31D-F347-B50A-F2E2BB93A8BE}" type="parTrans" cxnId="{5C5561AE-1915-4644-A99A-75CE7B8754E4}">
      <dgm:prSet/>
      <dgm:spPr/>
      <dgm:t>
        <a:bodyPr/>
        <a:lstStyle/>
        <a:p>
          <a:endParaRPr lang="en-GB"/>
        </a:p>
      </dgm:t>
    </dgm:pt>
    <dgm:pt modelId="{0B9034C6-E6AF-9644-8616-40388CF87387}" type="sibTrans" cxnId="{5C5561AE-1915-4644-A99A-75CE7B8754E4}">
      <dgm:prSet/>
      <dgm:spPr/>
      <dgm:t>
        <a:bodyPr/>
        <a:lstStyle/>
        <a:p>
          <a:endParaRPr lang="en-GB"/>
        </a:p>
      </dgm:t>
    </dgm:pt>
    <dgm:pt modelId="{76A25C9B-A9E7-B643-88B7-E50464C9290A}" type="pres">
      <dgm:prSet presAssocID="{9D15379A-DD98-C74B-AD28-C1DD4C5720CD}" presName="Name0" presStyleCnt="0">
        <dgm:presLayoutVars>
          <dgm:chMax val="7"/>
          <dgm:chPref val="7"/>
          <dgm:dir/>
        </dgm:presLayoutVars>
      </dgm:prSet>
      <dgm:spPr/>
    </dgm:pt>
    <dgm:pt modelId="{655411E4-F598-2140-AF44-16E7E8EF589F}" type="pres">
      <dgm:prSet presAssocID="{9D15379A-DD98-C74B-AD28-C1DD4C5720CD}" presName="Name1" presStyleCnt="0"/>
      <dgm:spPr/>
    </dgm:pt>
    <dgm:pt modelId="{EE808BD9-6141-B040-995E-BE60253DE734}" type="pres">
      <dgm:prSet presAssocID="{9D15379A-DD98-C74B-AD28-C1DD4C5720CD}" presName="cycle" presStyleCnt="0"/>
      <dgm:spPr/>
    </dgm:pt>
    <dgm:pt modelId="{648855A2-26C9-D147-8E0F-4423110A953A}" type="pres">
      <dgm:prSet presAssocID="{9D15379A-DD98-C74B-AD28-C1DD4C5720CD}" presName="srcNode" presStyleLbl="node1" presStyleIdx="0" presStyleCnt="4"/>
      <dgm:spPr/>
    </dgm:pt>
    <dgm:pt modelId="{675261FE-D542-3A43-B9E5-69593E81FE94}" type="pres">
      <dgm:prSet presAssocID="{9D15379A-DD98-C74B-AD28-C1DD4C5720CD}" presName="conn" presStyleLbl="parChTrans1D2" presStyleIdx="0" presStyleCnt="1"/>
      <dgm:spPr/>
    </dgm:pt>
    <dgm:pt modelId="{E63681A9-FDEF-8644-9F95-63BCF70B4661}" type="pres">
      <dgm:prSet presAssocID="{9D15379A-DD98-C74B-AD28-C1DD4C5720CD}" presName="extraNode" presStyleLbl="node1" presStyleIdx="0" presStyleCnt="4"/>
      <dgm:spPr/>
    </dgm:pt>
    <dgm:pt modelId="{CB6E5A67-6513-6B46-AF3F-57BF1EB3687B}" type="pres">
      <dgm:prSet presAssocID="{9D15379A-DD98-C74B-AD28-C1DD4C5720CD}" presName="dstNode" presStyleLbl="node1" presStyleIdx="0" presStyleCnt="4"/>
      <dgm:spPr/>
    </dgm:pt>
    <dgm:pt modelId="{6FB1C5D4-6DCC-884A-ADB1-3C477960870A}" type="pres">
      <dgm:prSet presAssocID="{1553DFDD-DA2E-0040-89B4-9284AE6FECB9}" presName="text_1" presStyleLbl="node1" presStyleIdx="0" presStyleCnt="4">
        <dgm:presLayoutVars>
          <dgm:bulletEnabled val="1"/>
        </dgm:presLayoutVars>
      </dgm:prSet>
      <dgm:spPr/>
    </dgm:pt>
    <dgm:pt modelId="{6EBCAA85-2A40-6E44-A43A-5D170B99E1D2}" type="pres">
      <dgm:prSet presAssocID="{1553DFDD-DA2E-0040-89B4-9284AE6FECB9}" presName="accent_1" presStyleCnt="0"/>
      <dgm:spPr/>
    </dgm:pt>
    <dgm:pt modelId="{BA09FA81-4F3A-5745-85A9-A22D62E4D822}" type="pres">
      <dgm:prSet presAssocID="{1553DFDD-DA2E-0040-89B4-9284AE6FECB9}" presName="accentRepeatNode" presStyleLbl="solidFgAcc1" presStyleIdx="0" presStyleCnt="4"/>
      <dgm:spPr/>
    </dgm:pt>
    <dgm:pt modelId="{B3E1E357-CE9A-9748-9E60-A7C33B5F3BD6}" type="pres">
      <dgm:prSet presAssocID="{A4A656BB-1585-1545-87B2-44A68AC14E9E}" presName="text_2" presStyleLbl="node1" presStyleIdx="1" presStyleCnt="4">
        <dgm:presLayoutVars>
          <dgm:bulletEnabled val="1"/>
        </dgm:presLayoutVars>
      </dgm:prSet>
      <dgm:spPr/>
    </dgm:pt>
    <dgm:pt modelId="{3324A807-E072-9946-A9A5-165F191CE21A}" type="pres">
      <dgm:prSet presAssocID="{A4A656BB-1585-1545-87B2-44A68AC14E9E}" presName="accent_2" presStyleCnt="0"/>
      <dgm:spPr/>
    </dgm:pt>
    <dgm:pt modelId="{F4222DB1-5830-5545-BF38-A92CA4B956C3}" type="pres">
      <dgm:prSet presAssocID="{A4A656BB-1585-1545-87B2-44A68AC14E9E}" presName="accentRepeatNode" presStyleLbl="solidFgAcc1" presStyleIdx="1" presStyleCnt="4"/>
      <dgm:spPr/>
    </dgm:pt>
    <dgm:pt modelId="{2E4E112D-D612-144D-AD34-F8012F2C2B05}" type="pres">
      <dgm:prSet presAssocID="{138B6A87-EA7E-1247-A177-3CCA449404FD}" presName="text_3" presStyleLbl="node1" presStyleIdx="2" presStyleCnt="4">
        <dgm:presLayoutVars>
          <dgm:bulletEnabled val="1"/>
        </dgm:presLayoutVars>
      </dgm:prSet>
      <dgm:spPr/>
    </dgm:pt>
    <dgm:pt modelId="{4743B9E3-ECAC-C74E-941B-C47D0973EAE3}" type="pres">
      <dgm:prSet presAssocID="{138B6A87-EA7E-1247-A177-3CCA449404FD}" presName="accent_3" presStyleCnt="0"/>
      <dgm:spPr/>
    </dgm:pt>
    <dgm:pt modelId="{4155B5FD-ABDB-4C49-9B44-B23F0B7FDE14}" type="pres">
      <dgm:prSet presAssocID="{138B6A87-EA7E-1247-A177-3CCA449404FD}" presName="accentRepeatNode" presStyleLbl="solidFgAcc1" presStyleIdx="2" presStyleCnt="4"/>
      <dgm:spPr/>
    </dgm:pt>
    <dgm:pt modelId="{F8CCCE67-A6F9-664F-A86F-1E86EFFB5E0A}" type="pres">
      <dgm:prSet presAssocID="{891B5F98-14BF-604B-A3CA-083D7DAEAFFA}" presName="text_4" presStyleLbl="node1" presStyleIdx="3" presStyleCnt="4">
        <dgm:presLayoutVars>
          <dgm:bulletEnabled val="1"/>
        </dgm:presLayoutVars>
      </dgm:prSet>
      <dgm:spPr/>
    </dgm:pt>
    <dgm:pt modelId="{13D5B95A-52EB-C84B-99B4-76367DB7223B}" type="pres">
      <dgm:prSet presAssocID="{891B5F98-14BF-604B-A3CA-083D7DAEAFFA}" presName="accent_4" presStyleCnt="0"/>
      <dgm:spPr/>
    </dgm:pt>
    <dgm:pt modelId="{B7837164-94F8-704C-BD55-6C9038E80827}" type="pres">
      <dgm:prSet presAssocID="{891B5F98-14BF-604B-A3CA-083D7DAEAFFA}" presName="accentRepeatNode" presStyleLbl="solidFgAcc1" presStyleIdx="3" presStyleCnt="4"/>
      <dgm:spPr/>
    </dgm:pt>
  </dgm:ptLst>
  <dgm:cxnLst>
    <dgm:cxn modelId="{2F2DC81E-8BDD-9240-ADAA-1678D736A89F}" srcId="{9D15379A-DD98-C74B-AD28-C1DD4C5720CD}" destId="{138B6A87-EA7E-1247-A177-3CCA449404FD}" srcOrd="2" destOrd="0" parTransId="{39CA5256-583A-A648-B8B4-7517E4344525}" sibTransId="{AB9E3CC9-CF26-1946-B3C8-3D7B629B10EF}"/>
    <dgm:cxn modelId="{FAAAE62E-E097-D44D-89E9-258CC4C8D611}" srcId="{9D15379A-DD98-C74B-AD28-C1DD4C5720CD}" destId="{A4A656BB-1585-1545-87B2-44A68AC14E9E}" srcOrd="1" destOrd="0" parTransId="{7D2F79C6-B44D-4F4F-822E-EC4F3AC098FE}" sibTransId="{3976E778-3C86-974F-860B-388915B5E25B}"/>
    <dgm:cxn modelId="{A16F5249-A1F4-1F43-AB33-1713CCC612ED}" type="presOf" srcId="{9D15379A-DD98-C74B-AD28-C1DD4C5720CD}" destId="{76A25C9B-A9E7-B643-88B7-E50464C9290A}" srcOrd="0" destOrd="0" presId="urn:microsoft.com/office/officeart/2008/layout/VerticalCurvedList"/>
    <dgm:cxn modelId="{22422F5E-A308-C342-B82E-391C6A129D8A}" type="presOf" srcId="{3DC1D696-8B00-364E-976F-5CB00C823C87}" destId="{675261FE-D542-3A43-B9E5-69593E81FE94}" srcOrd="0" destOrd="0" presId="urn:microsoft.com/office/officeart/2008/layout/VerticalCurvedList"/>
    <dgm:cxn modelId="{F07D0873-FC03-BE4A-A24A-23B629752E7C}" type="presOf" srcId="{1553DFDD-DA2E-0040-89B4-9284AE6FECB9}" destId="{6FB1C5D4-6DCC-884A-ADB1-3C477960870A}" srcOrd="0" destOrd="0" presId="urn:microsoft.com/office/officeart/2008/layout/VerticalCurvedList"/>
    <dgm:cxn modelId="{F2417D8A-F70D-794B-ADDA-4A5D6EB4574B}" type="presOf" srcId="{138B6A87-EA7E-1247-A177-3CCA449404FD}" destId="{2E4E112D-D612-144D-AD34-F8012F2C2B05}" srcOrd="0" destOrd="0" presId="urn:microsoft.com/office/officeart/2008/layout/VerticalCurvedList"/>
    <dgm:cxn modelId="{34ACD39B-7662-4E44-8E3D-639DF1CB0895}" type="presOf" srcId="{A4A656BB-1585-1545-87B2-44A68AC14E9E}" destId="{B3E1E357-CE9A-9748-9E60-A7C33B5F3BD6}" srcOrd="0" destOrd="0" presId="urn:microsoft.com/office/officeart/2008/layout/VerticalCurvedList"/>
    <dgm:cxn modelId="{5C5561AE-1915-4644-A99A-75CE7B8754E4}" srcId="{9D15379A-DD98-C74B-AD28-C1DD4C5720CD}" destId="{891B5F98-14BF-604B-A3CA-083D7DAEAFFA}" srcOrd="3" destOrd="0" parTransId="{365D7CB7-A31D-F347-B50A-F2E2BB93A8BE}" sibTransId="{0B9034C6-E6AF-9644-8616-40388CF87387}"/>
    <dgm:cxn modelId="{798F17F7-581F-6642-90EE-B064A65B7377}" srcId="{9D15379A-DD98-C74B-AD28-C1DD4C5720CD}" destId="{1553DFDD-DA2E-0040-89B4-9284AE6FECB9}" srcOrd="0" destOrd="0" parTransId="{2920D423-EDA5-4849-B3A7-8C54BF3D062D}" sibTransId="{3DC1D696-8B00-364E-976F-5CB00C823C87}"/>
    <dgm:cxn modelId="{E1199BF7-AF7E-4E45-875A-DC22FB1C338D}" type="presOf" srcId="{891B5F98-14BF-604B-A3CA-083D7DAEAFFA}" destId="{F8CCCE67-A6F9-664F-A86F-1E86EFFB5E0A}" srcOrd="0" destOrd="0" presId="urn:microsoft.com/office/officeart/2008/layout/VerticalCurvedList"/>
    <dgm:cxn modelId="{21237557-92D7-3147-862F-55CC0066EA8B}" type="presParOf" srcId="{76A25C9B-A9E7-B643-88B7-E50464C9290A}" destId="{655411E4-F598-2140-AF44-16E7E8EF589F}" srcOrd="0" destOrd="0" presId="urn:microsoft.com/office/officeart/2008/layout/VerticalCurvedList"/>
    <dgm:cxn modelId="{F063F0B4-0DB5-3C4B-9CD9-20D1D7D52528}" type="presParOf" srcId="{655411E4-F598-2140-AF44-16E7E8EF589F}" destId="{EE808BD9-6141-B040-995E-BE60253DE734}" srcOrd="0" destOrd="0" presId="urn:microsoft.com/office/officeart/2008/layout/VerticalCurvedList"/>
    <dgm:cxn modelId="{35E34D28-06B6-0242-B3B6-47214BD8FC7D}" type="presParOf" srcId="{EE808BD9-6141-B040-995E-BE60253DE734}" destId="{648855A2-26C9-D147-8E0F-4423110A953A}" srcOrd="0" destOrd="0" presId="urn:microsoft.com/office/officeart/2008/layout/VerticalCurvedList"/>
    <dgm:cxn modelId="{72A60CB4-148F-4543-BCAA-42BC6678BFE0}" type="presParOf" srcId="{EE808BD9-6141-B040-995E-BE60253DE734}" destId="{675261FE-D542-3A43-B9E5-69593E81FE94}" srcOrd="1" destOrd="0" presId="urn:microsoft.com/office/officeart/2008/layout/VerticalCurvedList"/>
    <dgm:cxn modelId="{AFB8032C-421F-2F4F-959B-1A7BFBF7A50B}" type="presParOf" srcId="{EE808BD9-6141-B040-995E-BE60253DE734}" destId="{E63681A9-FDEF-8644-9F95-63BCF70B4661}" srcOrd="2" destOrd="0" presId="urn:microsoft.com/office/officeart/2008/layout/VerticalCurvedList"/>
    <dgm:cxn modelId="{48E3A7F9-8875-864B-823F-5405C4B690EF}" type="presParOf" srcId="{EE808BD9-6141-B040-995E-BE60253DE734}" destId="{CB6E5A67-6513-6B46-AF3F-57BF1EB3687B}" srcOrd="3" destOrd="0" presId="urn:microsoft.com/office/officeart/2008/layout/VerticalCurvedList"/>
    <dgm:cxn modelId="{FE0681F2-3360-6A48-82EA-C144A93CF15B}" type="presParOf" srcId="{655411E4-F598-2140-AF44-16E7E8EF589F}" destId="{6FB1C5D4-6DCC-884A-ADB1-3C477960870A}" srcOrd="1" destOrd="0" presId="urn:microsoft.com/office/officeart/2008/layout/VerticalCurvedList"/>
    <dgm:cxn modelId="{0F6BF0EA-BDF1-2449-8AA9-9CEC875B3FAC}" type="presParOf" srcId="{655411E4-F598-2140-AF44-16E7E8EF589F}" destId="{6EBCAA85-2A40-6E44-A43A-5D170B99E1D2}" srcOrd="2" destOrd="0" presId="urn:microsoft.com/office/officeart/2008/layout/VerticalCurvedList"/>
    <dgm:cxn modelId="{3DB690B6-EA76-8B48-9E43-019B80E9BFD3}" type="presParOf" srcId="{6EBCAA85-2A40-6E44-A43A-5D170B99E1D2}" destId="{BA09FA81-4F3A-5745-85A9-A22D62E4D822}" srcOrd="0" destOrd="0" presId="urn:microsoft.com/office/officeart/2008/layout/VerticalCurvedList"/>
    <dgm:cxn modelId="{5DA0C368-E90E-C745-8071-2B636FAFAA66}" type="presParOf" srcId="{655411E4-F598-2140-AF44-16E7E8EF589F}" destId="{B3E1E357-CE9A-9748-9E60-A7C33B5F3BD6}" srcOrd="3" destOrd="0" presId="urn:microsoft.com/office/officeart/2008/layout/VerticalCurvedList"/>
    <dgm:cxn modelId="{E605D814-4C0E-5F4F-8B2D-C9FF34577858}" type="presParOf" srcId="{655411E4-F598-2140-AF44-16E7E8EF589F}" destId="{3324A807-E072-9946-A9A5-165F191CE21A}" srcOrd="4" destOrd="0" presId="urn:microsoft.com/office/officeart/2008/layout/VerticalCurvedList"/>
    <dgm:cxn modelId="{119D79BF-602D-AD44-A25A-C877640DF233}" type="presParOf" srcId="{3324A807-E072-9946-A9A5-165F191CE21A}" destId="{F4222DB1-5830-5545-BF38-A92CA4B956C3}" srcOrd="0" destOrd="0" presId="urn:microsoft.com/office/officeart/2008/layout/VerticalCurvedList"/>
    <dgm:cxn modelId="{928090FE-67C0-5C4B-B305-B048B78DD341}" type="presParOf" srcId="{655411E4-F598-2140-AF44-16E7E8EF589F}" destId="{2E4E112D-D612-144D-AD34-F8012F2C2B05}" srcOrd="5" destOrd="0" presId="urn:microsoft.com/office/officeart/2008/layout/VerticalCurvedList"/>
    <dgm:cxn modelId="{D12B0158-FEFB-5C43-9438-6E8C67DD44B8}" type="presParOf" srcId="{655411E4-F598-2140-AF44-16E7E8EF589F}" destId="{4743B9E3-ECAC-C74E-941B-C47D0973EAE3}" srcOrd="6" destOrd="0" presId="urn:microsoft.com/office/officeart/2008/layout/VerticalCurvedList"/>
    <dgm:cxn modelId="{8AA7595F-F083-214B-80E1-F9C634959D11}" type="presParOf" srcId="{4743B9E3-ECAC-C74E-941B-C47D0973EAE3}" destId="{4155B5FD-ABDB-4C49-9B44-B23F0B7FDE14}" srcOrd="0" destOrd="0" presId="urn:microsoft.com/office/officeart/2008/layout/VerticalCurvedList"/>
    <dgm:cxn modelId="{4D52E310-6D5D-4840-88F2-447553849D81}" type="presParOf" srcId="{655411E4-F598-2140-AF44-16E7E8EF589F}" destId="{F8CCCE67-A6F9-664F-A86F-1E86EFFB5E0A}" srcOrd="7" destOrd="0" presId="urn:microsoft.com/office/officeart/2008/layout/VerticalCurvedList"/>
    <dgm:cxn modelId="{66676489-97B8-FE40-A67F-C4CC0C52044D}" type="presParOf" srcId="{655411E4-F598-2140-AF44-16E7E8EF589F}" destId="{13D5B95A-52EB-C84B-99B4-76367DB7223B}" srcOrd="8" destOrd="0" presId="urn:microsoft.com/office/officeart/2008/layout/VerticalCurvedList"/>
    <dgm:cxn modelId="{A3BABF56-A3E6-DF4B-BB92-E2761A46FDD2}" type="presParOf" srcId="{13D5B95A-52EB-C84B-99B4-76367DB7223B}" destId="{B7837164-94F8-704C-BD55-6C9038E80827}" srcOrd="0" destOrd="0" presId="urn:microsoft.com/office/officeart/2008/layout/VerticalCurved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35EFEA-E8F7-2D41-91CB-853B49F68A05}" type="doc">
      <dgm:prSet loTypeId="urn:microsoft.com/office/officeart/2005/8/layout/chevron1" loCatId="" qsTypeId="urn:microsoft.com/office/officeart/2005/8/quickstyle/simple1" qsCatId="simple" csTypeId="urn:microsoft.com/office/officeart/2005/8/colors/accent1_1" csCatId="accent1" phldr="1"/>
      <dgm:spPr/>
    </dgm:pt>
    <dgm:pt modelId="{4A5B4820-5B0E-3045-AE79-776CAB0C9A83}" type="pres">
      <dgm:prSet presAssocID="{1035EFEA-E8F7-2D41-91CB-853B49F68A05}" presName="Name0" presStyleCnt="0">
        <dgm:presLayoutVars>
          <dgm:dir/>
          <dgm:animLvl val="lvl"/>
          <dgm:resizeHandles val="exact"/>
        </dgm:presLayoutVars>
      </dgm:prSet>
      <dgm:spPr/>
    </dgm:pt>
  </dgm:ptLst>
  <dgm:cxnLst>
    <dgm:cxn modelId="{6C3CF6CE-13E2-EE45-BFE4-DA2E6697496D}" type="presOf" srcId="{1035EFEA-E8F7-2D41-91CB-853B49F68A05}" destId="{4A5B4820-5B0E-3045-AE79-776CAB0C9A83}" srcOrd="0"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5EB66E-300C-114C-BDF7-3725B22F6D86}" type="doc">
      <dgm:prSet loTypeId="urn:microsoft.com/office/officeart/2008/layout/CircularPictureCallout" loCatId="list" qsTypeId="urn:microsoft.com/office/officeart/2005/8/quickstyle/simple1" qsCatId="simple" csTypeId="urn:microsoft.com/office/officeart/2005/8/colors/accent1_2" csCatId="accent1" phldr="1"/>
      <dgm:spPr/>
      <dgm:t>
        <a:bodyPr/>
        <a:lstStyle/>
        <a:p>
          <a:endParaRPr lang="en-GB"/>
        </a:p>
      </dgm:t>
    </dgm:pt>
    <dgm:pt modelId="{80016125-A7D1-D741-A154-77E91C81CB1A}">
      <dgm:prSet phldrT="[Text]"/>
      <dgm:spPr/>
      <dgm:t>
        <a:bodyPr/>
        <a:lstStyle/>
        <a:p>
          <a:endParaRPr lang="en-GB"/>
        </a:p>
      </dgm:t>
    </dgm:pt>
    <dgm:pt modelId="{115FFE9C-50FE-DC40-849B-17887B43D72E}" type="parTrans" cxnId="{CED2846F-C735-6345-BB45-32FD77FB134F}">
      <dgm:prSet/>
      <dgm:spPr/>
      <dgm:t>
        <a:bodyPr/>
        <a:lstStyle/>
        <a:p>
          <a:endParaRPr lang="en-GB"/>
        </a:p>
      </dgm:t>
    </dgm:pt>
    <dgm:pt modelId="{A115514C-5ACA-DB40-B2C2-9C5BF4ABEA95}" type="sibTrans" cxnId="{CED2846F-C735-6345-BB45-32FD77FB134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en-GB"/>
        </a:p>
      </dgm:t>
    </dgm:pt>
    <dgm:pt modelId="{0F37BA89-F68E-4C43-B380-8104885BAE75}">
      <dgm:prSet phldrT="[Text]"/>
      <dgm:spPr/>
      <dgm:t>
        <a:bodyPr/>
        <a:lstStyle/>
        <a:p>
          <a:r>
            <a:rPr lang="en-GB"/>
            <a:t>Comment</a:t>
          </a:r>
        </a:p>
      </dgm:t>
    </dgm:pt>
    <dgm:pt modelId="{59ED4BCF-5E9D-B746-8523-F416D64D878C}" type="parTrans" cxnId="{69726F51-EF0D-9F48-83A3-B8B523B16099}">
      <dgm:prSet/>
      <dgm:spPr/>
      <dgm:t>
        <a:bodyPr/>
        <a:lstStyle/>
        <a:p>
          <a:endParaRPr lang="en-GB"/>
        </a:p>
      </dgm:t>
    </dgm:pt>
    <dgm:pt modelId="{259F18E1-2A82-6E4E-8C91-E3BC67C4FCEE}" type="sibTrans" cxnId="{69726F51-EF0D-9F48-83A3-B8B523B16099}">
      <dgm:prSet/>
      <dgm:spPr>
        <a:noFill/>
      </dgm:spPr>
      <dgm:t>
        <a:bodyPr/>
        <a:lstStyle/>
        <a:p>
          <a:endParaRPr lang="en-GB"/>
        </a:p>
      </dgm:t>
    </dgm:pt>
    <dgm:pt modelId="{25D44685-89A9-1B43-908B-CE58FD52D71A}">
      <dgm:prSet phldrT="[Text]"/>
      <dgm:spPr/>
      <dgm:t>
        <a:bodyPr/>
        <a:lstStyle/>
        <a:p>
          <a:r>
            <a:rPr lang="en-GB"/>
            <a:t>Opinion</a:t>
          </a:r>
        </a:p>
      </dgm:t>
    </dgm:pt>
    <dgm:pt modelId="{74F5629C-5DF8-7E42-8004-48FE1AC67DB4}" type="parTrans" cxnId="{71A08ACB-9B95-9E4B-8881-A2DD2121A111}">
      <dgm:prSet/>
      <dgm:spPr/>
      <dgm:t>
        <a:bodyPr/>
        <a:lstStyle/>
        <a:p>
          <a:endParaRPr lang="en-GB"/>
        </a:p>
      </dgm:t>
    </dgm:pt>
    <dgm:pt modelId="{7BA75353-0753-8442-98B4-178648A881F0}" type="sibTrans" cxnId="{71A08ACB-9B95-9E4B-8881-A2DD2121A111}">
      <dgm:prSet/>
      <dgm:spPr>
        <a:blipFill>
          <a:blip xmlns:r="http://schemas.openxmlformats.org/officeDocument/2006/relationships" r:embed="rId2"/>
          <a:stretch>
            <a:fillRect l="-100000" r="-100000"/>
          </a:stretch>
        </a:blipFill>
      </dgm:spPr>
      <dgm:t>
        <a:bodyPr/>
        <a:lstStyle/>
        <a:p>
          <a:endParaRPr lang="en-GB"/>
        </a:p>
      </dgm:t>
    </dgm:pt>
    <dgm:pt modelId="{1CE71B72-E15A-494F-B422-95006AD2ED6B}">
      <dgm:prSet/>
      <dgm:spPr/>
      <dgm:t>
        <a:bodyPr/>
        <a:lstStyle/>
        <a:p>
          <a:r>
            <a:rPr lang="en-GB"/>
            <a:t>Review</a:t>
          </a:r>
        </a:p>
      </dgm:t>
    </dgm:pt>
    <dgm:pt modelId="{477E4827-7D3A-7849-B721-36836572509F}" type="parTrans" cxnId="{C62924DA-3F5F-5042-A51E-14BB29D54E07}">
      <dgm:prSet/>
      <dgm:spPr/>
      <dgm:t>
        <a:bodyPr/>
        <a:lstStyle/>
        <a:p>
          <a:endParaRPr lang="en-GB"/>
        </a:p>
      </dgm:t>
    </dgm:pt>
    <dgm:pt modelId="{A7F7B78F-5A92-9D48-800A-CA4F96AB6F05}" type="sibTrans" cxnId="{C62924DA-3F5F-5042-A51E-14BB29D54E07}">
      <dgm:prSet/>
      <dgm:spPr>
        <a:noFill/>
      </dgm:spPr>
      <dgm:t>
        <a:bodyPr/>
        <a:lstStyle/>
        <a:p>
          <a:endParaRPr lang="en-GB"/>
        </a:p>
      </dgm:t>
    </dgm:pt>
    <dgm:pt modelId="{1C4D9E41-11DD-D64C-96DB-ECB72E17DC1D}">
      <dgm:prSet/>
      <dgm:spPr/>
      <dgm:t>
        <a:bodyPr/>
        <a:lstStyle/>
        <a:p>
          <a:r>
            <a:rPr lang="en-GB"/>
            <a:t>Concern</a:t>
          </a:r>
        </a:p>
      </dgm:t>
    </dgm:pt>
    <dgm:pt modelId="{54BCF135-E7AC-6840-9C96-74643F66BCF3}" type="parTrans" cxnId="{8D5251C7-71E1-F340-B1DD-39EA306D3B90}">
      <dgm:prSet/>
      <dgm:spPr/>
      <dgm:t>
        <a:bodyPr/>
        <a:lstStyle/>
        <a:p>
          <a:endParaRPr lang="en-GB"/>
        </a:p>
      </dgm:t>
    </dgm:pt>
    <dgm:pt modelId="{73A64155-5720-0E46-A21E-91D40B26C4AD}" type="sibTrans" cxnId="{8D5251C7-71E1-F340-B1DD-39EA306D3B90}">
      <dgm:prSet/>
      <dgm:spPr>
        <a:noFill/>
      </dgm:spPr>
      <dgm:t>
        <a:bodyPr/>
        <a:lstStyle/>
        <a:p>
          <a:endParaRPr lang="en-GB"/>
        </a:p>
      </dgm:t>
    </dgm:pt>
    <dgm:pt modelId="{27CFF798-0A21-AF43-A69C-023DDC4622C6}">
      <dgm:prSet/>
      <dgm:spPr/>
      <dgm:t>
        <a:bodyPr/>
        <a:lstStyle/>
        <a:p>
          <a:r>
            <a:rPr lang="en-GB"/>
            <a:t>Thought</a:t>
          </a:r>
        </a:p>
      </dgm:t>
    </dgm:pt>
    <dgm:pt modelId="{A7699088-4E3E-E24D-A58F-8442FB80510A}" type="parTrans" cxnId="{1A61677F-90F8-F249-AC8D-C8925512FB10}">
      <dgm:prSet/>
      <dgm:spPr/>
      <dgm:t>
        <a:bodyPr/>
        <a:lstStyle/>
        <a:p>
          <a:endParaRPr lang="en-GB"/>
        </a:p>
      </dgm:t>
    </dgm:pt>
    <dgm:pt modelId="{41FB9432-4F5B-5546-B4EE-5F3D1547BF61}" type="sibTrans" cxnId="{1A61677F-90F8-F249-AC8D-C8925512FB10}">
      <dgm:prSet/>
      <dgm:spPr>
        <a:noFill/>
      </dgm:spPr>
      <dgm:t>
        <a:bodyPr/>
        <a:lstStyle/>
        <a:p>
          <a:endParaRPr lang="en-GB"/>
        </a:p>
      </dgm:t>
    </dgm:pt>
    <dgm:pt modelId="{1215E242-CA06-AF4B-96E8-80447D8E884E}" type="pres">
      <dgm:prSet presAssocID="{C95EB66E-300C-114C-BDF7-3725B22F6D86}" presName="Name0" presStyleCnt="0">
        <dgm:presLayoutVars>
          <dgm:chMax val="7"/>
          <dgm:chPref val="7"/>
          <dgm:dir/>
        </dgm:presLayoutVars>
      </dgm:prSet>
      <dgm:spPr/>
    </dgm:pt>
    <dgm:pt modelId="{4754ADF4-6F7A-ED4D-8F44-9535D369E7FF}" type="pres">
      <dgm:prSet presAssocID="{C95EB66E-300C-114C-BDF7-3725B22F6D86}" presName="Name1" presStyleCnt="0"/>
      <dgm:spPr/>
    </dgm:pt>
    <dgm:pt modelId="{EAF15894-34B7-B640-A797-6B87B6D81BAC}" type="pres">
      <dgm:prSet presAssocID="{A115514C-5ACA-DB40-B2C2-9C5BF4ABEA95}" presName="picture_1" presStyleCnt="0"/>
      <dgm:spPr/>
    </dgm:pt>
    <dgm:pt modelId="{4DA8FA9C-8295-EE47-BF06-D41CE0FC8485}" type="pres">
      <dgm:prSet presAssocID="{A115514C-5ACA-DB40-B2C2-9C5BF4ABEA95}" presName="pictureRepeatNode" presStyleLbl="alignImgPlace1" presStyleIdx="0" presStyleCnt="6" custScaleY="88404" custLinFactNeighborX="-1768"/>
      <dgm:spPr/>
    </dgm:pt>
    <dgm:pt modelId="{9A278E5F-F67F-FF4B-8A15-9FF0CC789C3A}" type="pres">
      <dgm:prSet presAssocID="{80016125-A7D1-D741-A154-77E91C81CB1A}" presName="text_1" presStyleLbl="node1" presStyleIdx="0" presStyleCnt="0">
        <dgm:presLayoutVars>
          <dgm:bulletEnabled val="1"/>
        </dgm:presLayoutVars>
      </dgm:prSet>
      <dgm:spPr/>
    </dgm:pt>
    <dgm:pt modelId="{E44A4433-019E-1544-9644-1914D30452FF}" type="pres">
      <dgm:prSet presAssocID="{259F18E1-2A82-6E4E-8C91-E3BC67C4FCEE}" presName="picture_2" presStyleCnt="0"/>
      <dgm:spPr/>
    </dgm:pt>
    <dgm:pt modelId="{61A86305-86D0-CA4C-BD1F-7289154E5E2A}" type="pres">
      <dgm:prSet presAssocID="{259F18E1-2A82-6E4E-8C91-E3BC67C4FCEE}" presName="pictureRepeatNode" presStyleLbl="alignImgPlace1" presStyleIdx="1" presStyleCnt="6"/>
      <dgm:spPr/>
    </dgm:pt>
    <dgm:pt modelId="{666DD724-FB74-D140-AF47-A78BCB8598D6}" type="pres">
      <dgm:prSet presAssocID="{0F37BA89-F68E-4C43-B380-8104885BAE75}" presName="line_2" presStyleLbl="parChTrans1D1" presStyleIdx="0" presStyleCnt="5"/>
      <dgm:spPr/>
    </dgm:pt>
    <dgm:pt modelId="{807DB5A3-7AA0-1D46-84C1-016E66F70456}" type="pres">
      <dgm:prSet presAssocID="{0F37BA89-F68E-4C43-B380-8104885BAE75}" presName="textparent_2" presStyleLbl="node1" presStyleIdx="0" presStyleCnt="0"/>
      <dgm:spPr/>
    </dgm:pt>
    <dgm:pt modelId="{787D97B0-327D-EE43-B362-C67A782D27B9}" type="pres">
      <dgm:prSet presAssocID="{0F37BA89-F68E-4C43-B380-8104885BAE75}" presName="text_2" presStyleLbl="revTx" presStyleIdx="0" presStyleCnt="5">
        <dgm:presLayoutVars>
          <dgm:bulletEnabled val="1"/>
        </dgm:presLayoutVars>
      </dgm:prSet>
      <dgm:spPr/>
    </dgm:pt>
    <dgm:pt modelId="{BD8635B3-A5C3-3146-82A0-55087375E23A}" type="pres">
      <dgm:prSet presAssocID="{7BA75353-0753-8442-98B4-178648A881F0}" presName="picture_3" presStyleCnt="0"/>
      <dgm:spPr/>
    </dgm:pt>
    <dgm:pt modelId="{519C3B7F-8A0A-6D43-BA7D-9BB747D74864}" type="pres">
      <dgm:prSet presAssocID="{7BA75353-0753-8442-98B4-178648A881F0}" presName="pictureRepeatNode" presStyleLbl="alignImgPlace1" presStyleIdx="2" presStyleCnt="6"/>
      <dgm:spPr/>
    </dgm:pt>
    <dgm:pt modelId="{5070E31E-265D-2F43-8EBA-B70BB695B03A}" type="pres">
      <dgm:prSet presAssocID="{25D44685-89A9-1B43-908B-CE58FD52D71A}" presName="line_3" presStyleLbl="parChTrans1D1" presStyleIdx="1" presStyleCnt="5"/>
      <dgm:spPr/>
    </dgm:pt>
    <dgm:pt modelId="{F251AFC7-3203-D742-9577-7EE15F72B39B}" type="pres">
      <dgm:prSet presAssocID="{25D44685-89A9-1B43-908B-CE58FD52D71A}" presName="textparent_3" presStyleLbl="node1" presStyleIdx="0" presStyleCnt="0"/>
      <dgm:spPr/>
    </dgm:pt>
    <dgm:pt modelId="{C0DA89D2-C9E1-5E4F-8F34-51B4726B376A}" type="pres">
      <dgm:prSet presAssocID="{25D44685-89A9-1B43-908B-CE58FD52D71A}" presName="text_3" presStyleLbl="revTx" presStyleIdx="1" presStyleCnt="5">
        <dgm:presLayoutVars>
          <dgm:bulletEnabled val="1"/>
        </dgm:presLayoutVars>
      </dgm:prSet>
      <dgm:spPr/>
    </dgm:pt>
    <dgm:pt modelId="{4F85FADA-3393-3A46-8B02-1E62C9FA71CB}" type="pres">
      <dgm:prSet presAssocID="{A7F7B78F-5A92-9D48-800A-CA4F96AB6F05}" presName="picture_4" presStyleCnt="0"/>
      <dgm:spPr/>
    </dgm:pt>
    <dgm:pt modelId="{A18D78E7-53E1-2848-83E1-8E9D46380E43}" type="pres">
      <dgm:prSet presAssocID="{A7F7B78F-5A92-9D48-800A-CA4F96AB6F05}" presName="pictureRepeatNode" presStyleLbl="alignImgPlace1" presStyleIdx="3" presStyleCnt="6"/>
      <dgm:spPr/>
    </dgm:pt>
    <dgm:pt modelId="{C6B479D7-3BA6-CD4F-9EB0-41F4F483421B}" type="pres">
      <dgm:prSet presAssocID="{1CE71B72-E15A-494F-B422-95006AD2ED6B}" presName="line_4" presStyleLbl="parChTrans1D1" presStyleIdx="2" presStyleCnt="5"/>
      <dgm:spPr/>
    </dgm:pt>
    <dgm:pt modelId="{9B634B8F-3371-F749-A646-298D74F25B1E}" type="pres">
      <dgm:prSet presAssocID="{1CE71B72-E15A-494F-B422-95006AD2ED6B}" presName="textparent_4" presStyleLbl="node1" presStyleIdx="0" presStyleCnt="0"/>
      <dgm:spPr/>
    </dgm:pt>
    <dgm:pt modelId="{D38DC6A5-D952-3840-AF91-A67B37BDBBEA}" type="pres">
      <dgm:prSet presAssocID="{1CE71B72-E15A-494F-B422-95006AD2ED6B}" presName="text_4" presStyleLbl="revTx" presStyleIdx="2" presStyleCnt="5">
        <dgm:presLayoutVars>
          <dgm:bulletEnabled val="1"/>
        </dgm:presLayoutVars>
      </dgm:prSet>
      <dgm:spPr/>
    </dgm:pt>
    <dgm:pt modelId="{3D677C2D-0A14-C04F-AB5F-5B75E2FB792A}" type="pres">
      <dgm:prSet presAssocID="{73A64155-5720-0E46-A21E-91D40B26C4AD}" presName="picture_5" presStyleCnt="0"/>
      <dgm:spPr/>
    </dgm:pt>
    <dgm:pt modelId="{CED471B0-6048-004B-9887-A3104446EEAA}" type="pres">
      <dgm:prSet presAssocID="{73A64155-5720-0E46-A21E-91D40B26C4AD}" presName="pictureRepeatNode" presStyleLbl="alignImgPlace1" presStyleIdx="4" presStyleCnt="6"/>
      <dgm:spPr/>
    </dgm:pt>
    <dgm:pt modelId="{3ADEFD83-0B18-EA48-95AE-89C29892E0CC}" type="pres">
      <dgm:prSet presAssocID="{1C4D9E41-11DD-D64C-96DB-ECB72E17DC1D}" presName="line_5" presStyleLbl="parChTrans1D1" presStyleIdx="3" presStyleCnt="5"/>
      <dgm:spPr/>
    </dgm:pt>
    <dgm:pt modelId="{82587C5C-D59D-E94C-B9EE-3E42DB107326}" type="pres">
      <dgm:prSet presAssocID="{1C4D9E41-11DD-D64C-96DB-ECB72E17DC1D}" presName="textparent_5" presStyleLbl="node1" presStyleIdx="0" presStyleCnt="0"/>
      <dgm:spPr/>
    </dgm:pt>
    <dgm:pt modelId="{01DB44C5-61D4-1140-A00A-4DB59F6BE0BE}" type="pres">
      <dgm:prSet presAssocID="{1C4D9E41-11DD-D64C-96DB-ECB72E17DC1D}" presName="text_5" presStyleLbl="revTx" presStyleIdx="3" presStyleCnt="5">
        <dgm:presLayoutVars>
          <dgm:bulletEnabled val="1"/>
        </dgm:presLayoutVars>
      </dgm:prSet>
      <dgm:spPr/>
    </dgm:pt>
    <dgm:pt modelId="{BB0339A0-9A6A-A541-A9C4-ECE28759C6EF}" type="pres">
      <dgm:prSet presAssocID="{41FB9432-4F5B-5546-B4EE-5F3D1547BF61}" presName="picture_6" presStyleCnt="0"/>
      <dgm:spPr/>
    </dgm:pt>
    <dgm:pt modelId="{FA43FCAC-282C-2A43-8B2B-4388776E6278}" type="pres">
      <dgm:prSet presAssocID="{41FB9432-4F5B-5546-B4EE-5F3D1547BF61}" presName="pictureRepeatNode" presStyleLbl="alignImgPlace1" presStyleIdx="5" presStyleCnt="6"/>
      <dgm:spPr/>
    </dgm:pt>
    <dgm:pt modelId="{223D32AC-B0E0-5343-811C-AC52D9190CF7}" type="pres">
      <dgm:prSet presAssocID="{27CFF798-0A21-AF43-A69C-023DDC4622C6}" presName="line_6" presStyleLbl="parChTrans1D1" presStyleIdx="4" presStyleCnt="5"/>
      <dgm:spPr/>
    </dgm:pt>
    <dgm:pt modelId="{37F4FFFC-0B1C-104E-8A16-17E9C4C597E1}" type="pres">
      <dgm:prSet presAssocID="{27CFF798-0A21-AF43-A69C-023DDC4622C6}" presName="textparent_6" presStyleLbl="node1" presStyleIdx="0" presStyleCnt="0"/>
      <dgm:spPr/>
    </dgm:pt>
    <dgm:pt modelId="{66895C4E-4CD1-A841-ABD2-ED2D7CDFC133}" type="pres">
      <dgm:prSet presAssocID="{27CFF798-0A21-AF43-A69C-023DDC4622C6}" presName="text_6" presStyleLbl="revTx" presStyleIdx="4" presStyleCnt="5">
        <dgm:presLayoutVars>
          <dgm:bulletEnabled val="1"/>
        </dgm:presLayoutVars>
      </dgm:prSet>
      <dgm:spPr/>
    </dgm:pt>
  </dgm:ptLst>
  <dgm:cxnLst>
    <dgm:cxn modelId="{A9206C12-3A72-224F-9528-CC35504611AF}" type="presOf" srcId="{1C4D9E41-11DD-D64C-96DB-ECB72E17DC1D}" destId="{01DB44C5-61D4-1140-A00A-4DB59F6BE0BE}" srcOrd="0" destOrd="0" presId="urn:microsoft.com/office/officeart/2008/layout/CircularPictureCallout"/>
    <dgm:cxn modelId="{3B25C42D-EF7C-0A41-822D-6D49156FA376}" type="presOf" srcId="{259F18E1-2A82-6E4E-8C91-E3BC67C4FCEE}" destId="{61A86305-86D0-CA4C-BD1F-7289154E5E2A}" srcOrd="0" destOrd="0" presId="urn:microsoft.com/office/officeart/2008/layout/CircularPictureCallout"/>
    <dgm:cxn modelId="{9344E73E-6C36-3F4D-895B-F8C2534C1D08}" type="presOf" srcId="{80016125-A7D1-D741-A154-77E91C81CB1A}" destId="{9A278E5F-F67F-FF4B-8A15-9FF0CC789C3A}" srcOrd="0" destOrd="0" presId="urn:microsoft.com/office/officeart/2008/layout/CircularPictureCallout"/>
    <dgm:cxn modelId="{ED9EE246-2A3C-C24C-9454-C604FEC7321F}" type="presOf" srcId="{25D44685-89A9-1B43-908B-CE58FD52D71A}" destId="{C0DA89D2-C9E1-5E4F-8F34-51B4726B376A}" srcOrd="0" destOrd="0" presId="urn:microsoft.com/office/officeart/2008/layout/CircularPictureCallout"/>
    <dgm:cxn modelId="{726CFB46-0CB7-8444-91BE-791E7CF71B07}" type="presOf" srcId="{7BA75353-0753-8442-98B4-178648A881F0}" destId="{519C3B7F-8A0A-6D43-BA7D-9BB747D74864}" srcOrd="0" destOrd="0" presId="urn:microsoft.com/office/officeart/2008/layout/CircularPictureCallout"/>
    <dgm:cxn modelId="{69726F51-EF0D-9F48-83A3-B8B523B16099}" srcId="{C95EB66E-300C-114C-BDF7-3725B22F6D86}" destId="{0F37BA89-F68E-4C43-B380-8104885BAE75}" srcOrd="1" destOrd="0" parTransId="{59ED4BCF-5E9D-B746-8523-F416D64D878C}" sibTransId="{259F18E1-2A82-6E4E-8C91-E3BC67C4FCEE}"/>
    <dgm:cxn modelId="{7C7AA955-403C-974E-B5E3-FC2AFE2ABB7E}" type="presOf" srcId="{A7F7B78F-5A92-9D48-800A-CA4F96AB6F05}" destId="{A18D78E7-53E1-2848-83E1-8E9D46380E43}" srcOrd="0" destOrd="0" presId="urn:microsoft.com/office/officeart/2008/layout/CircularPictureCallout"/>
    <dgm:cxn modelId="{CED2846F-C735-6345-BB45-32FD77FB134F}" srcId="{C95EB66E-300C-114C-BDF7-3725B22F6D86}" destId="{80016125-A7D1-D741-A154-77E91C81CB1A}" srcOrd="0" destOrd="0" parTransId="{115FFE9C-50FE-DC40-849B-17887B43D72E}" sibTransId="{A115514C-5ACA-DB40-B2C2-9C5BF4ABEA95}"/>
    <dgm:cxn modelId="{1A61677F-90F8-F249-AC8D-C8925512FB10}" srcId="{C95EB66E-300C-114C-BDF7-3725B22F6D86}" destId="{27CFF798-0A21-AF43-A69C-023DDC4622C6}" srcOrd="5" destOrd="0" parTransId="{A7699088-4E3E-E24D-A58F-8442FB80510A}" sibTransId="{41FB9432-4F5B-5546-B4EE-5F3D1547BF61}"/>
    <dgm:cxn modelId="{5627837F-F7DD-CA4B-BA21-F2F4355789B3}" type="presOf" srcId="{1CE71B72-E15A-494F-B422-95006AD2ED6B}" destId="{D38DC6A5-D952-3840-AF91-A67B37BDBBEA}" srcOrd="0" destOrd="0" presId="urn:microsoft.com/office/officeart/2008/layout/CircularPictureCallout"/>
    <dgm:cxn modelId="{E68E9294-51C3-A842-9A58-C55A5B12587D}" type="presOf" srcId="{73A64155-5720-0E46-A21E-91D40B26C4AD}" destId="{CED471B0-6048-004B-9887-A3104446EEAA}" srcOrd="0" destOrd="0" presId="urn:microsoft.com/office/officeart/2008/layout/CircularPictureCallout"/>
    <dgm:cxn modelId="{87830AAA-BC47-3747-B018-1C30033CA996}" type="presOf" srcId="{0F37BA89-F68E-4C43-B380-8104885BAE75}" destId="{787D97B0-327D-EE43-B362-C67A782D27B9}" srcOrd="0" destOrd="0" presId="urn:microsoft.com/office/officeart/2008/layout/CircularPictureCallout"/>
    <dgm:cxn modelId="{8D5251C7-71E1-F340-B1DD-39EA306D3B90}" srcId="{C95EB66E-300C-114C-BDF7-3725B22F6D86}" destId="{1C4D9E41-11DD-D64C-96DB-ECB72E17DC1D}" srcOrd="4" destOrd="0" parTransId="{54BCF135-E7AC-6840-9C96-74643F66BCF3}" sibTransId="{73A64155-5720-0E46-A21E-91D40B26C4AD}"/>
    <dgm:cxn modelId="{71A08ACB-9B95-9E4B-8881-A2DD2121A111}" srcId="{C95EB66E-300C-114C-BDF7-3725B22F6D86}" destId="{25D44685-89A9-1B43-908B-CE58FD52D71A}" srcOrd="2" destOrd="0" parTransId="{74F5629C-5DF8-7E42-8004-48FE1AC67DB4}" sibTransId="{7BA75353-0753-8442-98B4-178648A881F0}"/>
    <dgm:cxn modelId="{EA85B0D2-7049-7B4C-B275-D40ED732E483}" type="presOf" srcId="{A115514C-5ACA-DB40-B2C2-9C5BF4ABEA95}" destId="{4DA8FA9C-8295-EE47-BF06-D41CE0FC8485}" srcOrd="0" destOrd="0" presId="urn:microsoft.com/office/officeart/2008/layout/CircularPictureCallout"/>
    <dgm:cxn modelId="{C5A6AAD5-54CA-4449-84F2-A731487B6015}" type="presOf" srcId="{C95EB66E-300C-114C-BDF7-3725B22F6D86}" destId="{1215E242-CA06-AF4B-96E8-80447D8E884E}" srcOrd="0" destOrd="0" presId="urn:microsoft.com/office/officeart/2008/layout/CircularPictureCallout"/>
    <dgm:cxn modelId="{07B222D9-7AB2-314B-AA74-B74AA1B8E874}" type="presOf" srcId="{27CFF798-0A21-AF43-A69C-023DDC4622C6}" destId="{66895C4E-4CD1-A841-ABD2-ED2D7CDFC133}" srcOrd="0" destOrd="0" presId="urn:microsoft.com/office/officeart/2008/layout/CircularPictureCallout"/>
    <dgm:cxn modelId="{C62924DA-3F5F-5042-A51E-14BB29D54E07}" srcId="{C95EB66E-300C-114C-BDF7-3725B22F6D86}" destId="{1CE71B72-E15A-494F-B422-95006AD2ED6B}" srcOrd="3" destOrd="0" parTransId="{477E4827-7D3A-7849-B721-36836572509F}" sibTransId="{A7F7B78F-5A92-9D48-800A-CA4F96AB6F05}"/>
    <dgm:cxn modelId="{2E444BF2-A0CE-4A48-A71D-5A76331C1546}" type="presOf" srcId="{41FB9432-4F5B-5546-B4EE-5F3D1547BF61}" destId="{FA43FCAC-282C-2A43-8B2B-4388776E6278}" srcOrd="0" destOrd="0" presId="urn:microsoft.com/office/officeart/2008/layout/CircularPictureCallout"/>
    <dgm:cxn modelId="{FB0C11ED-B43C-314A-A23B-79A498AC6763}" type="presParOf" srcId="{1215E242-CA06-AF4B-96E8-80447D8E884E}" destId="{4754ADF4-6F7A-ED4D-8F44-9535D369E7FF}" srcOrd="0" destOrd="0" presId="urn:microsoft.com/office/officeart/2008/layout/CircularPictureCallout"/>
    <dgm:cxn modelId="{FC0709DB-3E15-694F-9D49-E10C14A60197}" type="presParOf" srcId="{4754ADF4-6F7A-ED4D-8F44-9535D369E7FF}" destId="{EAF15894-34B7-B640-A797-6B87B6D81BAC}" srcOrd="0" destOrd="0" presId="urn:microsoft.com/office/officeart/2008/layout/CircularPictureCallout"/>
    <dgm:cxn modelId="{3B867C77-487A-9D4B-A93A-87B943FC1C19}" type="presParOf" srcId="{EAF15894-34B7-B640-A797-6B87B6D81BAC}" destId="{4DA8FA9C-8295-EE47-BF06-D41CE0FC8485}" srcOrd="0" destOrd="0" presId="urn:microsoft.com/office/officeart/2008/layout/CircularPictureCallout"/>
    <dgm:cxn modelId="{20C440F1-0678-1E40-888B-242F71A7FE47}" type="presParOf" srcId="{4754ADF4-6F7A-ED4D-8F44-9535D369E7FF}" destId="{9A278E5F-F67F-FF4B-8A15-9FF0CC789C3A}" srcOrd="1" destOrd="0" presId="urn:microsoft.com/office/officeart/2008/layout/CircularPictureCallout"/>
    <dgm:cxn modelId="{4259E48E-A87D-C44E-84A5-E5D9F2585C00}" type="presParOf" srcId="{4754ADF4-6F7A-ED4D-8F44-9535D369E7FF}" destId="{E44A4433-019E-1544-9644-1914D30452FF}" srcOrd="2" destOrd="0" presId="urn:microsoft.com/office/officeart/2008/layout/CircularPictureCallout"/>
    <dgm:cxn modelId="{FBDDB5A8-0C27-D14A-8EDC-92C5B06B1496}" type="presParOf" srcId="{E44A4433-019E-1544-9644-1914D30452FF}" destId="{61A86305-86D0-CA4C-BD1F-7289154E5E2A}" srcOrd="0" destOrd="0" presId="urn:microsoft.com/office/officeart/2008/layout/CircularPictureCallout"/>
    <dgm:cxn modelId="{125989DC-429A-D949-83D6-2ABCB83DF521}" type="presParOf" srcId="{4754ADF4-6F7A-ED4D-8F44-9535D369E7FF}" destId="{666DD724-FB74-D140-AF47-A78BCB8598D6}" srcOrd="3" destOrd="0" presId="urn:microsoft.com/office/officeart/2008/layout/CircularPictureCallout"/>
    <dgm:cxn modelId="{E66329CE-3421-DB4F-95DB-8F9FDB5FE9B8}" type="presParOf" srcId="{4754ADF4-6F7A-ED4D-8F44-9535D369E7FF}" destId="{807DB5A3-7AA0-1D46-84C1-016E66F70456}" srcOrd="4" destOrd="0" presId="urn:microsoft.com/office/officeart/2008/layout/CircularPictureCallout"/>
    <dgm:cxn modelId="{EE7CD91A-3CBD-0843-B98F-3E641313BA5C}" type="presParOf" srcId="{807DB5A3-7AA0-1D46-84C1-016E66F70456}" destId="{787D97B0-327D-EE43-B362-C67A782D27B9}" srcOrd="0" destOrd="0" presId="urn:microsoft.com/office/officeart/2008/layout/CircularPictureCallout"/>
    <dgm:cxn modelId="{C5D3D206-FF07-3749-8D44-D4E4BF8C91C5}" type="presParOf" srcId="{4754ADF4-6F7A-ED4D-8F44-9535D369E7FF}" destId="{BD8635B3-A5C3-3146-82A0-55087375E23A}" srcOrd="5" destOrd="0" presId="urn:microsoft.com/office/officeart/2008/layout/CircularPictureCallout"/>
    <dgm:cxn modelId="{B5CEC5F1-9C3B-B64C-816E-4077519E361B}" type="presParOf" srcId="{BD8635B3-A5C3-3146-82A0-55087375E23A}" destId="{519C3B7F-8A0A-6D43-BA7D-9BB747D74864}" srcOrd="0" destOrd="0" presId="urn:microsoft.com/office/officeart/2008/layout/CircularPictureCallout"/>
    <dgm:cxn modelId="{8AD110AE-D26F-4A4F-98E3-EAE6805FFCF7}" type="presParOf" srcId="{4754ADF4-6F7A-ED4D-8F44-9535D369E7FF}" destId="{5070E31E-265D-2F43-8EBA-B70BB695B03A}" srcOrd="6" destOrd="0" presId="urn:microsoft.com/office/officeart/2008/layout/CircularPictureCallout"/>
    <dgm:cxn modelId="{6B5B0F6C-3553-EA4D-826C-D1A288E2E65F}" type="presParOf" srcId="{4754ADF4-6F7A-ED4D-8F44-9535D369E7FF}" destId="{F251AFC7-3203-D742-9577-7EE15F72B39B}" srcOrd="7" destOrd="0" presId="urn:microsoft.com/office/officeart/2008/layout/CircularPictureCallout"/>
    <dgm:cxn modelId="{9ECEED51-628A-624F-BEEB-DBB377C6FA7A}" type="presParOf" srcId="{F251AFC7-3203-D742-9577-7EE15F72B39B}" destId="{C0DA89D2-C9E1-5E4F-8F34-51B4726B376A}" srcOrd="0" destOrd="0" presId="urn:microsoft.com/office/officeart/2008/layout/CircularPictureCallout"/>
    <dgm:cxn modelId="{E23E810E-2A0D-5645-9E91-AFE781A3A7DE}" type="presParOf" srcId="{4754ADF4-6F7A-ED4D-8F44-9535D369E7FF}" destId="{4F85FADA-3393-3A46-8B02-1E62C9FA71CB}" srcOrd="8" destOrd="0" presId="urn:microsoft.com/office/officeart/2008/layout/CircularPictureCallout"/>
    <dgm:cxn modelId="{9443812A-A23A-2640-8789-71C2F05245FE}" type="presParOf" srcId="{4F85FADA-3393-3A46-8B02-1E62C9FA71CB}" destId="{A18D78E7-53E1-2848-83E1-8E9D46380E43}" srcOrd="0" destOrd="0" presId="urn:microsoft.com/office/officeart/2008/layout/CircularPictureCallout"/>
    <dgm:cxn modelId="{DBF0A949-43EF-F441-96F0-E889D7C13078}" type="presParOf" srcId="{4754ADF4-6F7A-ED4D-8F44-9535D369E7FF}" destId="{C6B479D7-3BA6-CD4F-9EB0-41F4F483421B}" srcOrd="9" destOrd="0" presId="urn:microsoft.com/office/officeart/2008/layout/CircularPictureCallout"/>
    <dgm:cxn modelId="{DEFE958A-DA38-EC42-A532-311C44048C22}" type="presParOf" srcId="{4754ADF4-6F7A-ED4D-8F44-9535D369E7FF}" destId="{9B634B8F-3371-F749-A646-298D74F25B1E}" srcOrd="10" destOrd="0" presId="urn:microsoft.com/office/officeart/2008/layout/CircularPictureCallout"/>
    <dgm:cxn modelId="{D8BFDEC1-148A-C140-90D9-F7EB37BC8B57}" type="presParOf" srcId="{9B634B8F-3371-F749-A646-298D74F25B1E}" destId="{D38DC6A5-D952-3840-AF91-A67B37BDBBEA}" srcOrd="0" destOrd="0" presId="urn:microsoft.com/office/officeart/2008/layout/CircularPictureCallout"/>
    <dgm:cxn modelId="{B2960203-BE34-C045-8D3C-C498A0D348C2}" type="presParOf" srcId="{4754ADF4-6F7A-ED4D-8F44-9535D369E7FF}" destId="{3D677C2D-0A14-C04F-AB5F-5B75E2FB792A}" srcOrd="11" destOrd="0" presId="urn:microsoft.com/office/officeart/2008/layout/CircularPictureCallout"/>
    <dgm:cxn modelId="{A0136755-7D9A-EA4D-8315-284E0770C820}" type="presParOf" srcId="{3D677C2D-0A14-C04F-AB5F-5B75E2FB792A}" destId="{CED471B0-6048-004B-9887-A3104446EEAA}" srcOrd="0" destOrd="0" presId="urn:microsoft.com/office/officeart/2008/layout/CircularPictureCallout"/>
    <dgm:cxn modelId="{4123D1FD-92B6-F34B-A228-AF3B0F754380}" type="presParOf" srcId="{4754ADF4-6F7A-ED4D-8F44-9535D369E7FF}" destId="{3ADEFD83-0B18-EA48-95AE-89C29892E0CC}" srcOrd="12" destOrd="0" presId="urn:microsoft.com/office/officeart/2008/layout/CircularPictureCallout"/>
    <dgm:cxn modelId="{096A469C-0BB4-2947-B429-6E32F85C9946}" type="presParOf" srcId="{4754ADF4-6F7A-ED4D-8F44-9535D369E7FF}" destId="{82587C5C-D59D-E94C-B9EE-3E42DB107326}" srcOrd="13" destOrd="0" presId="urn:microsoft.com/office/officeart/2008/layout/CircularPictureCallout"/>
    <dgm:cxn modelId="{B05B86E7-7287-124E-9486-766916B76F58}" type="presParOf" srcId="{82587C5C-D59D-E94C-B9EE-3E42DB107326}" destId="{01DB44C5-61D4-1140-A00A-4DB59F6BE0BE}" srcOrd="0" destOrd="0" presId="urn:microsoft.com/office/officeart/2008/layout/CircularPictureCallout"/>
    <dgm:cxn modelId="{A9A37EF7-1591-2947-84AC-3C741FC4A012}" type="presParOf" srcId="{4754ADF4-6F7A-ED4D-8F44-9535D369E7FF}" destId="{BB0339A0-9A6A-A541-A9C4-ECE28759C6EF}" srcOrd="14" destOrd="0" presId="urn:microsoft.com/office/officeart/2008/layout/CircularPictureCallout"/>
    <dgm:cxn modelId="{E200030E-09A3-D34D-8CB2-E9EC333EA32C}" type="presParOf" srcId="{BB0339A0-9A6A-A541-A9C4-ECE28759C6EF}" destId="{FA43FCAC-282C-2A43-8B2B-4388776E6278}" srcOrd="0" destOrd="0" presId="urn:microsoft.com/office/officeart/2008/layout/CircularPictureCallout"/>
    <dgm:cxn modelId="{70402730-8DCE-0048-B2F1-7A665234E078}" type="presParOf" srcId="{4754ADF4-6F7A-ED4D-8F44-9535D369E7FF}" destId="{223D32AC-B0E0-5343-811C-AC52D9190CF7}" srcOrd="15" destOrd="0" presId="urn:microsoft.com/office/officeart/2008/layout/CircularPictureCallout"/>
    <dgm:cxn modelId="{CECCB83D-E540-EA46-A435-0C4BAAC3E8B5}" type="presParOf" srcId="{4754ADF4-6F7A-ED4D-8F44-9535D369E7FF}" destId="{37F4FFFC-0B1C-104E-8A16-17E9C4C597E1}" srcOrd="16" destOrd="0" presId="urn:microsoft.com/office/officeart/2008/layout/CircularPictureCallout"/>
    <dgm:cxn modelId="{85E97A69-C27A-1146-8D90-92BC354E80FC}" type="presParOf" srcId="{37F4FFFC-0B1C-104E-8A16-17E9C4C597E1}" destId="{66895C4E-4CD1-A841-ABD2-ED2D7CDFC133}"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35EFEA-E8F7-2D41-91CB-853B49F68A05}" type="doc">
      <dgm:prSet loTypeId="urn:microsoft.com/office/officeart/2005/8/layout/chevron1" loCatId="" qsTypeId="urn:microsoft.com/office/officeart/2005/8/quickstyle/simple1" qsCatId="simple" csTypeId="urn:microsoft.com/office/officeart/2005/8/colors/accent1_1" csCatId="accent1" phldr="1"/>
      <dgm:spPr/>
    </dgm:pt>
    <dgm:pt modelId="{4A5B4820-5B0E-3045-AE79-776CAB0C9A83}" type="pres">
      <dgm:prSet presAssocID="{1035EFEA-E8F7-2D41-91CB-853B49F68A05}" presName="Name0" presStyleCnt="0">
        <dgm:presLayoutVars>
          <dgm:dir/>
          <dgm:animLvl val="lvl"/>
          <dgm:resizeHandles val="exact"/>
        </dgm:presLayoutVars>
      </dgm:prSet>
      <dgm:spPr/>
    </dgm:pt>
  </dgm:ptLst>
  <dgm:cxnLst>
    <dgm:cxn modelId="{6C3CF6CE-13E2-EE45-BFE4-DA2E6697496D}" type="presOf" srcId="{1035EFEA-E8F7-2D41-91CB-853B49F68A05}" destId="{4A5B4820-5B0E-3045-AE79-776CAB0C9A83}" srcOrd="0"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2FE846-2012-5C41-A3F5-1882E76E1B40}" type="doc">
      <dgm:prSet loTypeId="urn:microsoft.com/office/officeart/2005/8/layout/hChevron3" loCatId="" qsTypeId="urn:microsoft.com/office/officeart/2005/8/quickstyle/simple2" qsCatId="simple" csTypeId="urn:microsoft.com/office/officeart/2005/8/colors/accent1_2" csCatId="accent1" phldr="1"/>
      <dgm:spPr/>
    </dgm:pt>
    <dgm:pt modelId="{A07A62F7-8B4C-0E40-9353-C90D48341798}" type="pres">
      <dgm:prSet presAssocID="{AA2FE846-2012-5C41-A3F5-1882E76E1B40}" presName="Name0" presStyleCnt="0">
        <dgm:presLayoutVars>
          <dgm:dir/>
          <dgm:resizeHandles val="exact"/>
        </dgm:presLayoutVars>
      </dgm:prSet>
      <dgm:spPr/>
    </dgm:pt>
  </dgm:ptLst>
  <dgm:cxnLst>
    <dgm:cxn modelId="{0BFC1D8B-E2CF-E544-B037-66B0754D1C82}" type="presOf" srcId="{AA2FE846-2012-5C41-A3F5-1882E76E1B40}" destId="{A07A62F7-8B4C-0E40-9353-C90D48341798}" srcOrd="0" destOrd="0" presId="urn:microsoft.com/office/officeart/2005/8/layout/hChevron3"/>
  </dgm:cxnLst>
  <dgm:bg>
    <a:noFill/>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35EFEA-E8F7-2D41-91CB-853B49F68A05}" type="doc">
      <dgm:prSet loTypeId="urn:microsoft.com/office/officeart/2005/8/layout/chevron1" loCatId="" qsTypeId="urn:microsoft.com/office/officeart/2005/8/quickstyle/simple1" qsCatId="simple" csTypeId="urn:microsoft.com/office/officeart/2005/8/colors/accent1_1" csCatId="accent1" phldr="1"/>
      <dgm:spPr/>
    </dgm:pt>
    <dgm:pt modelId="{4A5B4820-5B0E-3045-AE79-776CAB0C9A83}" type="pres">
      <dgm:prSet presAssocID="{1035EFEA-E8F7-2D41-91CB-853B49F68A05}" presName="Name0" presStyleCnt="0">
        <dgm:presLayoutVars>
          <dgm:dir/>
          <dgm:animLvl val="lvl"/>
          <dgm:resizeHandles val="exact"/>
        </dgm:presLayoutVars>
      </dgm:prSet>
      <dgm:spPr/>
    </dgm:pt>
  </dgm:ptLst>
  <dgm:cxnLst>
    <dgm:cxn modelId="{6C3CF6CE-13E2-EE45-BFE4-DA2E6697496D}" type="presOf" srcId="{1035EFEA-E8F7-2D41-91CB-853B49F68A05}" destId="{4A5B4820-5B0E-3045-AE79-776CAB0C9A83}" srcOrd="0"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2FE846-2012-5C41-A3F5-1882E76E1B40}" type="doc">
      <dgm:prSet loTypeId="urn:microsoft.com/office/officeart/2005/8/layout/hChevron3" loCatId="" qsTypeId="urn:microsoft.com/office/officeart/2005/8/quickstyle/simple2" qsCatId="simple" csTypeId="urn:microsoft.com/office/officeart/2005/8/colors/accent1_2" csCatId="accent1" phldr="1"/>
      <dgm:spPr/>
    </dgm:pt>
    <dgm:pt modelId="{A07A62F7-8B4C-0E40-9353-C90D48341798}" type="pres">
      <dgm:prSet presAssocID="{AA2FE846-2012-5C41-A3F5-1882E76E1B40}" presName="Name0" presStyleCnt="0">
        <dgm:presLayoutVars>
          <dgm:dir/>
          <dgm:resizeHandles val="exact"/>
        </dgm:presLayoutVars>
      </dgm:prSet>
      <dgm:spPr/>
    </dgm:pt>
  </dgm:ptLst>
  <dgm:cxnLst>
    <dgm:cxn modelId="{0BFC1D8B-E2CF-E544-B037-66B0754D1C82}" type="presOf" srcId="{AA2FE846-2012-5C41-A3F5-1882E76E1B40}" destId="{A07A62F7-8B4C-0E40-9353-C90D48341798}" srcOrd="0" destOrd="0" presId="urn:microsoft.com/office/officeart/2005/8/layout/hChevron3"/>
  </dgm:cxnLst>
  <dgm:bg>
    <a:noFill/>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2FE846-2012-5C41-A3F5-1882E76E1B40}" type="doc">
      <dgm:prSet loTypeId="urn:microsoft.com/office/officeart/2005/8/layout/hChevron3" loCatId="" qsTypeId="urn:microsoft.com/office/officeart/2005/8/quickstyle/simple2" qsCatId="simple" csTypeId="urn:microsoft.com/office/officeart/2005/8/colors/accent1_2" csCatId="accent1" phldr="1"/>
      <dgm:spPr/>
    </dgm:pt>
    <dgm:pt modelId="{A07A62F7-8B4C-0E40-9353-C90D48341798}" type="pres">
      <dgm:prSet presAssocID="{AA2FE846-2012-5C41-A3F5-1882E76E1B40}" presName="Name0" presStyleCnt="0">
        <dgm:presLayoutVars>
          <dgm:dir/>
          <dgm:resizeHandles val="exact"/>
        </dgm:presLayoutVars>
      </dgm:prSet>
      <dgm:spPr/>
    </dgm:pt>
  </dgm:ptLst>
  <dgm:cxnLst>
    <dgm:cxn modelId="{0BFC1D8B-E2CF-E544-B037-66B0754D1C82}" type="presOf" srcId="{AA2FE846-2012-5C41-A3F5-1882E76E1B40}" destId="{A07A62F7-8B4C-0E40-9353-C90D48341798}" srcOrd="0" destOrd="0" presId="urn:microsoft.com/office/officeart/2005/8/layout/hChevron3"/>
  </dgm:cxnLst>
  <dgm:bg>
    <a:noFill/>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89993-5C55-F940-A642-E9FE7F942FB0}">
      <dsp:nvSpPr>
        <dsp:cNvPr id="0" name=""/>
        <dsp:cNvSpPr/>
      </dsp:nvSpPr>
      <dsp:spPr>
        <a:xfrm>
          <a:off x="-4282333" y="-656975"/>
          <a:ext cx="5102179" cy="5102179"/>
        </a:xfrm>
        <a:prstGeom prst="blockArc">
          <a:avLst>
            <a:gd name="adj1" fmla="val 18900000"/>
            <a:gd name="adj2" fmla="val 2700000"/>
            <a:gd name="adj3" fmla="val 42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4647A-6D54-4844-A870-85524A97B6F4}">
      <dsp:nvSpPr>
        <dsp:cNvPr id="0" name=""/>
        <dsp:cNvSpPr/>
      </dsp:nvSpPr>
      <dsp:spPr>
        <a:xfrm>
          <a:off x="306398" y="199488"/>
          <a:ext cx="7529470"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GB" sz="2300" kern="1200">
              <a:latin typeface="Aharoni" panose="02010803020104030203" pitchFamily="2" charset="-79"/>
              <a:cs typeface="Aharoni" panose="02010803020104030203" pitchFamily="2" charset="-79"/>
            </a:rPr>
            <a:t>Introduction</a:t>
          </a:r>
          <a:endParaRPr lang="en-GB" sz="2300" kern="1200" dirty="0">
            <a:latin typeface="Aharoni" panose="02010803020104030203" pitchFamily="2" charset="-79"/>
            <a:cs typeface="Aharoni" panose="02010803020104030203" pitchFamily="2" charset="-79"/>
          </a:endParaRPr>
        </a:p>
      </dsp:txBody>
      <dsp:txXfrm>
        <a:off x="306398" y="199488"/>
        <a:ext cx="7529470" cy="398824"/>
      </dsp:txXfrm>
    </dsp:sp>
    <dsp:sp modelId="{8E0696A0-F87F-864F-9259-F8BA67A2F3FB}">
      <dsp:nvSpPr>
        <dsp:cNvPr id="0" name=""/>
        <dsp:cNvSpPr/>
      </dsp:nvSpPr>
      <dsp:spPr>
        <a:xfrm>
          <a:off x="57133" y="149635"/>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75CE1-B54E-7747-BDFE-DC2DF179097A}">
      <dsp:nvSpPr>
        <dsp:cNvPr id="0" name=""/>
        <dsp:cNvSpPr/>
      </dsp:nvSpPr>
      <dsp:spPr>
        <a:xfrm>
          <a:off x="634459" y="797649"/>
          <a:ext cx="7201409"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haroni" panose="02010803020104030203" pitchFamily="2" charset="-79"/>
              <a:cs typeface="Aharoni" panose="02010803020104030203" pitchFamily="2" charset="-79"/>
            </a:rPr>
            <a:t>Research Goal</a:t>
          </a:r>
        </a:p>
      </dsp:txBody>
      <dsp:txXfrm>
        <a:off x="634459" y="797649"/>
        <a:ext cx="7201409" cy="398824"/>
      </dsp:txXfrm>
    </dsp:sp>
    <dsp:sp modelId="{18852671-1E07-B04C-B2C7-7C8F9AF4EDED}">
      <dsp:nvSpPr>
        <dsp:cNvPr id="0" name=""/>
        <dsp:cNvSpPr/>
      </dsp:nvSpPr>
      <dsp:spPr>
        <a:xfrm>
          <a:off x="385194" y="747796"/>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3B1986-5E1D-D44D-A09F-C63948A51A41}">
      <dsp:nvSpPr>
        <dsp:cNvPr id="0" name=""/>
        <dsp:cNvSpPr/>
      </dsp:nvSpPr>
      <dsp:spPr>
        <a:xfrm>
          <a:off x="784473" y="1395810"/>
          <a:ext cx="7051395"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Aharoni" panose="02010803020104030203" pitchFamily="2" charset="-79"/>
              <a:cs typeface="Aharoni" panose="02010803020104030203" pitchFamily="2" charset="-79"/>
            </a:rPr>
            <a:t>Methodology </a:t>
          </a:r>
        </a:p>
      </dsp:txBody>
      <dsp:txXfrm>
        <a:off x="784473" y="1395810"/>
        <a:ext cx="7051395" cy="398824"/>
      </dsp:txXfrm>
    </dsp:sp>
    <dsp:sp modelId="{198DABD9-3BC8-684F-ADD5-DAD8EA049979}">
      <dsp:nvSpPr>
        <dsp:cNvPr id="0" name=""/>
        <dsp:cNvSpPr/>
      </dsp:nvSpPr>
      <dsp:spPr>
        <a:xfrm>
          <a:off x="535207" y="1345957"/>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5A4645-7F06-FC41-A1A1-FBB568836532}">
      <dsp:nvSpPr>
        <dsp:cNvPr id="0" name=""/>
        <dsp:cNvSpPr/>
      </dsp:nvSpPr>
      <dsp:spPr>
        <a:xfrm>
          <a:off x="784473" y="1993593"/>
          <a:ext cx="7051395"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haroni" panose="02010803020104030203" pitchFamily="2" charset="-79"/>
              <a:cs typeface="Aharoni" panose="02010803020104030203" pitchFamily="2" charset="-79"/>
            </a:rPr>
            <a:t>Data</a:t>
          </a:r>
        </a:p>
      </dsp:txBody>
      <dsp:txXfrm>
        <a:off x="784473" y="1993593"/>
        <a:ext cx="7051395" cy="398824"/>
      </dsp:txXfrm>
    </dsp:sp>
    <dsp:sp modelId="{14EFE481-1319-A24A-A8A7-888EBAABF672}">
      <dsp:nvSpPr>
        <dsp:cNvPr id="0" name=""/>
        <dsp:cNvSpPr/>
      </dsp:nvSpPr>
      <dsp:spPr>
        <a:xfrm>
          <a:off x="535207" y="1943740"/>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0FE822-99A1-0C49-9C9E-F60C7B6D6E3A}">
      <dsp:nvSpPr>
        <dsp:cNvPr id="0" name=""/>
        <dsp:cNvSpPr/>
      </dsp:nvSpPr>
      <dsp:spPr>
        <a:xfrm>
          <a:off x="634459" y="2591754"/>
          <a:ext cx="7201409"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haroni" panose="02010803020104030203" pitchFamily="2" charset="-79"/>
              <a:cs typeface="Aharoni" panose="02010803020104030203" pitchFamily="2" charset="-79"/>
            </a:rPr>
            <a:t>Current Result </a:t>
          </a:r>
        </a:p>
      </dsp:txBody>
      <dsp:txXfrm>
        <a:off x="634459" y="2591754"/>
        <a:ext cx="7201409" cy="398824"/>
      </dsp:txXfrm>
    </dsp:sp>
    <dsp:sp modelId="{BA4FED03-EFE1-F643-BA45-0604F2F3657B}">
      <dsp:nvSpPr>
        <dsp:cNvPr id="0" name=""/>
        <dsp:cNvSpPr/>
      </dsp:nvSpPr>
      <dsp:spPr>
        <a:xfrm>
          <a:off x="385194" y="2541901"/>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DF92B5-7D1E-3E45-9613-FB7E0FAE8C52}">
      <dsp:nvSpPr>
        <dsp:cNvPr id="0" name=""/>
        <dsp:cNvSpPr/>
      </dsp:nvSpPr>
      <dsp:spPr>
        <a:xfrm>
          <a:off x="306398" y="3189916"/>
          <a:ext cx="7529470" cy="39882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567"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Aharoni" panose="02010803020104030203" pitchFamily="2" charset="-79"/>
              <a:cs typeface="Aharoni" panose="02010803020104030203" pitchFamily="2" charset="-79"/>
            </a:rPr>
            <a:t>Q &amp; A</a:t>
          </a:r>
        </a:p>
      </dsp:txBody>
      <dsp:txXfrm>
        <a:off x="306398" y="3189916"/>
        <a:ext cx="7529470" cy="398824"/>
      </dsp:txXfrm>
    </dsp:sp>
    <dsp:sp modelId="{CE89E456-800C-E54B-9E2F-3AAD27BF7FC8}">
      <dsp:nvSpPr>
        <dsp:cNvPr id="0" name=""/>
        <dsp:cNvSpPr/>
      </dsp:nvSpPr>
      <dsp:spPr>
        <a:xfrm>
          <a:off x="57133" y="3140063"/>
          <a:ext cx="498530" cy="4985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CAF89-3956-8346-AAD2-BBEEEA86A702}">
      <dsp:nvSpPr>
        <dsp:cNvPr id="0" name=""/>
        <dsp:cNvSpPr/>
      </dsp:nvSpPr>
      <dsp:spPr>
        <a:xfrm>
          <a:off x="3327184" y="0"/>
          <a:ext cx="2489631" cy="65181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haroni" panose="02010803020104030203" pitchFamily="2" charset="-79"/>
              <a:cs typeface="Aharoni" panose="02010803020104030203" pitchFamily="2" charset="-79"/>
            </a:rPr>
            <a:t>Base </a:t>
          </a:r>
          <a:r>
            <a:rPr lang="en-US" sz="1700" kern="1200" dirty="0" err="1">
              <a:latin typeface="Aharoni" panose="02010803020104030203" pitchFamily="2" charset="-79"/>
              <a:cs typeface="Aharoni" panose="02010803020104030203" pitchFamily="2" charset="-79"/>
            </a:rPr>
            <a:t>Bartweet</a:t>
          </a:r>
          <a:r>
            <a:rPr lang="en-US" sz="1700" kern="1200" dirty="0">
              <a:latin typeface="Aharoni" panose="02010803020104030203" pitchFamily="2" charset="-79"/>
              <a:cs typeface="Aharoni" panose="02010803020104030203" pitchFamily="2" charset="-79"/>
            </a:rPr>
            <a:t> model</a:t>
          </a:r>
        </a:p>
      </dsp:txBody>
      <dsp:txXfrm>
        <a:off x="3346275" y="19091"/>
        <a:ext cx="2451449" cy="613633"/>
      </dsp:txXfrm>
    </dsp:sp>
    <dsp:sp modelId="{F07ABB58-450A-E749-B0E6-B3C564E2AA43}">
      <dsp:nvSpPr>
        <dsp:cNvPr id="0" name=""/>
        <dsp:cNvSpPr/>
      </dsp:nvSpPr>
      <dsp:spPr>
        <a:xfrm rot="5400000">
          <a:off x="4449784" y="668111"/>
          <a:ext cx="244431" cy="29331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484005" y="692554"/>
        <a:ext cx="175991" cy="171102"/>
      </dsp:txXfrm>
    </dsp:sp>
    <dsp:sp modelId="{BC061C83-19FE-6A45-A059-CF114680E758}">
      <dsp:nvSpPr>
        <dsp:cNvPr id="0" name=""/>
        <dsp:cNvSpPr/>
      </dsp:nvSpPr>
      <dsp:spPr>
        <a:xfrm>
          <a:off x="3327184" y="977724"/>
          <a:ext cx="2489631" cy="65181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haroni" panose="02010803020104030203" pitchFamily="2" charset="-79"/>
              <a:cs typeface="Aharoni" panose="02010803020104030203" pitchFamily="2" charset="-79"/>
            </a:rPr>
            <a:t>Ask</a:t>
          </a:r>
          <a:r>
            <a:rPr lang="en-US" sz="1700" kern="1200" baseline="0" dirty="0">
              <a:latin typeface="Aharoni" panose="02010803020104030203" pitchFamily="2" charset="-79"/>
              <a:cs typeface="Aharoni" panose="02010803020104030203" pitchFamily="2" charset="-79"/>
            </a:rPr>
            <a:t> the same question with date and Place </a:t>
          </a:r>
          <a:endParaRPr lang="en-US" sz="1700" kern="1200" dirty="0">
            <a:latin typeface="Aharoni" panose="02010803020104030203" pitchFamily="2" charset="-79"/>
            <a:cs typeface="Aharoni" panose="02010803020104030203" pitchFamily="2" charset="-79"/>
          </a:endParaRPr>
        </a:p>
      </dsp:txBody>
      <dsp:txXfrm>
        <a:off x="3346275" y="996815"/>
        <a:ext cx="2451449" cy="613633"/>
      </dsp:txXfrm>
    </dsp:sp>
    <dsp:sp modelId="{DA251C41-8802-E34D-AFC7-83951DC38B96}">
      <dsp:nvSpPr>
        <dsp:cNvPr id="0" name=""/>
        <dsp:cNvSpPr/>
      </dsp:nvSpPr>
      <dsp:spPr>
        <a:xfrm rot="5400000">
          <a:off x="4449784" y="1645835"/>
          <a:ext cx="244431" cy="29331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484005" y="1670278"/>
        <a:ext cx="175991" cy="171102"/>
      </dsp:txXfrm>
    </dsp:sp>
    <dsp:sp modelId="{87744AD3-11B1-8E40-96B7-A6E204CAD2AA}">
      <dsp:nvSpPr>
        <dsp:cNvPr id="0" name=""/>
        <dsp:cNvSpPr/>
      </dsp:nvSpPr>
      <dsp:spPr>
        <a:xfrm>
          <a:off x="3327184" y="1955448"/>
          <a:ext cx="2489631" cy="65181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haroni" panose="02010803020104030203" pitchFamily="2" charset="-79"/>
              <a:cs typeface="Aharoni" panose="02010803020104030203" pitchFamily="2" charset="-79"/>
            </a:rPr>
            <a:t>Results compared with Fine tuned model</a:t>
          </a:r>
        </a:p>
      </dsp:txBody>
      <dsp:txXfrm>
        <a:off x="3346275" y="1974539"/>
        <a:ext cx="2451449" cy="6136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4724D-8AFC-314F-9154-A54F98F61B37}">
      <dsp:nvSpPr>
        <dsp:cNvPr id="0" name=""/>
        <dsp:cNvSpPr/>
      </dsp:nvSpPr>
      <dsp:spPr>
        <a:xfrm>
          <a:off x="0" y="0"/>
          <a:ext cx="85693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C1760-F1F5-314E-A7A7-888B5531AD1E}">
      <dsp:nvSpPr>
        <dsp:cNvPr id="0" name=""/>
        <dsp:cNvSpPr/>
      </dsp:nvSpPr>
      <dsp:spPr>
        <a:xfrm>
          <a:off x="0" y="0"/>
          <a:ext cx="8569325" cy="65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Still </a:t>
          </a:r>
          <a:r>
            <a:rPr lang="en-US" sz="1600" b="1" kern="1200" dirty="0"/>
            <a:t>dependent on the query</a:t>
          </a:r>
          <a:r>
            <a:rPr lang="en-US" sz="1600" kern="1200" dirty="0"/>
            <a:t>. A slight change is query can give a completely different results.</a:t>
          </a:r>
          <a:endParaRPr lang="en-DE" sz="1600" kern="1200" dirty="0"/>
        </a:p>
      </dsp:txBody>
      <dsp:txXfrm>
        <a:off x="0" y="0"/>
        <a:ext cx="8569325" cy="652834"/>
      </dsp:txXfrm>
    </dsp:sp>
    <dsp:sp modelId="{011DB02A-6669-5E46-9A30-8255A49B3699}">
      <dsp:nvSpPr>
        <dsp:cNvPr id="0" name=""/>
        <dsp:cNvSpPr/>
      </dsp:nvSpPr>
      <dsp:spPr>
        <a:xfrm>
          <a:off x="0" y="652834"/>
          <a:ext cx="85693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DF658-1869-B344-819D-9779E6CB63E1}">
      <dsp:nvSpPr>
        <dsp:cNvPr id="0" name=""/>
        <dsp:cNvSpPr/>
      </dsp:nvSpPr>
      <dsp:spPr>
        <a:xfrm>
          <a:off x="0" y="652834"/>
          <a:ext cx="8569325" cy="65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Both result have some amount of </a:t>
          </a:r>
          <a:r>
            <a:rPr lang="en-US" sz="1600" b="1" kern="1200" dirty="0"/>
            <a:t>time lag</a:t>
          </a:r>
          <a:r>
            <a:rPr lang="en-US" sz="1600" kern="1200" dirty="0"/>
            <a:t>. The lag between actual emotion and time survey result come or the time the model train and adapt according to the emotion can be varied. </a:t>
          </a:r>
          <a:endParaRPr lang="en-DE" sz="1600" kern="1200"/>
        </a:p>
      </dsp:txBody>
      <dsp:txXfrm>
        <a:off x="0" y="652834"/>
        <a:ext cx="8569325" cy="652834"/>
      </dsp:txXfrm>
    </dsp:sp>
    <dsp:sp modelId="{0D430708-D4CE-1B47-B080-4608CFEEEC47}">
      <dsp:nvSpPr>
        <dsp:cNvPr id="0" name=""/>
        <dsp:cNvSpPr/>
      </dsp:nvSpPr>
      <dsp:spPr>
        <a:xfrm>
          <a:off x="0" y="1305668"/>
          <a:ext cx="85693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34418-DB70-6444-8F3A-BD299CE51286}">
      <dsp:nvSpPr>
        <dsp:cNvPr id="0" name=""/>
        <dsp:cNvSpPr/>
      </dsp:nvSpPr>
      <dsp:spPr>
        <a:xfrm>
          <a:off x="0" y="1305668"/>
          <a:ext cx="8569325" cy="65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Result is not consistent </a:t>
          </a:r>
          <a:r>
            <a:rPr lang="en-US" sz="1600" kern="1200" dirty="0"/>
            <a:t>with all query. It is giving quite similar result for some variable,  but for other variable it is way different from the survey result. </a:t>
          </a:r>
          <a:endParaRPr lang="en-DE" sz="1600" kern="1200" dirty="0"/>
        </a:p>
      </dsp:txBody>
      <dsp:txXfrm>
        <a:off x="0" y="1305668"/>
        <a:ext cx="8569325" cy="652834"/>
      </dsp:txXfrm>
    </dsp:sp>
    <dsp:sp modelId="{A2DF9173-7D33-1C4E-A0D2-F80338769F5A}">
      <dsp:nvSpPr>
        <dsp:cNvPr id="0" name=""/>
        <dsp:cNvSpPr/>
      </dsp:nvSpPr>
      <dsp:spPr>
        <a:xfrm>
          <a:off x="0" y="1958502"/>
          <a:ext cx="85693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9D9A2-1B55-784A-B31C-1F1EDD539F8E}">
      <dsp:nvSpPr>
        <dsp:cNvPr id="0" name=""/>
        <dsp:cNvSpPr/>
      </dsp:nvSpPr>
      <dsp:spPr>
        <a:xfrm>
          <a:off x="0" y="1958502"/>
          <a:ext cx="8569325" cy="65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If it has been working for </a:t>
          </a:r>
          <a:r>
            <a:rPr lang="en-US" sz="1600" b="1" kern="1200"/>
            <a:t>one survey</a:t>
          </a:r>
          <a:r>
            <a:rPr lang="en-US" sz="1600" kern="1200"/>
            <a:t>, it is not certain that it going to work for </a:t>
          </a:r>
          <a:r>
            <a:rPr lang="en-US" sz="1600" b="1" kern="1200"/>
            <a:t>another survey</a:t>
          </a:r>
          <a:r>
            <a:rPr lang="en-US" sz="1600" kern="1200"/>
            <a:t>.</a:t>
          </a:r>
          <a:endParaRPr lang="en-DE" sz="1600" kern="1200"/>
        </a:p>
      </dsp:txBody>
      <dsp:txXfrm>
        <a:off x="0" y="1958502"/>
        <a:ext cx="8569325" cy="6528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A414F-02CC-FE46-90DA-9E429714EF41}">
      <dsp:nvSpPr>
        <dsp:cNvPr id="0" name=""/>
        <dsp:cNvSpPr/>
      </dsp:nvSpPr>
      <dsp:spPr>
        <a:xfrm>
          <a:off x="0" y="499047"/>
          <a:ext cx="4422315" cy="277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3C025C-9EF7-9C40-9DE8-24F4A66C3BAD}">
      <dsp:nvSpPr>
        <dsp:cNvPr id="0" name=""/>
        <dsp:cNvSpPr/>
      </dsp:nvSpPr>
      <dsp:spPr>
        <a:xfrm>
          <a:off x="220899" y="110536"/>
          <a:ext cx="3446328" cy="550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07" tIns="0" rIns="117007" bIns="0" numCol="1" spcCol="1270" anchor="ctr" anchorCtr="0">
          <a:noAutofit/>
        </a:bodyPr>
        <a:lstStyle/>
        <a:p>
          <a:pPr marL="0" lvl="0" indent="0" algn="l" defTabSz="466725">
            <a:lnSpc>
              <a:spcPct val="90000"/>
            </a:lnSpc>
            <a:spcBef>
              <a:spcPct val="0"/>
            </a:spcBef>
            <a:spcAft>
              <a:spcPct val="35000"/>
            </a:spcAft>
            <a:buNone/>
          </a:pPr>
          <a:r>
            <a:rPr lang="en-GB" sz="1050" b="1" i="0" u="none" kern="1200" dirty="0"/>
            <a:t>Data Collection</a:t>
          </a:r>
          <a:r>
            <a:rPr lang="en-GB" sz="1050" b="0" i="0" u="none" kern="1200" dirty="0"/>
            <a:t>: </a:t>
          </a:r>
          <a:r>
            <a:rPr lang="en-GB" sz="1050" b="0" i="0" u="none" kern="1200" dirty="0" err="1"/>
            <a:t>TimeLMs</a:t>
          </a:r>
          <a:r>
            <a:rPr lang="en-GB" sz="1050" b="0" i="0" u="none" kern="1200" dirty="0"/>
            <a:t> uses large-scale Twitter data collected across multiple time periods to track how language changes over time.</a:t>
          </a:r>
          <a:endParaRPr lang="en-GB" sz="1050" kern="1200" dirty="0"/>
        </a:p>
      </dsp:txBody>
      <dsp:txXfrm>
        <a:off x="247790" y="137427"/>
        <a:ext cx="3392546" cy="497089"/>
      </dsp:txXfrm>
    </dsp:sp>
    <dsp:sp modelId="{1F2B5A65-50B3-ED4A-A40C-39A937D9E2C2}">
      <dsp:nvSpPr>
        <dsp:cNvPr id="0" name=""/>
        <dsp:cNvSpPr/>
      </dsp:nvSpPr>
      <dsp:spPr>
        <a:xfrm>
          <a:off x="0" y="1174411"/>
          <a:ext cx="4422315" cy="277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F2F2EF-7E75-7445-BEC1-66127170CEAE}">
      <dsp:nvSpPr>
        <dsp:cNvPr id="0" name=""/>
        <dsp:cNvSpPr/>
      </dsp:nvSpPr>
      <dsp:spPr>
        <a:xfrm>
          <a:off x="221115" y="835647"/>
          <a:ext cx="3453350" cy="50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07" tIns="0" rIns="117007" bIns="0" numCol="1" spcCol="1270" anchor="ctr" anchorCtr="0">
          <a:noAutofit/>
        </a:bodyPr>
        <a:lstStyle/>
        <a:p>
          <a:pPr marL="0" lvl="0" indent="0" algn="l" defTabSz="444500">
            <a:lnSpc>
              <a:spcPct val="90000"/>
            </a:lnSpc>
            <a:spcBef>
              <a:spcPct val="0"/>
            </a:spcBef>
            <a:spcAft>
              <a:spcPct val="35000"/>
            </a:spcAft>
            <a:buNone/>
          </a:pPr>
          <a:r>
            <a:rPr lang="en-GB" sz="1000" b="1" kern="1200" dirty="0"/>
            <a:t>Pretraining</a:t>
          </a:r>
          <a:r>
            <a:rPr lang="en-GB" sz="1000" kern="1200" dirty="0"/>
            <a:t>: The model is pretrained using masked language </a:t>
          </a:r>
          <a:r>
            <a:rPr lang="en-GB" sz="1000" kern="1200" dirty="0" err="1"/>
            <a:t>modeling</a:t>
          </a:r>
          <a:r>
            <a:rPr lang="en-GB" sz="1000" kern="1200" dirty="0"/>
            <a:t> on Twitter data from different snapshots to capture temporal language patterns.</a:t>
          </a:r>
        </a:p>
      </dsp:txBody>
      <dsp:txXfrm>
        <a:off x="245578" y="860110"/>
        <a:ext cx="3404424" cy="452198"/>
      </dsp:txXfrm>
    </dsp:sp>
    <dsp:sp modelId="{7B03E60C-6798-524A-B8DC-F49D899CA9D5}">
      <dsp:nvSpPr>
        <dsp:cNvPr id="0" name=""/>
        <dsp:cNvSpPr/>
      </dsp:nvSpPr>
      <dsp:spPr>
        <a:xfrm>
          <a:off x="0" y="1918515"/>
          <a:ext cx="4422315" cy="277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463F11-A71B-174A-9073-9FB94CBAE038}">
      <dsp:nvSpPr>
        <dsp:cNvPr id="0" name=""/>
        <dsp:cNvSpPr/>
      </dsp:nvSpPr>
      <dsp:spPr>
        <a:xfrm>
          <a:off x="220899" y="1511011"/>
          <a:ext cx="3446328" cy="5698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07" tIns="0" rIns="117007" bIns="0" numCol="1" spcCol="1270" anchor="ctr" anchorCtr="0">
          <a:noAutofit/>
        </a:bodyPr>
        <a:lstStyle/>
        <a:p>
          <a:pPr marL="0" lvl="0" indent="0" algn="l" defTabSz="444500">
            <a:lnSpc>
              <a:spcPct val="90000"/>
            </a:lnSpc>
            <a:spcBef>
              <a:spcPct val="0"/>
            </a:spcBef>
            <a:spcAft>
              <a:spcPct val="35000"/>
            </a:spcAft>
            <a:buNone/>
          </a:pPr>
          <a:r>
            <a:rPr lang="en-GB" sz="1000" b="1" kern="1200" dirty="0"/>
            <a:t>Fine-tuning</a:t>
          </a:r>
          <a:r>
            <a:rPr lang="en-GB" sz="1000" kern="1200" dirty="0"/>
            <a:t>: It is fine-tuned for downstream tasks like sentiment analysis or event detection, leveraging its temporal knowledge.</a:t>
          </a:r>
        </a:p>
      </dsp:txBody>
      <dsp:txXfrm>
        <a:off x="248717" y="1538829"/>
        <a:ext cx="3390692" cy="514228"/>
      </dsp:txXfrm>
    </dsp:sp>
    <dsp:sp modelId="{D874ED76-FC2F-2449-B3B6-810EDD2DF09C}">
      <dsp:nvSpPr>
        <dsp:cNvPr id="0" name=""/>
        <dsp:cNvSpPr/>
      </dsp:nvSpPr>
      <dsp:spPr>
        <a:xfrm>
          <a:off x="0" y="2679927"/>
          <a:ext cx="4422315" cy="277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01839D-D700-6448-9729-3CDA534F47F3}">
      <dsp:nvSpPr>
        <dsp:cNvPr id="0" name=""/>
        <dsp:cNvSpPr/>
      </dsp:nvSpPr>
      <dsp:spPr>
        <a:xfrm>
          <a:off x="220899" y="2255115"/>
          <a:ext cx="3483996" cy="5871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07" tIns="0" rIns="117007" bIns="0" numCol="1" spcCol="1270" anchor="ctr" anchorCtr="0">
          <a:noAutofit/>
        </a:bodyPr>
        <a:lstStyle/>
        <a:p>
          <a:pPr marL="0" lvl="0" indent="0" algn="l" defTabSz="444500">
            <a:lnSpc>
              <a:spcPct val="90000"/>
            </a:lnSpc>
            <a:spcBef>
              <a:spcPct val="0"/>
            </a:spcBef>
            <a:spcAft>
              <a:spcPct val="35000"/>
            </a:spcAft>
            <a:buNone/>
          </a:pPr>
          <a:r>
            <a:rPr lang="en-GB" sz="1000" b="1" kern="1200" dirty="0"/>
            <a:t>Temporal Adaptation</a:t>
          </a:r>
          <a:r>
            <a:rPr lang="en-GB" sz="1000" kern="1200" dirty="0"/>
            <a:t>: </a:t>
          </a:r>
          <a:r>
            <a:rPr lang="en-GB" sz="1000" kern="1200" dirty="0" err="1"/>
            <a:t>TimeLMs</a:t>
          </a:r>
          <a:r>
            <a:rPr lang="en-GB" sz="1000" kern="1200" dirty="0"/>
            <a:t> can identify shifts in word meanings or trends by comparing data from different time periods.</a:t>
          </a:r>
        </a:p>
      </dsp:txBody>
      <dsp:txXfrm>
        <a:off x="249562" y="2283778"/>
        <a:ext cx="3426670" cy="5298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63FDE-DB2C-8645-A6D7-0D7A51DCFCEA}">
      <dsp:nvSpPr>
        <dsp:cNvPr id="0" name=""/>
        <dsp:cNvSpPr/>
      </dsp:nvSpPr>
      <dsp:spPr>
        <a:xfrm>
          <a:off x="3990" y="0"/>
          <a:ext cx="1484640" cy="202790"/>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Introduction</a:t>
          </a:r>
        </a:p>
      </dsp:txBody>
      <dsp:txXfrm>
        <a:off x="105385" y="0"/>
        <a:ext cx="1281850" cy="202790"/>
      </dsp:txXfrm>
    </dsp:sp>
    <dsp:sp modelId="{281F60CE-17D8-624E-88F0-F6C643CB36ED}">
      <dsp:nvSpPr>
        <dsp:cNvPr id="0" name=""/>
        <dsp:cNvSpPr/>
      </dsp:nvSpPr>
      <dsp:spPr>
        <a:xfrm>
          <a:off x="1340167" y="0"/>
          <a:ext cx="1484640" cy="202790"/>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Goal</a:t>
          </a:r>
        </a:p>
      </dsp:txBody>
      <dsp:txXfrm>
        <a:off x="1441562" y="0"/>
        <a:ext cx="1281850" cy="202790"/>
      </dsp:txXfrm>
    </dsp:sp>
    <dsp:sp modelId="{3510300F-FACF-844E-AC71-0F86412B894B}">
      <dsp:nvSpPr>
        <dsp:cNvPr id="0" name=""/>
        <dsp:cNvSpPr/>
      </dsp:nvSpPr>
      <dsp:spPr>
        <a:xfrm>
          <a:off x="2676344" y="0"/>
          <a:ext cx="1484640" cy="202790"/>
        </a:xfrm>
        <a:prstGeom prst="chevron">
          <a:avLst/>
        </a:prstGeom>
        <a:solidFill>
          <a:schemeClr val="tx2">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Literature</a:t>
          </a:r>
        </a:p>
      </dsp:txBody>
      <dsp:txXfrm>
        <a:off x="2777739" y="0"/>
        <a:ext cx="1281850" cy="202790"/>
      </dsp:txXfrm>
    </dsp:sp>
    <dsp:sp modelId="{A77F9F2B-53C5-9E4D-8E97-60A66A5E9CFA}">
      <dsp:nvSpPr>
        <dsp:cNvPr id="0" name=""/>
        <dsp:cNvSpPr/>
      </dsp:nvSpPr>
      <dsp:spPr>
        <a:xfrm>
          <a:off x="4012520" y="0"/>
          <a:ext cx="1484640" cy="20279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Data</a:t>
          </a:r>
        </a:p>
      </dsp:txBody>
      <dsp:txXfrm>
        <a:off x="4113915" y="0"/>
        <a:ext cx="1281850" cy="202790"/>
      </dsp:txXfrm>
    </dsp:sp>
    <dsp:sp modelId="{3E363852-337A-2441-BB4F-BC03BF0A3F31}">
      <dsp:nvSpPr>
        <dsp:cNvPr id="0" name=""/>
        <dsp:cNvSpPr/>
      </dsp:nvSpPr>
      <dsp:spPr>
        <a:xfrm>
          <a:off x="5348697" y="0"/>
          <a:ext cx="1484640" cy="20279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Methodology</a:t>
          </a:r>
        </a:p>
      </dsp:txBody>
      <dsp:txXfrm>
        <a:off x="5450092" y="0"/>
        <a:ext cx="1281850" cy="202790"/>
      </dsp:txXfrm>
    </dsp:sp>
    <dsp:sp modelId="{34D6E90D-AC88-E845-B573-DAD6F05313C8}">
      <dsp:nvSpPr>
        <dsp:cNvPr id="0" name=""/>
        <dsp:cNvSpPr/>
      </dsp:nvSpPr>
      <dsp:spPr>
        <a:xfrm>
          <a:off x="6684874" y="0"/>
          <a:ext cx="1484640" cy="20279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Results</a:t>
          </a:r>
        </a:p>
      </dsp:txBody>
      <dsp:txXfrm>
        <a:off x="6786269" y="0"/>
        <a:ext cx="1281850" cy="2027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11E4A-ED89-4414-9865-7EFE30C62D08}">
      <dsp:nvSpPr>
        <dsp:cNvPr id="0" name=""/>
        <dsp:cNvSpPr/>
      </dsp:nvSpPr>
      <dsp:spPr>
        <a:xfrm>
          <a:off x="0" y="2955"/>
          <a:ext cx="8569325" cy="6295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C4850-27D6-4E06-A7D1-B805786619C9}">
      <dsp:nvSpPr>
        <dsp:cNvPr id="0" name=""/>
        <dsp:cNvSpPr/>
      </dsp:nvSpPr>
      <dsp:spPr>
        <a:xfrm>
          <a:off x="190452" y="144614"/>
          <a:ext cx="346276" cy="346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C25B0-D380-4DF2-81F8-29ABCD37E55A}">
      <dsp:nvSpPr>
        <dsp:cNvPr id="0" name=""/>
        <dsp:cNvSpPr/>
      </dsp:nvSpPr>
      <dsp:spPr>
        <a:xfrm>
          <a:off x="727180" y="2955"/>
          <a:ext cx="7842144" cy="62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800100">
            <a:lnSpc>
              <a:spcPct val="90000"/>
            </a:lnSpc>
            <a:spcBef>
              <a:spcPct val="0"/>
            </a:spcBef>
            <a:spcAft>
              <a:spcPct val="35000"/>
            </a:spcAft>
            <a:buNone/>
          </a:pPr>
          <a:r>
            <a:rPr lang="en-US" sz="1800" kern="1200" dirty="0"/>
            <a:t>Trained the model with a lower learning rate to reduce the learning rate.</a:t>
          </a:r>
        </a:p>
      </dsp:txBody>
      <dsp:txXfrm>
        <a:off x="727180" y="2955"/>
        <a:ext cx="7842144" cy="629593"/>
      </dsp:txXfrm>
    </dsp:sp>
    <dsp:sp modelId="{35813005-DF31-43FA-8101-4C2DEC01D36B}">
      <dsp:nvSpPr>
        <dsp:cNvPr id="0" name=""/>
        <dsp:cNvSpPr/>
      </dsp:nvSpPr>
      <dsp:spPr>
        <a:xfrm>
          <a:off x="0" y="789947"/>
          <a:ext cx="8569325" cy="6295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52784-764E-4BB9-A5A0-02E7F8138179}">
      <dsp:nvSpPr>
        <dsp:cNvPr id="0" name=""/>
        <dsp:cNvSpPr/>
      </dsp:nvSpPr>
      <dsp:spPr>
        <a:xfrm>
          <a:off x="190452" y="931606"/>
          <a:ext cx="346276" cy="346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EE99F-1D1E-40D5-8C68-F2795D012965}">
      <dsp:nvSpPr>
        <dsp:cNvPr id="0" name=""/>
        <dsp:cNvSpPr/>
      </dsp:nvSpPr>
      <dsp:spPr>
        <a:xfrm>
          <a:off x="727180" y="789947"/>
          <a:ext cx="7842144" cy="62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800100">
            <a:lnSpc>
              <a:spcPct val="90000"/>
            </a:lnSpc>
            <a:spcBef>
              <a:spcPct val="0"/>
            </a:spcBef>
            <a:spcAft>
              <a:spcPct val="35000"/>
            </a:spcAft>
            <a:buNone/>
          </a:pPr>
          <a:r>
            <a:rPr lang="en-US" sz="1800" kern="1200" dirty="0"/>
            <a:t>Tran the model with a much smaller epoch, three epoch instead of 5.</a:t>
          </a:r>
        </a:p>
      </dsp:txBody>
      <dsp:txXfrm>
        <a:off x="727180" y="789947"/>
        <a:ext cx="7842144" cy="629593"/>
      </dsp:txXfrm>
    </dsp:sp>
    <dsp:sp modelId="{DC4934F5-C287-47C0-BC58-BA634E46B85D}">
      <dsp:nvSpPr>
        <dsp:cNvPr id="0" name=""/>
        <dsp:cNvSpPr/>
      </dsp:nvSpPr>
      <dsp:spPr>
        <a:xfrm>
          <a:off x="0" y="1576940"/>
          <a:ext cx="8569325" cy="6295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8C2AA-CA75-4897-81E3-9D0C7F3FA272}">
      <dsp:nvSpPr>
        <dsp:cNvPr id="0" name=""/>
        <dsp:cNvSpPr/>
      </dsp:nvSpPr>
      <dsp:spPr>
        <a:xfrm>
          <a:off x="190452" y="1718598"/>
          <a:ext cx="346276" cy="346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29A58A-9BF4-40F4-B835-558F47AB9DFC}">
      <dsp:nvSpPr>
        <dsp:cNvPr id="0" name=""/>
        <dsp:cNvSpPr/>
      </dsp:nvSpPr>
      <dsp:spPr>
        <a:xfrm>
          <a:off x="727180" y="1576940"/>
          <a:ext cx="7842144" cy="62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800100">
            <a:lnSpc>
              <a:spcPct val="90000"/>
            </a:lnSpc>
            <a:spcBef>
              <a:spcPct val="0"/>
            </a:spcBef>
            <a:spcAft>
              <a:spcPct val="35000"/>
            </a:spcAft>
            <a:buNone/>
          </a:pPr>
          <a:r>
            <a:rPr lang="en-US" sz="1800" kern="1200" dirty="0"/>
            <a:t>Saved the model at each epoch instead of the last one to compare if the training model will increase the performance or decrease it. </a:t>
          </a:r>
        </a:p>
      </dsp:txBody>
      <dsp:txXfrm>
        <a:off x="727180" y="1576940"/>
        <a:ext cx="7842144" cy="629593"/>
      </dsp:txXfrm>
    </dsp:sp>
    <dsp:sp modelId="{BBE5E0C7-0214-4837-9102-1EA01C74CC04}">
      <dsp:nvSpPr>
        <dsp:cNvPr id="0" name=""/>
        <dsp:cNvSpPr/>
      </dsp:nvSpPr>
      <dsp:spPr>
        <a:xfrm>
          <a:off x="0" y="2363932"/>
          <a:ext cx="8569325" cy="6295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F5254-EC92-4EE2-ABD3-5EEDA9669CBD}">
      <dsp:nvSpPr>
        <dsp:cNvPr id="0" name=""/>
        <dsp:cNvSpPr/>
      </dsp:nvSpPr>
      <dsp:spPr>
        <a:xfrm>
          <a:off x="190452" y="2505590"/>
          <a:ext cx="346276" cy="346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A1A82-47DE-420D-8889-62B0A2A07D48}">
      <dsp:nvSpPr>
        <dsp:cNvPr id="0" name=""/>
        <dsp:cNvSpPr/>
      </dsp:nvSpPr>
      <dsp:spPr>
        <a:xfrm>
          <a:off x="727180" y="2363932"/>
          <a:ext cx="7842144" cy="62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800100">
            <a:lnSpc>
              <a:spcPct val="90000"/>
            </a:lnSpc>
            <a:spcBef>
              <a:spcPct val="0"/>
            </a:spcBef>
            <a:spcAft>
              <a:spcPct val="35000"/>
            </a:spcAft>
            <a:buNone/>
          </a:pPr>
          <a:r>
            <a:rPr lang="en-US" sz="1800" kern="1200" dirty="0"/>
            <a:t>Tran each week with the same number of tweets each week rather than all available tweets.</a:t>
          </a:r>
        </a:p>
      </dsp:txBody>
      <dsp:txXfrm>
        <a:off x="727180" y="2363932"/>
        <a:ext cx="7842144" cy="629593"/>
      </dsp:txXfrm>
    </dsp:sp>
    <dsp:sp modelId="{E64ADF7F-A5C0-431D-8E17-392BCD136342}">
      <dsp:nvSpPr>
        <dsp:cNvPr id="0" name=""/>
        <dsp:cNvSpPr/>
      </dsp:nvSpPr>
      <dsp:spPr>
        <a:xfrm>
          <a:off x="0" y="3150924"/>
          <a:ext cx="8569325" cy="6295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37E1D-6217-44F3-A392-DD47B2289C6B}">
      <dsp:nvSpPr>
        <dsp:cNvPr id="0" name=""/>
        <dsp:cNvSpPr/>
      </dsp:nvSpPr>
      <dsp:spPr>
        <a:xfrm>
          <a:off x="190452" y="3292583"/>
          <a:ext cx="346276" cy="3462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E54C45-2EC9-4460-A60A-959AF25EFA24}">
      <dsp:nvSpPr>
        <dsp:cNvPr id="0" name=""/>
        <dsp:cNvSpPr/>
      </dsp:nvSpPr>
      <dsp:spPr>
        <a:xfrm>
          <a:off x="727180" y="3150924"/>
          <a:ext cx="7842144" cy="62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32" tIns="66632" rIns="66632" bIns="66632" numCol="1" spcCol="1270" anchor="ctr" anchorCtr="0">
          <a:noAutofit/>
        </a:bodyPr>
        <a:lstStyle/>
        <a:p>
          <a:pPr marL="0" lvl="0" indent="0" algn="l" defTabSz="800100">
            <a:lnSpc>
              <a:spcPct val="90000"/>
            </a:lnSpc>
            <a:spcBef>
              <a:spcPct val="0"/>
            </a:spcBef>
            <a:spcAft>
              <a:spcPct val="35000"/>
            </a:spcAft>
            <a:buNone/>
          </a:pPr>
          <a:r>
            <a:rPr lang="en-US" sz="1800" kern="1200" dirty="0"/>
            <a:t>Change the Model with a different model (</a:t>
          </a:r>
          <a:r>
            <a:rPr lang="en-US" sz="1800" kern="1200" dirty="0" err="1"/>
            <a:t>Bertweet</a:t>
          </a:r>
          <a:r>
            <a:rPr lang="en-US" sz="1800" kern="1200" dirty="0"/>
            <a:t>), which has been trained with data before 2019.  So, there is no influence from the previous data.</a:t>
          </a:r>
        </a:p>
      </dsp:txBody>
      <dsp:txXfrm>
        <a:off x="727180" y="3150924"/>
        <a:ext cx="7842144" cy="6295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261FE-D542-3A43-B9E5-69593E81FE94}">
      <dsp:nvSpPr>
        <dsp:cNvPr id="0" name=""/>
        <dsp:cNvSpPr/>
      </dsp:nvSpPr>
      <dsp:spPr>
        <a:xfrm>
          <a:off x="-2881316" y="-443983"/>
          <a:ext cx="3437872" cy="3437872"/>
        </a:xfrm>
        <a:prstGeom prst="blockArc">
          <a:avLst>
            <a:gd name="adj1" fmla="val 18900000"/>
            <a:gd name="adj2" fmla="val 2700000"/>
            <a:gd name="adj3" fmla="val 62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1C5D4-6DCC-884A-ADB1-3C477960870A}">
      <dsp:nvSpPr>
        <dsp:cNvPr id="0" name=""/>
        <dsp:cNvSpPr/>
      </dsp:nvSpPr>
      <dsp:spPr>
        <a:xfrm>
          <a:off x="292054" y="196036"/>
          <a:ext cx="5864564" cy="392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37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Collecting data for survey is </a:t>
          </a:r>
          <a:r>
            <a:rPr lang="en-US" sz="1100" b="1" kern="1200" dirty="0"/>
            <a:t>expensive</a:t>
          </a:r>
          <a:r>
            <a:rPr lang="en-US" sz="1100" kern="1200" dirty="0"/>
            <a:t>.</a:t>
          </a:r>
          <a:endParaRPr lang="en-DE" sz="1100" kern="1200" dirty="0"/>
        </a:p>
      </dsp:txBody>
      <dsp:txXfrm>
        <a:off x="292054" y="196036"/>
        <a:ext cx="5864564" cy="392277"/>
      </dsp:txXfrm>
    </dsp:sp>
    <dsp:sp modelId="{BA09FA81-4F3A-5745-85A9-A22D62E4D822}">
      <dsp:nvSpPr>
        <dsp:cNvPr id="0" name=""/>
        <dsp:cNvSpPr/>
      </dsp:nvSpPr>
      <dsp:spPr>
        <a:xfrm>
          <a:off x="46881" y="147002"/>
          <a:ext cx="490346" cy="4903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E1E357-CE9A-9748-9E60-A7C33B5F3BD6}">
      <dsp:nvSpPr>
        <dsp:cNvPr id="0" name=""/>
        <dsp:cNvSpPr/>
      </dsp:nvSpPr>
      <dsp:spPr>
        <a:xfrm>
          <a:off x="516956" y="784554"/>
          <a:ext cx="5639662" cy="392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37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It is </a:t>
          </a:r>
          <a:r>
            <a:rPr lang="en-US" sz="1100" b="1" kern="1200" dirty="0"/>
            <a:t>hard to get large number of participants.</a:t>
          </a:r>
          <a:endParaRPr lang="en-DE" sz="1100" kern="1200" dirty="0"/>
        </a:p>
      </dsp:txBody>
      <dsp:txXfrm>
        <a:off x="516956" y="784554"/>
        <a:ext cx="5639662" cy="392277"/>
      </dsp:txXfrm>
    </dsp:sp>
    <dsp:sp modelId="{F4222DB1-5830-5545-BF38-A92CA4B956C3}">
      <dsp:nvSpPr>
        <dsp:cNvPr id="0" name=""/>
        <dsp:cNvSpPr/>
      </dsp:nvSpPr>
      <dsp:spPr>
        <a:xfrm>
          <a:off x="271783" y="735520"/>
          <a:ext cx="490346" cy="4903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4E112D-D612-144D-AD34-F8012F2C2B05}">
      <dsp:nvSpPr>
        <dsp:cNvPr id="0" name=""/>
        <dsp:cNvSpPr/>
      </dsp:nvSpPr>
      <dsp:spPr>
        <a:xfrm>
          <a:off x="516956" y="1373072"/>
          <a:ext cx="5639662" cy="392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37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Human emotion</a:t>
          </a:r>
          <a:r>
            <a:rPr lang="en-GB" sz="1100" kern="1200" dirty="0"/>
            <a:t>s</a:t>
          </a:r>
          <a:r>
            <a:rPr lang="en-US" sz="1100" kern="1200" dirty="0"/>
            <a:t> are </a:t>
          </a:r>
          <a:r>
            <a:rPr lang="en-US" sz="1100" b="1" kern="1200" dirty="0"/>
            <a:t>constantly changing</a:t>
          </a:r>
          <a:r>
            <a:rPr lang="en-US" sz="1100" kern="1200" dirty="0"/>
            <a:t> rapidly. </a:t>
          </a:r>
          <a:r>
            <a:rPr lang="en-GB" sz="1100" kern="1200" dirty="0"/>
            <a:t>Es</a:t>
          </a:r>
          <a:r>
            <a:rPr lang="en-US" sz="1100" kern="1200" dirty="0" err="1"/>
            <a:t>pecially</a:t>
          </a:r>
          <a:r>
            <a:rPr lang="en-US" sz="1100" kern="1200" dirty="0"/>
            <a:t>, in the </a:t>
          </a:r>
          <a:r>
            <a:rPr lang="en-US" sz="1100" kern="1200" dirty="0" err="1"/>
            <a:t>wor</a:t>
          </a:r>
          <a:r>
            <a:rPr lang="en-GB" sz="1100" kern="1200" dirty="0"/>
            <a:t>l</a:t>
          </a:r>
          <a:r>
            <a:rPr lang="en-US" sz="1100" kern="1200" dirty="0"/>
            <a:t>d of social media. By the time we get the survey result</a:t>
          </a:r>
          <a:r>
            <a:rPr lang="en-GB" sz="1100" kern="1200" dirty="0"/>
            <a:t>s</a:t>
          </a:r>
          <a:r>
            <a:rPr lang="en-US" sz="1100" kern="1200" dirty="0"/>
            <a:t>, the tr</a:t>
          </a:r>
          <a:r>
            <a:rPr lang="en-GB" sz="1100" kern="1200" dirty="0"/>
            <a:t>end</a:t>
          </a:r>
          <a:r>
            <a:rPr lang="en-US" sz="1100" kern="1200" dirty="0"/>
            <a:t> </a:t>
          </a:r>
          <a:r>
            <a:rPr lang="en-US" sz="1100" b="1" kern="1200" dirty="0"/>
            <a:t>may have already change</a:t>
          </a:r>
          <a:r>
            <a:rPr lang="en-GB" sz="1100" b="1" kern="1200" dirty="0"/>
            <a:t>d</a:t>
          </a:r>
          <a:r>
            <a:rPr lang="en-US" sz="1100" kern="1200" dirty="0"/>
            <a:t>.</a:t>
          </a:r>
          <a:endParaRPr lang="en-DE" sz="1100" kern="1200" dirty="0"/>
        </a:p>
      </dsp:txBody>
      <dsp:txXfrm>
        <a:off x="516956" y="1373072"/>
        <a:ext cx="5639662" cy="392277"/>
      </dsp:txXfrm>
    </dsp:sp>
    <dsp:sp modelId="{4155B5FD-ABDB-4C49-9B44-B23F0B7FDE14}">
      <dsp:nvSpPr>
        <dsp:cNvPr id="0" name=""/>
        <dsp:cNvSpPr/>
      </dsp:nvSpPr>
      <dsp:spPr>
        <a:xfrm>
          <a:off x="271783" y="1324038"/>
          <a:ext cx="490346" cy="4903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CCCE67-A6F9-664F-A86F-1E86EFFB5E0A}">
      <dsp:nvSpPr>
        <dsp:cNvPr id="0" name=""/>
        <dsp:cNvSpPr/>
      </dsp:nvSpPr>
      <dsp:spPr>
        <a:xfrm>
          <a:off x="292054" y="1961590"/>
          <a:ext cx="5864564" cy="3922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370"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Time-consuming data collection process</a:t>
          </a:r>
          <a:endParaRPr lang="en-DE" sz="1100" kern="1200" dirty="0"/>
        </a:p>
      </dsp:txBody>
      <dsp:txXfrm>
        <a:off x="292054" y="1961590"/>
        <a:ext cx="5864564" cy="392277"/>
      </dsp:txXfrm>
    </dsp:sp>
    <dsp:sp modelId="{B7837164-94F8-704C-BD55-6C9038E80827}">
      <dsp:nvSpPr>
        <dsp:cNvPr id="0" name=""/>
        <dsp:cNvSpPr/>
      </dsp:nvSpPr>
      <dsp:spPr>
        <a:xfrm>
          <a:off x="46881" y="1912556"/>
          <a:ext cx="490346" cy="4903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D32AC-B0E0-5343-811C-AC52D9190CF7}">
      <dsp:nvSpPr>
        <dsp:cNvPr id="0" name=""/>
        <dsp:cNvSpPr/>
      </dsp:nvSpPr>
      <dsp:spPr>
        <a:xfrm>
          <a:off x="1267321" y="1312523"/>
          <a:ext cx="146223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EFD83-0B18-EA48-95AE-89C29892E0CC}">
      <dsp:nvSpPr>
        <dsp:cNvPr id="0" name=""/>
        <dsp:cNvSpPr/>
      </dsp:nvSpPr>
      <dsp:spPr>
        <a:xfrm>
          <a:off x="1267321" y="1065884"/>
          <a:ext cx="123564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479D7-3BA6-CD4F-9EB0-41F4F483421B}">
      <dsp:nvSpPr>
        <dsp:cNvPr id="0" name=""/>
        <dsp:cNvSpPr/>
      </dsp:nvSpPr>
      <dsp:spPr>
        <a:xfrm>
          <a:off x="1267321" y="721167"/>
          <a:ext cx="115386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0E31E-265D-2F43-8EBA-B70BB695B03A}">
      <dsp:nvSpPr>
        <dsp:cNvPr id="0" name=""/>
        <dsp:cNvSpPr/>
      </dsp:nvSpPr>
      <dsp:spPr>
        <a:xfrm>
          <a:off x="1267321" y="376449"/>
          <a:ext cx="123564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DD724-FB74-D140-AF47-A78BCB8598D6}">
      <dsp:nvSpPr>
        <dsp:cNvPr id="0" name=""/>
        <dsp:cNvSpPr/>
      </dsp:nvSpPr>
      <dsp:spPr>
        <a:xfrm>
          <a:off x="1267321" y="129810"/>
          <a:ext cx="146223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A8FA9C-8295-EE47-BF06-D41CE0FC8485}">
      <dsp:nvSpPr>
        <dsp:cNvPr id="0" name=""/>
        <dsp:cNvSpPr/>
      </dsp:nvSpPr>
      <dsp:spPr>
        <a:xfrm>
          <a:off x="520653" y="83626"/>
          <a:ext cx="1442334" cy="127508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278E5F-F67F-FF4B-8A15-9FF0CC789C3A}">
      <dsp:nvSpPr>
        <dsp:cNvPr id="0" name=""/>
        <dsp:cNvSpPr/>
      </dsp:nvSpPr>
      <dsp:spPr>
        <a:xfrm>
          <a:off x="805774" y="765879"/>
          <a:ext cx="923093" cy="47597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endParaRPr lang="en-GB" sz="3600" kern="1200"/>
        </a:p>
      </dsp:txBody>
      <dsp:txXfrm>
        <a:off x="805774" y="765879"/>
        <a:ext cx="923093" cy="475970"/>
      </dsp:txXfrm>
    </dsp:sp>
    <dsp:sp modelId="{61A86305-86D0-CA4C-BD1F-7289154E5E2A}">
      <dsp:nvSpPr>
        <dsp:cNvPr id="0" name=""/>
        <dsp:cNvSpPr/>
      </dsp:nvSpPr>
      <dsp:spPr>
        <a:xfrm>
          <a:off x="2599749" y="0"/>
          <a:ext cx="259620" cy="259620"/>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7D97B0-327D-EE43-B362-C67A782D27B9}">
      <dsp:nvSpPr>
        <dsp:cNvPr id="0" name=""/>
        <dsp:cNvSpPr/>
      </dsp:nvSpPr>
      <dsp:spPr>
        <a:xfrm>
          <a:off x="2859369" y="0"/>
          <a:ext cx="1192258" cy="25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ctr" anchorCtr="0">
          <a:noAutofit/>
        </a:bodyPr>
        <a:lstStyle/>
        <a:p>
          <a:pPr marL="0" lvl="0" indent="0" algn="l" defTabSz="844550">
            <a:lnSpc>
              <a:spcPct val="90000"/>
            </a:lnSpc>
            <a:spcBef>
              <a:spcPct val="0"/>
            </a:spcBef>
            <a:spcAft>
              <a:spcPct val="35000"/>
            </a:spcAft>
            <a:buNone/>
          </a:pPr>
          <a:r>
            <a:rPr lang="en-GB" sz="1900" kern="1200"/>
            <a:t>Comment</a:t>
          </a:r>
        </a:p>
      </dsp:txBody>
      <dsp:txXfrm>
        <a:off x="2859369" y="0"/>
        <a:ext cx="1192258" cy="259620"/>
      </dsp:txXfrm>
    </dsp:sp>
    <dsp:sp modelId="{519C3B7F-8A0A-6D43-BA7D-9BB747D74864}">
      <dsp:nvSpPr>
        <dsp:cNvPr id="0" name=""/>
        <dsp:cNvSpPr/>
      </dsp:nvSpPr>
      <dsp:spPr>
        <a:xfrm>
          <a:off x="2373158" y="246639"/>
          <a:ext cx="259620" cy="259620"/>
        </a:xfrm>
        <a:prstGeom prst="ellipse">
          <a:avLst/>
        </a:prstGeom>
        <a:blipFill>
          <a:blip xmlns:r="http://schemas.openxmlformats.org/officeDocument/2006/relationships" r:embed="rId2"/>
          <a:stretch>
            <a:fillRect l="-100000" r="-10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DA89D2-C9E1-5E4F-8F34-51B4726B376A}">
      <dsp:nvSpPr>
        <dsp:cNvPr id="0" name=""/>
        <dsp:cNvSpPr/>
      </dsp:nvSpPr>
      <dsp:spPr>
        <a:xfrm>
          <a:off x="2632778" y="246639"/>
          <a:ext cx="1028005" cy="25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ctr" anchorCtr="0">
          <a:noAutofit/>
        </a:bodyPr>
        <a:lstStyle/>
        <a:p>
          <a:pPr marL="0" lvl="0" indent="0" algn="l" defTabSz="844550">
            <a:lnSpc>
              <a:spcPct val="90000"/>
            </a:lnSpc>
            <a:spcBef>
              <a:spcPct val="0"/>
            </a:spcBef>
            <a:spcAft>
              <a:spcPct val="35000"/>
            </a:spcAft>
            <a:buNone/>
          </a:pPr>
          <a:r>
            <a:rPr lang="en-GB" sz="1900" kern="1200"/>
            <a:t>Opinion</a:t>
          </a:r>
        </a:p>
      </dsp:txBody>
      <dsp:txXfrm>
        <a:off x="2632778" y="246639"/>
        <a:ext cx="1028005" cy="259620"/>
      </dsp:txXfrm>
    </dsp:sp>
    <dsp:sp modelId="{A18D78E7-53E1-2848-83E1-8E9D46380E43}">
      <dsp:nvSpPr>
        <dsp:cNvPr id="0" name=""/>
        <dsp:cNvSpPr/>
      </dsp:nvSpPr>
      <dsp:spPr>
        <a:xfrm>
          <a:off x="2291378" y="591356"/>
          <a:ext cx="259620" cy="259620"/>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DC6A5-D952-3840-AF91-A67B37BDBBEA}">
      <dsp:nvSpPr>
        <dsp:cNvPr id="0" name=""/>
        <dsp:cNvSpPr/>
      </dsp:nvSpPr>
      <dsp:spPr>
        <a:xfrm>
          <a:off x="2550998" y="591356"/>
          <a:ext cx="988557" cy="25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ctr" anchorCtr="0">
          <a:noAutofit/>
        </a:bodyPr>
        <a:lstStyle/>
        <a:p>
          <a:pPr marL="0" lvl="0" indent="0" algn="l" defTabSz="844550">
            <a:lnSpc>
              <a:spcPct val="90000"/>
            </a:lnSpc>
            <a:spcBef>
              <a:spcPct val="0"/>
            </a:spcBef>
            <a:spcAft>
              <a:spcPct val="35000"/>
            </a:spcAft>
            <a:buNone/>
          </a:pPr>
          <a:r>
            <a:rPr lang="en-GB" sz="1900" kern="1200"/>
            <a:t>Review</a:t>
          </a:r>
        </a:p>
      </dsp:txBody>
      <dsp:txXfrm>
        <a:off x="2550998" y="591356"/>
        <a:ext cx="988557" cy="259620"/>
      </dsp:txXfrm>
    </dsp:sp>
    <dsp:sp modelId="{CED471B0-6048-004B-9887-A3104446EEAA}">
      <dsp:nvSpPr>
        <dsp:cNvPr id="0" name=""/>
        <dsp:cNvSpPr/>
      </dsp:nvSpPr>
      <dsp:spPr>
        <a:xfrm>
          <a:off x="2373158" y="936074"/>
          <a:ext cx="259620" cy="259620"/>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B44C5-61D4-1140-A00A-4DB59F6BE0BE}">
      <dsp:nvSpPr>
        <dsp:cNvPr id="0" name=""/>
        <dsp:cNvSpPr/>
      </dsp:nvSpPr>
      <dsp:spPr>
        <a:xfrm>
          <a:off x="2632778" y="936074"/>
          <a:ext cx="1098631" cy="25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ctr" anchorCtr="0">
          <a:noAutofit/>
        </a:bodyPr>
        <a:lstStyle/>
        <a:p>
          <a:pPr marL="0" lvl="0" indent="0" algn="l" defTabSz="844550">
            <a:lnSpc>
              <a:spcPct val="90000"/>
            </a:lnSpc>
            <a:spcBef>
              <a:spcPct val="0"/>
            </a:spcBef>
            <a:spcAft>
              <a:spcPct val="35000"/>
            </a:spcAft>
            <a:buNone/>
          </a:pPr>
          <a:r>
            <a:rPr lang="en-GB" sz="1900" kern="1200"/>
            <a:t>Concern</a:t>
          </a:r>
        </a:p>
      </dsp:txBody>
      <dsp:txXfrm>
        <a:off x="2632778" y="936074"/>
        <a:ext cx="1098631" cy="259620"/>
      </dsp:txXfrm>
    </dsp:sp>
    <dsp:sp modelId="{FA43FCAC-282C-2A43-8B2B-4388776E6278}">
      <dsp:nvSpPr>
        <dsp:cNvPr id="0" name=""/>
        <dsp:cNvSpPr/>
      </dsp:nvSpPr>
      <dsp:spPr>
        <a:xfrm>
          <a:off x="2599749" y="1182713"/>
          <a:ext cx="259620" cy="259620"/>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895C4E-4CD1-A841-ABD2-ED2D7CDFC133}">
      <dsp:nvSpPr>
        <dsp:cNvPr id="0" name=""/>
        <dsp:cNvSpPr/>
      </dsp:nvSpPr>
      <dsp:spPr>
        <a:xfrm>
          <a:off x="2859369" y="1182713"/>
          <a:ext cx="1063751" cy="25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ctr" anchorCtr="0">
          <a:noAutofit/>
        </a:bodyPr>
        <a:lstStyle/>
        <a:p>
          <a:pPr marL="0" lvl="0" indent="0" algn="l" defTabSz="844550">
            <a:lnSpc>
              <a:spcPct val="90000"/>
            </a:lnSpc>
            <a:spcBef>
              <a:spcPct val="0"/>
            </a:spcBef>
            <a:spcAft>
              <a:spcPct val="35000"/>
            </a:spcAft>
            <a:buNone/>
          </a:pPr>
          <a:r>
            <a:rPr lang="en-GB" sz="1900" kern="1200"/>
            <a:t>Thought</a:t>
          </a:r>
        </a:p>
      </dsp:txBody>
      <dsp:txXfrm>
        <a:off x="2859369" y="1182713"/>
        <a:ext cx="1063751" cy="259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D7C22D-8AD3-A80B-74B0-B5EA5697FF55}"/>
              </a:ext>
            </a:extLst>
          </p:cNvPr>
          <p:cNvSpPr>
            <a:spLocks noGrp="1"/>
          </p:cNvSpPr>
          <p:nvPr>
            <p:ph type="hdr" sz="quarter"/>
          </p:nvPr>
        </p:nvSpPr>
        <p:spPr>
          <a:xfrm>
            <a:off x="0" y="0"/>
            <a:ext cx="3962400" cy="2857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2E5366-AFFA-674A-F8E0-01154B9B5858}"/>
              </a:ext>
            </a:extLst>
          </p:cNvPr>
          <p:cNvSpPr>
            <a:spLocks noGrp="1"/>
          </p:cNvSpPr>
          <p:nvPr>
            <p:ph type="dt" sz="quarter" idx="1"/>
          </p:nvPr>
        </p:nvSpPr>
        <p:spPr>
          <a:xfrm>
            <a:off x="5180013" y="0"/>
            <a:ext cx="3962400" cy="285750"/>
          </a:xfrm>
          <a:prstGeom prst="rect">
            <a:avLst/>
          </a:prstGeom>
        </p:spPr>
        <p:txBody>
          <a:bodyPr vert="horz" lIns="91440" tIns="45720" rIns="91440" bIns="45720" rtlCol="0"/>
          <a:lstStyle>
            <a:lvl1pPr algn="r">
              <a:defRPr sz="1200"/>
            </a:lvl1pPr>
          </a:lstStyle>
          <a:p>
            <a:fld id="{1467F2C7-C066-6546-BA37-476A268E7BAE}" type="datetimeFigureOut">
              <a:rPr lang="en-US" smtClean="0"/>
              <a:t>2/17/25</a:t>
            </a:fld>
            <a:endParaRPr lang="en-US"/>
          </a:p>
        </p:txBody>
      </p:sp>
      <p:sp>
        <p:nvSpPr>
          <p:cNvPr id="4" name="Footer Placeholder 3">
            <a:extLst>
              <a:ext uri="{FF2B5EF4-FFF2-40B4-BE49-F238E27FC236}">
                <a16:creationId xmlns:a16="http://schemas.microsoft.com/office/drawing/2014/main" id="{4327D96C-F3DC-D504-C71F-22EA058FDA1F}"/>
              </a:ext>
            </a:extLst>
          </p:cNvPr>
          <p:cNvSpPr>
            <a:spLocks noGrp="1"/>
          </p:cNvSpPr>
          <p:nvPr>
            <p:ph type="ftr" sz="quarter" idx="2"/>
          </p:nvPr>
        </p:nvSpPr>
        <p:spPr>
          <a:xfrm>
            <a:off x="0" y="5429250"/>
            <a:ext cx="3962400" cy="2857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45FB34-E675-0E25-EB93-E8904483F509}"/>
              </a:ext>
            </a:extLst>
          </p:cNvPr>
          <p:cNvSpPr>
            <a:spLocks noGrp="1"/>
          </p:cNvSpPr>
          <p:nvPr>
            <p:ph type="sldNum" sz="quarter" idx="3"/>
          </p:nvPr>
        </p:nvSpPr>
        <p:spPr>
          <a:xfrm>
            <a:off x="5180013" y="5429250"/>
            <a:ext cx="3962400" cy="285750"/>
          </a:xfrm>
          <a:prstGeom prst="rect">
            <a:avLst/>
          </a:prstGeom>
        </p:spPr>
        <p:txBody>
          <a:bodyPr vert="horz" lIns="91440" tIns="45720" rIns="91440" bIns="45720" rtlCol="0" anchor="b"/>
          <a:lstStyle>
            <a:lvl1pPr algn="r">
              <a:defRPr sz="1200"/>
            </a:lvl1pPr>
          </a:lstStyle>
          <a:p>
            <a:fld id="{FAB88FAF-AB79-4748-BB11-98B92186AD46}" type="slidenum">
              <a:rPr lang="en-US" smtClean="0"/>
              <a:t>‹#›</a:t>
            </a:fld>
            <a:endParaRPr lang="en-US"/>
          </a:p>
        </p:txBody>
      </p:sp>
    </p:spTree>
    <p:extLst>
      <p:ext uri="{BB962C8B-B14F-4D97-AF65-F5344CB8AC3E}">
        <p14:creationId xmlns:p14="http://schemas.microsoft.com/office/powerpoint/2010/main" val="806934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85750"/>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5180013" y="0"/>
            <a:ext cx="3962400" cy="285750"/>
          </a:xfrm>
          <a:prstGeom prst="rect">
            <a:avLst/>
          </a:prstGeom>
        </p:spPr>
        <p:txBody>
          <a:bodyPr vert="horz" lIns="91440" tIns="45720" rIns="91440" bIns="45720" rtlCol="0"/>
          <a:lstStyle>
            <a:lvl1pPr algn="r">
              <a:defRPr sz="1200"/>
            </a:lvl1pPr>
          </a:lstStyle>
          <a:p>
            <a:fld id="{855C483A-386E-004F-8D49-A9231017332D}" type="datetimeFigureOut">
              <a:rPr lang="en-DE" smtClean="0"/>
              <a:t>2/17/25</a:t>
            </a:fld>
            <a:endParaRPr lang="en-DE"/>
          </a:p>
        </p:txBody>
      </p:sp>
      <p:sp>
        <p:nvSpPr>
          <p:cNvPr id="4" name="Slide Image Placeholder 3"/>
          <p:cNvSpPr>
            <a:spLocks noGrp="1" noRot="1" noChangeAspect="1"/>
          </p:cNvSpPr>
          <p:nvPr>
            <p:ph type="sldImg" idx="2"/>
          </p:nvPr>
        </p:nvSpPr>
        <p:spPr>
          <a:xfrm>
            <a:off x="3028950" y="714375"/>
            <a:ext cx="3086100" cy="1928813"/>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914400" y="2751138"/>
            <a:ext cx="7315200" cy="2249487"/>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E"/>
          </a:p>
        </p:txBody>
      </p:sp>
      <p:sp>
        <p:nvSpPr>
          <p:cNvPr id="6" name="Footer Placeholder 5"/>
          <p:cNvSpPr>
            <a:spLocks noGrp="1"/>
          </p:cNvSpPr>
          <p:nvPr>
            <p:ph type="ftr" sz="quarter" idx="4"/>
          </p:nvPr>
        </p:nvSpPr>
        <p:spPr>
          <a:xfrm>
            <a:off x="0" y="5429250"/>
            <a:ext cx="3962400" cy="285750"/>
          </a:xfrm>
          <a:prstGeom prst="rect">
            <a:avLst/>
          </a:prstGeom>
        </p:spPr>
        <p:txBody>
          <a:bodyPr vert="horz" lIns="91440" tIns="45720" rIns="91440" bIns="45720" rtlCol="0" anchor="b"/>
          <a:lstStyle>
            <a:lvl1pPr algn="l">
              <a:defRPr sz="1200"/>
            </a:lvl1pPr>
          </a:lstStyle>
          <a:p>
            <a:r>
              <a:rPr lang="de-DE" dirty="0"/>
              <a:t>Mid-Term </a:t>
            </a:r>
            <a:r>
              <a:rPr lang="de-DE" dirty="0" err="1"/>
              <a:t>Presentation</a:t>
            </a:r>
            <a:endParaRPr lang="de-DE" dirty="0"/>
          </a:p>
          <a:p>
            <a:r>
              <a:rPr lang="de-DE" dirty="0"/>
              <a:t>10.12.2024</a:t>
            </a:r>
            <a:endParaRPr lang="en-DE"/>
          </a:p>
        </p:txBody>
      </p:sp>
      <p:sp>
        <p:nvSpPr>
          <p:cNvPr id="7" name="Slide Number Placeholder 6"/>
          <p:cNvSpPr>
            <a:spLocks noGrp="1"/>
          </p:cNvSpPr>
          <p:nvPr>
            <p:ph type="sldNum" sz="quarter" idx="5"/>
          </p:nvPr>
        </p:nvSpPr>
        <p:spPr>
          <a:xfrm>
            <a:off x="5180013" y="5429250"/>
            <a:ext cx="3962400" cy="285750"/>
          </a:xfrm>
          <a:prstGeom prst="rect">
            <a:avLst/>
          </a:prstGeom>
        </p:spPr>
        <p:txBody>
          <a:bodyPr vert="horz" lIns="91440" tIns="45720" rIns="91440" bIns="45720" rtlCol="0" anchor="b"/>
          <a:lstStyle>
            <a:lvl1pPr algn="r">
              <a:defRPr sz="1200"/>
            </a:lvl1pPr>
          </a:lstStyle>
          <a:p>
            <a:fld id="{E33D267A-DE6D-9444-9098-52EE8F630972}" type="slidenum">
              <a:rPr lang="en-DE" smtClean="0"/>
              <a:t>‹#›</a:t>
            </a:fld>
            <a:endParaRPr lang="en-DE"/>
          </a:p>
        </p:txBody>
      </p:sp>
    </p:spTree>
    <p:extLst>
      <p:ext uri="{BB962C8B-B14F-4D97-AF65-F5344CB8AC3E}">
        <p14:creationId xmlns:p14="http://schemas.microsoft.com/office/powerpoint/2010/main" val="2532263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2</a:t>
            </a:fld>
            <a:endParaRPr lang="en-DE"/>
          </a:p>
        </p:txBody>
      </p:sp>
    </p:spTree>
    <p:extLst>
      <p:ext uri="{BB962C8B-B14F-4D97-AF65-F5344CB8AC3E}">
        <p14:creationId xmlns:p14="http://schemas.microsoft.com/office/powerpoint/2010/main" val="926693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12</a:t>
            </a:fld>
            <a:endParaRPr lang="en-DE"/>
          </a:p>
        </p:txBody>
      </p:sp>
    </p:spTree>
    <p:extLst>
      <p:ext uri="{BB962C8B-B14F-4D97-AF65-F5344CB8AC3E}">
        <p14:creationId xmlns:p14="http://schemas.microsoft.com/office/powerpoint/2010/main" val="2460781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19</a:t>
            </a:fld>
            <a:endParaRPr lang="en-DE"/>
          </a:p>
        </p:txBody>
      </p:sp>
    </p:spTree>
    <p:extLst>
      <p:ext uri="{BB962C8B-B14F-4D97-AF65-F5344CB8AC3E}">
        <p14:creationId xmlns:p14="http://schemas.microsoft.com/office/powerpoint/2010/main" val="64381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21</a:t>
            </a:fld>
            <a:endParaRPr lang="en-DE"/>
          </a:p>
        </p:txBody>
      </p:sp>
    </p:spTree>
    <p:extLst>
      <p:ext uri="{BB962C8B-B14F-4D97-AF65-F5344CB8AC3E}">
        <p14:creationId xmlns:p14="http://schemas.microsoft.com/office/powerpoint/2010/main" val="68593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22</a:t>
            </a:fld>
            <a:endParaRPr lang="en-DE"/>
          </a:p>
        </p:txBody>
      </p:sp>
    </p:spTree>
    <p:extLst>
      <p:ext uri="{BB962C8B-B14F-4D97-AF65-F5344CB8AC3E}">
        <p14:creationId xmlns:p14="http://schemas.microsoft.com/office/powerpoint/2010/main" val="2443824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26</a:t>
            </a:fld>
            <a:endParaRPr lang="en-DE"/>
          </a:p>
        </p:txBody>
      </p:sp>
    </p:spTree>
    <p:extLst>
      <p:ext uri="{BB962C8B-B14F-4D97-AF65-F5344CB8AC3E}">
        <p14:creationId xmlns:p14="http://schemas.microsoft.com/office/powerpoint/2010/main" val="171503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28</a:t>
            </a:fld>
            <a:endParaRPr lang="en-DE"/>
          </a:p>
        </p:txBody>
      </p:sp>
    </p:spTree>
    <p:extLst>
      <p:ext uri="{BB962C8B-B14F-4D97-AF65-F5344CB8AC3E}">
        <p14:creationId xmlns:p14="http://schemas.microsoft.com/office/powerpoint/2010/main" val="4035257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34</a:t>
            </a:fld>
            <a:endParaRPr lang="en-DE"/>
          </a:p>
        </p:txBody>
      </p:sp>
    </p:spTree>
    <p:extLst>
      <p:ext uri="{BB962C8B-B14F-4D97-AF65-F5344CB8AC3E}">
        <p14:creationId xmlns:p14="http://schemas.microsoft.com/office/powerpoint/2010/main" val="162784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37</a:t>
            </a:fld>
            <a:endParaRPr lang="en-DE"/>
          </a:p>
        </p:txBody>
      </p:sp>
    </p:spTree>
    <p:extLst>
      <p:ext uri="{BB962C8B-B14F-4D97-AF65-F5344CB8AC3E}">
        <p14:creationId xmlns:p14="http://schemas.microsoft.com/office/powerpoint/2010/main" val="424147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8435-DE19-5035-24F5-10BE4AF71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22D3F-8216-798F-28AE-7CE7025CD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B2678-4934-A0E1-0977-351F0E504E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EE046D-1996-A8C0-2DE3-6FC189DB2297}"/>
              </a:ext>
            </a:extLst>
          </p:cNvPr>
          <p:cNvSpPr>
            <a:spLocks noGrp="1"/>
          </p:cNvSpPr>
          <p:nvPr>
            <p:ph type="sldNum" sz="quarter" idx="5"/>
          </p:nvPr>
        </p:nvSpPr>
        <p:spPr/>
        <p:txBody>
          <a:bodyPr/>
          <a:lstStyle/>
          <a:p>
            <a:fld id="{E33D267A-DE6D-9444-9098-52EE8F630972}" type="slidenum">
              <a:rPr lang="en-DE" smtClean="0"/>
              <a:t>42</a:t>
            </a:fld>
            <a:endParaRPr lang="en-DE"/>
          </a:p>
        </p:txBody>
      </p:sp>
    </p:spTree>
    <p:extLst>
      <p:ext uri="{BB962C8B-B14F-4D97-AF65-F5344CB8AC3E}">
        <p14:creationId xmlns:p14="http://schemas.microsoft.com/office/powerpoint/2010/main" val="3910466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44</a:t>
            </a:fld>
            <a:endParaRPr lang="en-DE"/>
          </a:p>
        </p:txBody>
      </p:sp>
    </p:spTree>
    <p:extLst>
      <p:ext uri="{BB962C8B-B14F-4D97-AF65-F5344CB8AC3E}">
        <p14:creationId xmlns:p14="http://schemas.microsoft.com/office/powerpoint/2010/main" val="94355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3</a:t>
            </a:fld>
            <a:endParaRPr lang="en-DE"/>
          </a:p>
        </p:txBody>
      </p:sp>
    </p:spTree>
    <p:extLst>
      <p:ext uri="{BB962C8B-B14F-4D97-AF65-F5344CB8AC3E}">
        <p14:creationId xmlns:p14="http://schemas.microsoft.com/office/powerpoint/2010/main" val="2946248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45</a:t>
            </a:fld>
            <a:endParaRPr lang="en-DE"/>
          </a:p>
        </p:txBody>
      </p:sp>
    </p:spTree>
    <p:extLst>
      <p:ext uri="{BB962C8B-B14F-4D97-AF65-F5344CB8AC3E}">
        <p14:creationId xmlns:p14="http://schemas.microsoft.com/office/powerpoint/2010/main" val="4080653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50</a:t>
            </a:fld>
            <a:endParaRPr lang="en-DE"/>
          </a:p>
        </p:txBody>
      </p:sp>
    </p:spTree>
    <p:extLst>
      <p:ext uri="{BB962C8B-B14F-4D97-AF65-F5344CB8AC3E}">
        <p14:creationId xmlns:p14="http://schemas.microsoft.com/office/powerpoint/2010/main" val="3944404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1091A-9885-05BC-C418-0D5685A6C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F9B51-4C8C-63D4-2A21-DCFACA2CB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03179-AC7C-E3E4-F9AE-3B55E4C861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34CD28-6249-50DD-14C4-DEFBCC2DAAE3}"/>
              </a:ext>
            </a:extLst>
          </p:cNvPr>
          <p:cNvSpPr>
            <a:spLocks noGrp="1"/>
          </p:cNvSpPr>
          <p:nvPr>
            <p:ph type="sldNum" sz="quarter" idx="5"/>
          </p:nvPr>
        </p:nvSpPr>
        <p:spPr/>
        <p:txBody>
          <a:bodyPr/>
          <a:lstStyle/>
          <a:p>
            <a:fld id="{E33D267A-DE6D-9444-9098-52EE8F630972}" type="slidenum">
              <a:rPr lang="en-DE" smtClean="0"/>
              <a:t>55</a:t>
            </a:fld>
            <a:endParaRPr lang="en-DE"/>
          </a:p>
        </p:txBody>
      </p:sp>
    </p:spTree>
    <p:extLst>
      <p:ext uri="{BB962C8B-B14F-4D97-AF65-F5344CB8AC3E}">
        <p14:creationId xmlns:p14="http://schemas.microsoft.com/office/powerpoint/2010/main" val="1070669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56</a:t>
            </a:fld>
            <a:endParaRPr lang="en-DE"/>
          </a:p>
        </p:txBody>
      </p:sp>
    </p:spTree>
    <p:extLst>
      <p:ext uri="{BB962C8B-B14F-4D97-AF65-F5344CB8AC3E}">
        <p14:creationId xmlns:p14="http://schemas.microsoft.com/office/powerpoint/2010/main" val="1355668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57</a:t>
            </a:fld>
            <a:endParaRPr lang="en-DE"/>
          </a:p>
        </p:txBody>
      </p:sp>
    </p:spTree>
    <p:extLst>
      <p:ext uri="{BB962C8B-B14F-4D97-AF65-F5344CB8AC3E}">
        <p14:creationId xmlns:p14="http://schemas.microsoft.com/office/powerpoint/2010/main" val="3210345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63</a:t>
            </a:fld>
            <a:endParaRPr lang="en-DE"/>
          </a:p>
        </p:txBody>
      </p:sp>
    </p:spTree>
    <p:extLst>
      <p:ext uri="{BB962C8B-B14F-4D97-AF65-F5344CB8AC3E}">
        <p14:creationId xmlns:p14="http://schemas.microsoft.com/office/powerpoint/2010/main" val="1565696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65</a:t>
            </a:fld>
            <a:endParaRPr lang="en-DE"/>
          </a:p>
        </p:txBody>
      </p:sp>
    </p:spTree>
    <p:extLst>
      <p:ext uri="{BB962C8B-B14F-4D97-AF65-F5344CB8AC3E}">
        <p14:creationId xmlns:p14="http://schemas.microsoft.com/office/powerpoint/2010/main" val="2882130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66</a:t>
            </a:fld>
            <a:endParaRPr lang="en-DE"/>
          </a:p>
        </p:txBody>
      </p:sp>
    </p:spTree>
    <p:extLst>
      <p:ext uri="{BB962C8B-B14F-4D97-AF65-F5344CB8AC3E}">
        <p14:creationId xmlns:p14="http://schemas.microsoft.com/office/powerpoint/2010/main" val="85553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67</a:t>
            </a:fld>
            <a:endParaRPr lang="en-DE"/>
          </a:p>
        </p:txBody>
      </p:sp>
    </p:spTree>
    <p:extLst>
      <p:ext uri="{BB962C8B-B14F-4D97-AF65-F5344CB8AC3E}">
        <p14:creationId xmlns:p14="http://schemas.microsoft.com/office/powerpoint/2010/main" val="1972342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68</a:t>
            </a:fld>
            <a:endParaRPr lang="en-DE"/>
          </a:p>
        </p:txBody>
      </p:sp>
    </p:spTree>
    <p:extLst>
      <p:ext uri="{BB962C8B-B14F-4D97-AF65-F5344CB8AC3E}">
        <p14:creationId xmlns:p14="http://schemas.microsoft.com/office/powerpoint/2010/main" val="61134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4</a:t>
            </a:fld>
            <a:endParaRPr lang="en-DE"/>
          </a:p>
        </p:txBody>
      </p:sp>
    </p:spTree>
    <p:extLst>
      <p:ext uri="{BB962C8B-B14F-4D97-AF65-F5344CB8AC3E}">
        <p14:creationId xmlns:p14="http://schemas.microsoft.com/office/powerpoint/2010/main" val="4131655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69</a:t>
            </a:fld>
            <a:endParaRPr lang="en-DE"/>
          </a:p>
        </p:txBody>
      </p:sp>
    </p:spTree>
    <p:extLst>
      <p:ext uri="{BB962C8B-B14F-4D97-AF65-F5344CB8AC3E}">
        <p14:creationId xmlns:p14="http://schemas.microsoft.com/office/powerpoint/2010/main" val="2148366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70</a:t>
            </a:fld>
            <a:endParaRPr lang="en-DE"/>
          </a:p>
        </p:txBody>
      </p:sp>
    </p:spTree>
    <p:extLst>
      <p:ext uri="{BB962C8B-B14F-4D97-AF65-F5344CB8AC3E}">
        <p14:creationId xmlns:p14="http://schemas.microsoft.com/office/powerpoint/2010/main" val="1600717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72</a:t>
            </a:fld>
            <a:endParaRPr lang="en-DE"/>
          </a:p>
        </p:txBody>
      </p:sp>
    </p:spTree>
    <p:extLst>
      <p:ext uri="{BB962C8B-B14F-4D97-AF65-F5344CB8AC3E}">
        <p14:creationId xmlns:p14="http://schemas.microsoft.com/office/powerpoint/2010/main" val="3828172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3D267A-DE6D-9444-9098-52EE8F630972}" type="slidenum">
              <a:rPr lang="en-DE" smtClean="0"/>
              <a:t>73</a:t>
            </a:fld>
            <a:endParaRPr lang="en-DE"/>
          </a:p>
        </p:txBody>
      </p:sp>
    </p:spTree>
    <p:extLst>
      <p:ext uri="{BB962C8B-B14F-4D97-AF65-F5344CB8AC3E}">
        <p14:creationId xmlns:p14="http://schemas.microsoft.com/office/powerpoint/2010/main" val="411090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5</a:t>
            </a:fld>
            <a:endParaRPr lang="en-DE"/>
          </a:p>
        </p:txBody>
      </p:sp>
    </p:spTree>
    <p:extLst>
      <p:ext uri="{BB962C8B-B14F-4D97-AF65-F5344CB8AC3E}">
        <p14:creationId xmlns:p14="http://schemas.microsoft.com/office/powerpoint/2010/main" val="159792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6</a:t>
            </a:fld>
            <a:endParaRPr lang="en-DE"/>
          </a:p>
        </p:txBody>
      </p:sp>
    </p:spTree>
    <p:extLst>
      <p:ext uri="{BB962C8B-B14F-4D97-AF65-F5344CB8AC3E}">
        <p14:creationId xmlns:p14="http://schemas.microsoft.com/office/powerpoint/2010/main" val="853628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7</a:t>
            </a:fld>
            <a:endParaRPr lang="en-DE"/>
          </a:p>
        </p:txBody>
      </p:sp>
    </p:spTree>
    <p:extLst>
      <p:ext uri="{BB962C8B-B14F-4D97-AF65-F5344CB8AC3E}">
        <p14:creationId xmlns:p14="http://schemas.microsoft.com/office/powerpoint/2010/main" val="14619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8</a:t>
            </a:fld>
            <a:endParaRPr lang="en-DE"/>
          </a:p>
        </p:txBody>
      </p:sp>
    </p:spTree>
    <p:extLst>
      <p:ext uri="{BB962C8B-B14F-4D97-AF65-F5344CB8AC3E}">
        <p14:creationId xmlns:p14="http://schemas.microsoft.com/office/powerpoint/2010/main" val="365045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D267A-DE6D-9444-9098-52EE8F630972}" type="slidenum">
              <a:rPr lang="en-DE" smtClean="0"/>
              <a:t>9</a:t>
            </a:fld>
            <a:endParaRPr lang="en-DE"/>
          </a:p>
        </p:txBody>
      </p:sp>
    </p:spTree>
    <p:extLst>
      <p:ext uri="{BB962C8B-B14F-4D97-AF65-F5344CB8AC3E}">
        <p14:creationId xmlns:p14="http://schemas.microsoft.com/office/powerpoint/2010/main" val="77231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33D267A-DE6D-9444-9098-52EE8F630972}" type="slidenum">
              <a:rPr lang="en-DE" smtClean="0"/>
              <a:t>11</a:t>
            </a:fld>
            <a:endParaRPr lang="en-DE"/>
          </a:p>
        </p:txBody>
      </p:sp>
    </p:spTree>
    <p:extLst>
      <p:ext uri="{BB962C8B-B14F-4D97-AF65-F5344CB8AC3E}">
        <p14:creationId xmlns:p14="http://schemas.microsoft.com/office/powerpoint/2010/main" val="1474148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_Logo">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A192A5F-2C4A-B2F7-BEB0-D9EB9D077F1D}"/>
              </a:ext>
            </a:extLst>
          </p:cNvPr>
          <p:cNvSpPr/>
          <p:nvPr userDrawn="1"/>
        </p:nvSpPr>
        <p:spPr bwMode="auto">
          <a:xfrm>
            <a:off x="0" y="0"/>
            <a:ext cx="9144000" cy="1927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anchor="ctr"/>
          <a:lstStyle/>
          <a:p>
            <a:pPr algn="ctr">
              <a:spcBef>
                <a:spcPts val="0"/>
              </a:spcBef>
              <a:spcAft>
                <a:spcPts val="0"/>
              </a:spcAft>
              <a:defRPr/>
            </a:pPr>
            <a:endParaRPr lang="de-DE" sz="1500">
              <a:solidFill>
                <a:schemeClr val="bg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D483FED4-7E47-4233-04BE-1A7D8FB18F2E}"/>
              </a:ext>
            </a:extLst>
          </p:cNvPr>
          <p:cNvPicPr>
            <a:picLocks noChangeAspect="1"/>
          </p:cNvPicPr>
          <p:nvPr userDrawn="1"/>
        </p:nvPicPr>
        <p:blipFill>
          <a:blip r:embed="rId2"/>
          <a:stretch>
            <a:fillRect/>
          </a:stretch>
        </p:blipFill>
        <p:spPr>
          <a:xfrm>
            <a:off x="5901981" y="29905"/>
            <a:ext cx="2954019" cy="1243419"/>
          </a:xfrm>
          <a:prstGeom prst="rect">
            <a:avLst/>
          </a:prstGeom>
        </p:spPr>
      </p:pic>
      <p:sp>
        <p:nvSpPr>
          <p:cNvPr id="9" name="Title 1">
            <a:extLst>
              <a:ext uri="{FF2B5EF4-FFF2-40B4-BE49-F238E27FC236}">
                <a16:creationId xmlns:a16="http://schemas.microsoft.com/office/drawing/2014/main" id="{D7F4CEFC-CDC1-AFB7-D77B-287962A7C752}"/>
              </a:ext>
            </a:extLst>
          </p:cNvPr>
          <p:cNvSpPr>
            <a:spLocks noGrp="1"/>
          </p:cNvSpPr>
          <p:nvPr>
            <p:ph type="ctrTitle"/>
          </p:nvPr>
        </p:nvSpPr>
        <p:spPr bwMode="auto">
          <a:xfrm>
            <a:off x="288000" y="2073000"/>
            <a:ext cx="8568000" cy="450000"/>
          </a:xfrm>
          <a:prstGeom prst="rect">
            <a:avLst/>
          </a:prstGeom>
        </p:spPr>
        <p:txBody>
          <a:bodyPr lIns="0" tIns="0" rIns="0" bIns="0" anchor="t" anchorCtr="0">
            <a:noAutofit/>
          </a:bodyPr>
          <a:lstStyle>
            <a:lvl1pPr algn="ctr">
              <a:defRPr sz="3000" b="1">
                <a:solidFill>
                  <a:srgbClr val="003056"/>
                </a:solidFill>
                <a:latin typeface="Calibri"/>
                <a:cs typeface="Calibri"/>
              </a:defRPr>
            </a:lvl1pPr>
          </a:lstStyle>
          <a:p>
            <a:pPr>
              <a:defRPr/>
            </a:pPr>
            <a:r>
              <a:rPr lang="en-GB" err="1"/>
              <a:t>Titelmasterformat</a:t>
            </a:r>
            <a:r>
              <a:rPr lang="en-GB"/>
              <a:t> </a:t>
            </a:r>
            <a:r>
              <a:rPr lang="en-GB" err="1"/>
              <a:t>durch</a:t>
            </a:r>
            <a:r>
              <a:rPr lang="en-GB"/>
              <a:t> </a:t>
            </a:r>
            <a:r>
              <a:rPr lang="en-GB" err="1"/>
              <a:t>Klicken</a:t>
            </a:r>
            <a:r>
              <a:rPr lang="en-GB"/>
              <a:t> </a:t>
            </a:r>
            <a:r>
              <a:rPr lang="en-GB" err="1"/>
              <a:t>bearbeiten</a:t>
            </a:r>
            <a:endParaRPr/>
          </a:p>
        </p:txBody>
      </p:sp>
      <p:sp>
        <p:nvSpPr>
          <p:cNvPr id="10" name="Subtitle 2">
            <a:extLst>
              <a:ext uri="{FF2B5EF4-FFF2-40B4-BE49-F238E27FC236}">
                <a16:creationId xmlns:a16="http://schemas.microsoft.com/office/drawing/2014/main" id="{0500598B-6BDA-C61A-8CF5-0921657E1F75}"/>
              </a:ext>
            </a:extLst>
          </p:cNvPr>
          <p:cNvSpPr>
            <a:spLocks noGrp="1"/>
          </p:cNvSpPr>
          <p:nvPr>
            <p:ph type="subTitle" idx="1"/>
          </p:nvPr>
        </p:nvSpPr>
        <p:spPr bwMode="auto">
          <a:xfrm>
            <a:off x="288000" y="2629826"/>
            <a:ext cx="8568000" cy="1379802"/>
          </a:xfrm>
          <a:prstGeom prst="rect">
            <a:avLst/>
          </a:prstGeom>
        </p:spPr>
        <p:txBody>
          <a:bodyPr lIns="0" tIns="0" rIns="0" bIns="0"/>
          <a:lstStyle>
            <a:lvl1pPr marL="0" indent="0" algn="ctr">
              <a:lnSpc>
                <a:spcPct val="100000"/>
              </a:lnSpc>
              <a:buNone/>
              <a:defRPr sz="2000">
                <a:solidFill>
                  <a:srgbClr val="003056"/>
                </a:solidFill>
                <a:latin typeface="Calibri"/>
                <a:cs typeface="Calibri"/>
              </a:defRPr>
            </a:lvl1pPr>
            <a:lvl2pPr marL="380985" indent="0" algn="ctr">
              <a:buNone/>
              <a:defRPr sz="1650"/>
            </a:lvl2pPr>
            <a:lvl3pPr marL="761970" indent="0" algn="ctr">
              <a:buNone/>
              <a:defRPr sz="1500"/>
            </a:lvl3pPr>
            <a:lvl4pPr marL="1142954" indent="0" algn="ctr">
              <a:buNone/>
              <a:defRPr sz="1350"/>
            </a:lvl4pPr>
            <a:lvl5pPr marL="1523939" indent="0" algn="ctr">
              <a:buNone/>
              <a:defRPr sz="1350"/>
            </a:lvl5pPr>
            <a:lvl6pPr marL="1904924" indent="0" algn="ctr">
              <a:buNone/>
              <a:defRPr sz="1350"/>
            </a:lvl6pPr>
            <a:lvl7pPr marL="2285909" indent="0" algn="ctr">
              <a:buNone/>
              <a:defRPr sz="1350"/>
            </a:lvl7pPr>
            <a:lvl8pPr marL="2666893" indent="0" algn="ctr">
              <a:buNone/>
              <a:defRPr sz="1350"/>
            </a:lvl8pPr>
            <a:lvl9pPr marL="3047878" indent="0" algn="ctr">
              <a:buNone/>
              <a:defRPr sz="1350"/>
            </a:lvl9pPr>
          </a:lstStyle>
          <a:p>
            <a:pPr>
              <a:defRPr/>
            </a:pPr>
            <a:r>
              <a:rPr lang="en-GB" err="1"/>
              <a:t>Formatvorlage</a:t>
            </a:r>
            <a:r>
              <a:rPr lang="en-GB"/>
              <a:t> des </a:t>
            </a:r>
            <a:r>
              <a:rPr lang="en-GB" err="1"/>
              <a:t>Untertitelmasters</a:t>
            </a:r>
            <a:r>
              <a:rPr lang="en-GB"/>
              <a:t> </a:t>
            </a:r>
            <a:r>
              <a:rPr lang="en-GB" err="1"/>
              <a:t>durch</a:t>
            </a:r>
            <a:r>
              <a:rPr lang="en-GB"/>
              <a:t> </a:t>
            </a:r>
            <a:r>
              <a:rPr lang="en-GB" err="1"/>
              <a:t>Klicken</a:t>
            </a:r>
            <a:r>
              <a:rPr lang="en-GB"/>
              <a:t> </a:t>
            </a:r>
            <a:r>
              <a:rPr lang="en-GB" err="1"/>
              <a:t>bearbeiten</a:t>
            </a:r>
            <a:endParaRPr/>
          </a:p>
        </p:txBody>
      </p:sp>
    </p:spTree>
    <p:extLst>
      <p:ext uri="{BB962C8B-B14F-4D97-AF65-F5344CB8AC3E}">
        <p14:creationId xmlns:p14="http://schemas.microsoft.com/office/powerpoint/2010/main" val="199802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Header_Titel_Text">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288000" y="168000"/>
            <a:ext cx="8568000" cy="453000"/>
          </a:xfrm>
          <a:prstGeom prst="rect">
            <a:avLst/>
          </a:prstGeom>
        </p:spPr>
        <p:txBody>
          <a:bodyPr lIns="0" tIns="0" rIns="0" bIns="0" anchor="b" anchorCtr="0"/>
          <a:lstStyle>
            <a:lvl1pPr algn="l">
              <a:defRPr sz="2000" b="1">
                <a:solidFill>
                  <a:srgbClr val="003056"/>
                </a:solidFill>
                <a:latin typeface="Calibri"/>
                <a:cs typeface="Calibri"/>
              </a:defRPr>
            </a:lvl1pPr>
          </a:lstStyle>
          <a:p>
            <a:pPr>
              <a:defRPr/>
            </a:pPr>
            <a:r>
              <a:rPr lang="en-GB"/>
              <a:t>Titelmasterformat durch Klicken bearbeiten</a:t>
            </a:r>
            <a:endParaRPr/>
          </a:p>
        </p:txBody>
      </p:sp>
      <p:sp>
        <p:nvSpPr>
          <p:cNvPr id="5" name="Textplatzhalter 24"/>
          <p:cNvSpPr>
            <a:spLocks noGrp="1"/>
          </p:cNvSpPr>
          <p:nvPr>
            <p:ph type="body" sz="quarter" idx="11"/>
          </p:nvPr>
        </p:nvSpPr>
        <p:spPr bwMode="auto">
          <a:xfrm>
            <a:off x="288001" y="960000"/>
            <a:ext cx="8569325" cy="210000"/>
          </a:xfrm>
          <a:prstGeom prst="rect">
            <a:avLst/>
          </a:prstGeom>
        </p:spPr>
        <p:txBody>
          <a:bodyPr lIns="0" tIns="0" rIns="0" bIns="0"/>
          <a:lstStyle>
            <a:lvl1pPr marL="0" indent="0">
              <a:lnSpc>
                <a:spcPct val="100000"/>
              </a:lnSpc>
              <a:buFontTx/>
              <a:buNone/>
              <a:defRPr sz="1800" b="1">
                <a:solidFill>
                  <a:srgbClr val="003056"/>
                </a:solidFill>
                <a:latin typeface="Calibri"/>
                <a:cs typeface="Calibri"/>
              </a:defRPr>
            </a:lvl1pPr>
            <a:lvl2pPr marL="380985" indent="0">
              <a:buFontTx/>
              <a:buNone/>
              <a:defRPr sz="1500"/>
            </a:lvl2pPr>
            <a:lvl3pPr marL="761970" indent="0">
              <a:buFontTx/>
              <a:buNone/>
              <a:defRPr sz="1500"/>
            </a:lvl3pPr>
            <a:lvl4pPr marL="1142954" indent="0">
              <a:buFontTx/>
              <a:buNone/>
              <a:defRPr sz="1500"/>
            </a:lvl4pPr>
            <a:lvl5pPr marL="1523939" indent="0">
              <a:buFontTx/>
              <a:buNone/>
              <a:defRPr sz="1500"/>
            </a:lvl5pPr>
          </a:lstStyle>
          <a:p>
            <a:pPr lvl="0">
              <a:defRPr/>
            </a:pPr>
            <a:r>
              <a:rPr lang="en-GB" err="1"/>
              <a:t>Textmasterformat</a:t>
            </a:r>
            <a:r>
              <a:rPr lang="en-GB"/>
              <a:t> </a:t>
            </a:r>
            <a:r>
              <a:rPr lang="en-GB" err="1"/>
              <a:t>bearbeiten</a:t>
            </a:r>
            <a:endParaRPr/>
          </a:p>
        </p:txBody>
      </p:sp>
      <p:sp>
        <p:nvSpPr>
          <p:cNvPr id="6" name="Textplatzhalter 11"/>
          <p:cNvSpPr>
            <a:spLocks noGrp="1"/>
          </p:cNvSpPr>
          <p:nvPr>
            <p:ph type="body" sz="quarter" idx="13"/>
          </p:nvPr>
        </p:nvSpPr>
        <p:spPr bwMode="auto">
          <a:xfrm>
            <a:off x="287339" y="1404000"/>
            <a:ext cx="8569325" cy="3588130"/>
          </a:xfrm>
          <a:prstGeom prst="rect">
            <a:avLst/>
          </a:prstGeom>
        </p:spPr>
        <p:txBody>
          <a:bodyPr lIns="0" tIns="0" rIns="0" bIns="0"/>
          <a:lstStyle>
            <a:lvl1pPr marL="0" indent="0">
              <a:buNone/>
              <a:defRPr>
                <a:solidFill>
                  <a:srgbClr val="003056"/>
                </a:solidFill>
                <a:latin typeface="Calibri"/>
                <a:ea typeface="Calibri"/>
                <a:cs typeface="Calibri"/>
              </a:defRPr>
            </a:lvl1pPr>
            <a:lvl2pPr marL="179910" indent="0">
              <a:buNone/>
              <a:defRPr sz="1600">
                <a:solidFill>
                  <a:srgbClr val="003056"/>
                </a:solidFill>
                <a:latin typeface="Calibri"/>
                <a:ea typeface="Calibri"/>
                <a:cs typeface="Calibri"/>
              </a:defRPr>
            </a:lvl2pPr>
            <a:lvl3pPr marL="359819" indent="0">
              <a:buNone/>
              <a:defRPr sz="1400">
                <a:solidFill>
                  <a:srgbClr val="003056"/>
                </a:solidFill>
                <a:latin typeface="Calibri"/>
                <a:ea typeface="Calibri"/>
                <a:cs typeface="Calibri"/>
              </a:defRPr>
            </a:lvl3pPr>
            <a:lvl4pPr marL="539729" indent="0">
              <a:buNone/>
              <a:defRPr sz="1300">
                <a:solidFill>
                  <a:srgbClr val="003056"/>
                </a:solidFill>
                <a:latin typeface="Calibri"/>
                <a:ea typeface="Calibri"/>
                <a:cs typeface="Calibri"/>
              </a:defRPr>
            </a:lvl4pPr>
          </a:lstStyle>
          <a:p>
            <a:pPr lvl="0">
              <a:defRPr/>
            </a:pPr>
            <a:r>
              <a:rPr lang="en-GB" err="1"/>
              <a:t>Textmasterformat</a:t>
            </a:r>
            <a:r>
              <a:rPr lang="en-GB"/>
              <a:t> </a:t>
            </a:r>
            <a:r>
              <a:rPr lang="en-GB" err="1"/>
              <a:t>bearbeiten</a:t>
            </a:r>
            <a:endParaRPr/>
          </a:p>
          <a:p>
            <a:pPr lvl="1">
              <a:defRPr/>
            </a:pPr>
            <a:r>
              <a:rPr lang="en-GB" err="1"/>
              <a:t>Zweite</a:t>
            </a:r>
            <a:r>
              <a:rPr lang="en-GB"/>
              <a:t> Ebene</a:t>
            </a:r>
            <a:endParaRPr/>
          </a:p>
          <a:p>
            <a:pPr lvl="2">
              <a:defRPr/>
            </a:pPr>
            <a:r>
              <a:rPr lang="en-GB" err="1"/>
              <a:t>Dritte</a:t>
            </a:r>
            <a:r>
              <a:rPr lang="en-GB"/>
              <a:t> Ebene</a:t>
            </a:r>
            <a:endParaRPr/>
          </a:p>
          <a:p>
            <a:pPr lvl="3">
              <a:defRPr/>
            </a:pPr>
            <a:r>
              <a:rPr lang="en-GB" err="1"/>
              <a:t>Vierte</a:t>
            </a:r>
            <a:r>
              <a:rPr lang="en-GB"/>
              <a:t> Ebene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Header_Text">
    <p:spTree>
      <p:nvGrpSpPr>
        <p:cNvPr id="1" name=""/>
        <p:cNvGrpSpPr/>
        <p:nvPr/>
      </p:nvGrpSpPr>
      <p:grpSpPr bwMode="auto">
        <a:xfrm>
          <a:off x="0" y="0"/>
          <a:ext cx="0" cy="0"/>
          <a:chOff x="0" y="0"/>
          <a:chExt cx="0" cy="0"/>
        </a:xfrm>
      </p:grpSpPr>
      <p:sp>
        <p:nvSpPr>
          <p:cNvPr id="4" name="Textplatzhalter 11"/>
          <p:cNvSpPr>
            <a:spLocks noGrp="1"/>
          </p:cNvSpPr>
          <p:nvPr>
            <p:ph type="body" sz="quarter" idx="13"/>
          </p:nvPr>
        </p:nvSpPr>
        <p:spPr bwMode="auto">
          <a:xfrm>
            <a:off x="287339" y="959999"/>
            <a:ext cx="8569325" cy="4032131"/>
          </a:xfrm>
          <a:prstGeom prst="rect">
            <a:avLst/>
          </a:prstGeom>
        </p:spPr>
        <p:txBody>
          <a:bodyPr lIns="0" tIns="0" rIns="0" bIns="0"/>
          <a:lstStyle>
            <a:lvl1pPr marL="0" indent="0">
              <a:buNone/>
              <a:defRPr>
                <a:solidFill>
                  <a:srgbClr val="003056"/>
                </a:solidFill>
                <a:latin typeface="Calibri"/>
                <a:ea typeface="Calibri"/>
                <a:cs typeface="Calibri"/>
              </a:defRPr>
            </a:lvl1pPr>
            <a:lvl2pPr marL="179910" indent="0">
              <a:buNone/>
              <a:defRPr sz="1600">
                <a:solidFill>
                  <a:srgbClr val="003056"/>
                </a:solidFill>
                <a:latin typeface="Calibri"/>
                <a:ea typeface="Calibri"/>
                <a:cs typeface="Calibri"/>
              </a:defRPr>
            </a:lvl2pPr>
            <a:lvl3pPr marL="359819" indent="0">
              <a:buNone/>
              <a:defRPr sz="1400">
                <a:solidFill>
                  <a:srgbClr val="003056"/>
                </a:solidFill>
                <a:latin typeface="Calibri"/>
                <a:ea typeface="Calibri"/>
                <a:cs typeface="Calibri"/>
              </a:defRPr>
            </a:lvl3pPr>
            <a:lvl4pPr marL="539729" indent="0">
              <a:buNone/>
              <a:defRPr sz="1300">
                <a:solidFill>
                  <a:srgbClr val="003056"/>
                </a:solidFill>
                <a:latin typeface="Calibri"/>
                <a:ea typeface="Calibri"/>
                <a:cs typeface="Calibri"/>
              </a:defRPr>
            </a:lvl4pPr>
          </a:lstStyle>
          <a:p>
            <a:pPr lvl="0">
              <a:defRPr/>
            </a:pPr>
            <a:r>
              <a:rPr lang="en-GB" dirty="0" err="1"/>
              <a:t>Textmasterformat</a:t>
            </a:r>
            <a:r>
              <a:rPr lang="en-GB" dirty="0"/>
              <a:t> </a:t>
            </a:r>
            <a:r>
              <a:rPr lang="en-GB" dirty="0" err="1"/>
              <a:t>bearbeiten</a:t>
            </a:r>
            <a:endParaRPr dirty="0"/>
          </a:p>
          <a:p>
            <a:pPr lvl="1">
              <a:defRPr/>
            </a:pPr>
            <a:r>
              <a:rPr lang="en-GB" dirty="0" err="1"/>
              <a:t>Zweite</a:t>
            </a:r>
            <a:r>
              <a:rPr lang="en-GB" dirty="0"/>
              <a:t> Ebene</a:t>
            </a:r>
            <a:endParaRPr dirty="0"/>
          </a:p>
          <a:p>
            <a:pPr lvl="2">
              <a:defRPr/>
            </a:pPr>
            <a:r>
              <a:rPr lang="en-GB" dirty="0" err="1"/>
              <a:t>Dritte</a:t>
            </a:r>
            <a:r>
              <a:rPr lang="en-GB" dirty="0"/>
              <a:t> Ebene</a:t>
            </a:r>
            <a:endParaRPr dirty="0"/>
          </a:p>
          <a:p>
            <a:pPr lvl="3">
              <a:defRPr/>
            </a:pPr>
            <a:r>
              <a:rPr lang="en-GB" dirty="0" err="1"/>
              <a:t>Vierte</a:t>
            </a:r>
            <a:r>
              <a:rPr lang="en-GB" dirty="0"/>
              <a:t> Ebene</a:t>
            </a:r>
            <a:endParaRPr dirty="0"/>
          </a:p>
        </p:txBody>
      </p:sp>
      <p:sp>
        <p:nvSpPr>
          <p:cNvPr id="5" name="Title 1"/>
          <p:cNvSpPr>
            <a:spLocks noGrp="1"/>
          </p:cNvSpPr>
          <p:nvPr>
            <p:ph type="title"/>
          </p:nvPr>
        </p:nvSpPr>
        <p:spPr bwMode="auto">
          <a:xfrm>
            <a:off x="288000" y="168000"/>
            <a:ext cx="8568000" cy="453000"/>
          </a:xfrm>
          <a:prstGeom prst="rect">
            <a:avLst/>
          </a:prstGeom>
        </p:spPr>
        <p:txBody>
          <a:bodyPr lIns="0" tIns="0" rIns="0" bIns="0" anchor="b" anchorCtr="0"/>
          <a:lstStyle>
            <a:lvl1pPr algn="l">
              <a:defRPr sz="2000" b="1">
                <a:solidFill>
                  <a:srgbClr val="003056"/>
                </a:solidFill>
                <a:latin typeface="Calibri"/>
                <a:cs typeface="Calibri"/>
              </a:defRPr>
            </a:lvl1pPr>
          </a:lstStyle>
          <a:p>
            <a:pPr>
              <a:defRPr/>
            </a:pPr>
            <a:r>
              <a:rPr lang="en-GB"/>
              <a:t>Titelmasterformat durch Klicken bearbeiten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Header_Titel_Diagramm">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288000" y="168000"/>
            <a:ext cx="8568000" cy="453000"/>
          </a:xfrm>
          <a:prstGeom prst="rect">
            <a:avLst/>
          </a:prstGeom>
        </p:spPr>
        <p:txBody>
          <a:bodyPr lIns="0" tIns="0" rIns="0" bIns="0" anchor="b" anchorCtr="0"/>
          <a:lstStyle>
            <a:lvl1pPr algn="l">
              <a:defRPr sz="2000" b="1">
                <a:solidFill>
                  <a:srgbClr val="003056"/>
                </a:solidFill>
                <a:latin typeface="Calibri"/>
                <a:cs typeface="Calibri"/>
              </a:defRPr>
            </a:lvl1pPr>
          </a:lstStyle>
          <a:p>
            <a:pPr>
              <a:defRPr/>
            </a:pPr>
            <a:r>
              <a:rPr lang="en-GB"/>
              <a:t>Titelmasterformat durch Klicken bearbeiten</a:t>
            </a:r>
            <a:endParaRPr/>
          </a:p>
        </p:txBody>
      </p:sp>
      <p:sp>
        <p:nvSpPr>
          <p:cNvPr id="5" name="Textplatzhalter 24"/>
          <p:cNvSpPr>
            <a:spLocks noGrp="1"/>
          </p:cNvSpPr>
          <p:nvPr>
            <p:ph type="body" sz="quarter" idx="11"/>
          </p:nvPr>
        </p:nvSpPr>
        <p:spPr bwMode="auto">
          <a:xfrm>
            <a:off x="288001" y="960000"/>
            <a:ext cx="8569325" cy="210000"/>
          </a:xfrm>
          <a:prstGeom prst="rect">
            <a:avLst/>
          </a:prstGeom>
        </p:spPr>
        <p:txBody>
          <a:bodyPr lIns="0" tIns="0" rIns="0" bIns="0"/>
          <a:lstStyle>
            <a:lvl1pPr marL="0" indent="0">
              <a:lnSpc>
                <a:spcPct val="100000"/>
              </a:lnSpc>
              <a:buFontTx/>
              <a:buNone/>
              <a:defRPr sz="1800" b="1">
                <a:solidFill>
                  <a:srgbClr val="003056"/>
                </a:solidFill>
                <a:latin typeface="Calibri"/>
                <a:cs typeface="Calibri"/>
              </a:defRPr>
            </a:lvl1pPr>
            <a:lvl2pPr marL="380985" indent="0">
              <a:buFontTx/>
              <a:buNone/>
              <a:defRPr sz="1500"/>
            </a:lvl2pPr>
            <a:lvl3pPr marL="761970" indent="0">
              <a:buFontTx/>
              <a:buNone/>
              <a:defRPr sz="1500"/>
            </a:lvl3pPr>
            <a:lvl4pPr marL="1142954" indent="0">
              <a:buFontTx/>
              <a:buNone/>
              <a:defRPr sz="1500"/>
            </a:lvl4pPr>
            <a:lvl5pPr marL="1523939" indent="0">
              <a:buFontTx/>
              <a:buNone/>
              <a:defRPr sz="1500"/>
            </a:lvl5pPr>
          </a:lstStyle>
          <a:p>
            <a:pPr lvl="0">
              <a:defRPr/>
            </a:pPr>
            <a:r>
              <a:rPr lang="en-GB" err="1"/>
              <a:t>Textmasterformat</a:t>
            </a:r>
            <a:r>
              <a:rPr lang="en-GB"/>
              <a:t> </a:t>
            </a:r>
            <a:r>
              <a:rPr lang="en-GB" err="1"/>
              <a:t>bearbeiten</a:t>
            </a:r>
            <a:endParaRPr/>
          </a:p>
        </p:txBody>
      </p:sp>
      <p:sp>
        <p:nvSpPr>
          <p:cNvPr id="6" name="Diagrammplatzhalter 8"/>
          <p:cNvSpPr>
            <a:spLocks noGrp="1"/>
          </p:cNvSpPr>
          <p:nvPr>
            <p:ph type="chart" sz="quarter" idx="13"/>
          </p:nvPr>
        </p:nvSpPr>
        <p:spPr bwMode="auto">
          <a:xfrm>
            <a:off x="287339" y="1404000"/>
            <a:ext cx="8569325" cy="3464562"/>
          </a:xfrm>
          <a:prstGeom prst="rect">
            <a:avLst/>
          </a:prstGeom>
        </p:spPr>
        <p:txBody>
          <a:bodyPr lIns="0" tIns="0" rIns="0" bIns="0"/>
          <a:lstStyle>
            <a:lvl1pPr marL="0" indent="0">
              <a:buNone/>
              <a:defRPr>
                <a:solidFill>
                  <a:srgbClr val="003056"/>
                </a:solidFill>
                <a:latin typeface="Calibri"/>
                <a:ea typeface="Calibri"/>
                <a:cs typeface="Calibri"/>
              </a:defRPr>
            </a:lvl1pPr>
          </a:lstStyle>
          <a:p>
            <a:pPr lvl="0">
              <a:defRPr/>
            </a:pPr>
            <a:r>
              <a:rPr lang="en-GB" err="1"/>
              <a:t>Diagramm</a:t>
            </a:r>
            <a:r>
              <a:rPr lang="en-GB"/>
              <a:t> </a:t>
            </a:r>
            <a:r>
              <a:rPr lang="en-GB" err="1"/>
              <a:t>durch</a:t>
            </a:r>
            <a:r>
              <a:rPr lang="en-GB"/>
              <a:t> </a:t>
            </a:r>
            <a:r>
              <a:rPr lang="en-GB" err="1"/>
              <a:t>Klicken</a:t>
            </a:r>
            <a:r>
              <a:rPr lang="en-GB"/>
              <a:t> auf Symbol </a:t>
            </a:r>
            <a:r>
              <a:rPr lang="en-GB" err="1"/>
              <a:t>hinzufügen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Titel mittig, horizontale Linie">
    <p:spTree>
      <p:nvGrpSpPr>
        <p:cNvPr id="1" name=""/>
        <p:cNvGrpSpPr/>
        <p:nvPr/>
      </p:nvGrpSpPr>
      <p:grpSpPr bwMode="auto">
        <a:xfrm>
          <a:off x="0" y="0"/>
          <a:ext cx="0" cy="0"/>
          <a:chOff x="0" y="0"/>
          <a:chExt cx="0" cy="0"/>
        </a:xfrm>
      </p:grpSpPr>
      <p:cxnSp>
        <p:nvCxnSpPr>
          <p:cNvPr id="4" name="Gerader Verbinder 9"/>
          <p:cNvCxnSpPr>
            <a:cxnSpLocks/>
          </p:cNvCxnSpPr>
          <p:nvPr userDrawn="1"/>
        </p:nvCxnSpPr>
        <p:spPr bwMode="auto">
          <a:xfrm>
            <a:off x="287339" y="2530740"/>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p:nvPr>
        </p:nvSpPr>
        <p:spPr bwMode="auto">
          <a:xfrm>
            <a:off x="288000" y="2073000"/>
            <a:ext cx="8568000" cy="450000"/>
          </a:xfrm>
          <a:prstGeom prst="rect">
            <a:avLst/>
          </a:prstGeom>
        </p:spPr>
        <p:txBody>
          <a:bodyPr lIns="0" tIns="0" rIns="0" bIns="0" anchor="t" anchorCtr="0">
            <a:noAutofit/>
          </a:bodyPr>
          <a:lstStyle>
            <a:lvl1pPr algn="l">
              <a:defRPr sz="2800" b="1">
                <a:solidFill>
                  <a:srgbClr val="003056"/>
                </a:solidFill>
                <a:latin typeface="Calibri"/>
                <a:cs typeface="Calibri"/>
              </a:defRPr>
            </a:lvl1pPr>
          </a:lstStyle>
          <a:p>
            <a:pPr>
              <a:defRPr/>
            </a:pPr>
            <a:r>
              <a:rPr lang="de-DE"/>
              <a:t>Titelmasterformat durch Klicken bearbeiten</a:t>
            </a:r>
            <a:endParaRPr lang="en-US"/>
          </a:p>
        </p:txBody>
      </p:sp>
      <p:sp>
        <p:nvSpPr>
          <p:cNvPr id="6" name="Subtitle 2"/>
          <p:cNvSpPr>
            <a:spLocks noGrp="1"/>
          </p:cNvSpPr>
          <p:nvPr>
            <p:ph type="subTitle" idx="1"/>
          </p:nvPr>
        </p:nvSpPr>
        <p:spPr bwMode="auto">
          <a:xfrm>
            <a:off x="288000" y="2664000"/>
            <a:ext cx="8568000" cy="1379802"/>
          </a:xfrm>
          <a:prstGeom prst="rect">
            <a:avLst/>
          </a:prstGeom>
        </p:spPr>
        <p:txBody>
          <a:bodyPr lIns="0" tIns="0" rIns="0" bIns="0"/>
          <a:lstStyle>
            <a:lvl1pPr marL="0" indent="0" algn="l">
              <a:lnSpc>
                <a:spcPct val="100000"/>
              </a:lnSpc>
              <a:buNone/>
              <a:defRPr sz="2000">
                <a:solidFill>
                  <a:srgbClr val="003056"/>
                </a:solidFill>
                <a:latin typeface="Calibri"/>
                <a:cs typeface="Calibri"/>
              </a:defRPr>
            </a:lvl1pPr>
            <a:lvl2pPr marL="380985" indent="0" algn="ctr">
              <a:buNone/>
              <a:defRPr sz="1650"/>
            </a:lvl2pPr>
            <a:lvl3pPr marL="761970" indent="0" algn="ctr">
              <a:buNone/>
              <a:defRPr sz="1500"/>
            </a:lvl3pPr>
            <a:lvl4pPr marL="1142954" indent="0" algn="ctr">
              <a:buNone/>
              <a:defRPr sz="1350"/>
            </a:lvl4pPr>
            <a:lvl5pPr marL="1523939" indent="0" algn="ctr">
              <a:buNone/>
              <a:defRPr sz="1350"/>
            </a:lvl5pPr>
            <a:lvl6pPr marL="1904924" indent="0" algn="ctr">
              <a:buNone/>
              <a:defRPr sz="1350"/>
            </a:lvl6pPr>
            <a:lvl7pPr marL="2285909" indent="0" algn="ctr">
              <a:buNone/>
              <a:defRPr sz="1350"/>
            </a:lvl7pPr>
            <a:lvl8pPr marL="2666893" indent="0" algn="ctr">
              <a:buNone/>
              <a:defRPr sz="1350"/>
            </a:lvl8pPr>
            <a:lvl9pPr marL="3047878" indent="0" algn="ctr">
              <a:buNone/>
              <a:defRPr sz="1350"/>
            </a:lvl9pPr>
          </a:lstStyle>
          <a:p>
            <a:pPr>
              <a:defRPr/>
            </a:pPr>
            <a:r>
              <a:rPr lang="de-DE"/>
              <a:t>Formatvorlage des Untertitelmasters durch Klicken bearbeiten</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userDrawn="1">
  <p:cSld name="Header_Only">
    <p:spTree>
      <p:nvGrpSpPr>
        <p:cNvPr id="1" name=""/>
        <p:cNvGrpSpPr/>
        <p:nvPr/>
      </p:nvGrpSpPr>
      <p:grpSpPr bwMode="auto">
        <a:xfrm>
          <a:off x="0" y="0"/>
          <a:ext cx="0" cy="0"/>
          <a:chOff x="0" y="0"/>
          <a:chExt cx="0" cy="0"/>
        </a:xfrm>
      </p:grpSpPr>
      <p:sp>
        <p:nvSpPr>
          <p:cNvPr id="3" name="Title 1"/>
          <p:cNvSpPr>
            <a:spLocks noGrp="1"/>
          </p:cNvSpPr>
          <p:nvPr>
            <p:ph type="title"/>
          </p:nvPr>
        </p:nvSpPr>
        <p:spPr bwMode="auto">
          <a:xfrm>
            <a:off x="288000" y="168000"/>
            <a:ext cx="8568000" cy="453000"/>
          </a:xfrm>
          <a:prstGeom prst="rect">
            <a:avLst/>
          </a:prstGeom>
        </p:spPr>
        <p:txBody>
          <a:bodyPr lIns="0" tIns="0" rIns="0" bIns="0" anchor="b" anchorCtr="0"/>
          <a:lstStyle>
            <a:lvl1pPr algn="l">
              <a:defRPr sz="2000" b="1">
                <a:solidFill>
                  <a:srgbClr val="003056"/>
                </a:solidFill>
                <a:latin typeface="Calibri"/>
                <a:cs typeface="Calibri"/>
              </a:defRPr>
            </a:lvl1pPr>
          </a:lstStyle>
          <a:p>
            <a:pPr>
              <a:defRPr/>
            </a:pPr>
            <a:r>
              <a:rPr lang="de-DE"/>
              <a:t>Titelmasterformat durch Klicken bearbeiten</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Blanco">
    <p:spTree>
      <p:nvGrpSpPr>
        <p:cNvPr id="1" name=""/>
        <p:cNvGrpSpPr/>
        <p:nvPr/>
      </p:nvGrpSpPr>
      <p:grpSpPr bwMode="auto">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cxnSp>
        <p:nvCxnSpPr>
          <p:cNvPr id="5" name="Gerader Verbinder 10"/>
          <p:cNvCxnSpPr>
            <a:cxnSpLocks/>
          </p:cNvCxnSpPr>
          <p:nvPr/>
        </p:nvCxnSpPr>
        <p:spPr bwMode="auto">
          <a:xfrm>
            <a:off x="287339" y="678657"/>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r Verbinder 11"/>
          <p:cNvCxnSpPr>
            <a:cxnSpLocks/>
          </p:cNvCxnSpPr>
          <p:nvPr/>
        </p:nvCxnSpPr>
        <p:spPr bwMode="auto">
          <a:xfrm>
            <a:off x="287339" y="503369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liennummernplatzhalter 5">
            <a:extLst>
              <a:ext uri="{FF2B5EF4-FFF2-40B4-BE49-F238E27FC236}">
                <a16:creationId xmlns:a16="http://schemas.microsoft.com/office/drawing/2014/main" id="{B93B3B4F-1923-67B3-9E94-337EC69780EC}"/>
              </a:ext>
            </a:extLst>
          </p:cNvPr>
          <p:cNvSpPr txBox="1">
            <a:spLocks/>
          </p:cNvSpPr>
          <p:nvPr userDrawn="1"/>
        </p:nvSpPr>
        <p:spPr>
          <a:xfrm>
            <a:off x="7092280" y="5233764"/>
            <a:ext cx="1406313" cy="180042"/>
          </a:xfrm>
          <a:prstGeom prst="rect">
            <a:avLst/>
          </a:prstGeom>
        </p:spPr>
        <p:txBody>
          <a:bodyPr vert="horz" lIns="0" tIns="0" rIns="0" bIns="0" rtlCol="0" anchor="t">
            <a:noAutofit/>
          </a:bodyPr>
          <a:lstStyle>
            <a:defPPr>
              <a:defRPr lang="en-US"/>
            </a:defPPr>
            <a:lvl1pPr marL="0" algn="r" defTabSz="457200">
              <a:defRPr sz="1200">
                <a:solidFill>
                  <a:srgbClr val="003056"/>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defTabSz="914305" rtl="0"/>
            <a:fld id="{FC0CC166-4E39-43B8-AB91-BDD1C4C9E224}" type="slidenum">
              <a:rPr lang="de-DE" kern="1200" smtClean="0">
                <a:latin typeface="Calibri"/>
              </a:rPr>
              <a:pPr defTabSz="914305" rtl="0"/>
              <a:t>‹#›</a:t>
            </a:fld>
            <a:endParaRPr lang="de-DE" kern="1200">
              <a:latin typeface="Calibri"/>
            </a:endParaRPr>
          </a:p>
        </p:txBody>
      </p:sp>
      <p:sp>
        <p:nvSpPr>
          <p:cNvPr id="10" name="Datumsplatzhalter 3">
            <a:extLst>
              <a:ext uri="{FF2B5EF4-FFF2-40B4-BE49-F238E27FC236}">
                <a16:creationId xmlns:a16="http://schemas.microsoft.com/office/drawing/2014/main" id="{1C149CDC-373D-62EC-DA20-91DE4217ADB1}"/>
              </a:ext>
            </a:extLst>
          </p:cNvPr>
          <p:cNvSpPr txBox="1">
            <a:spLocks/>
          </p:cNvSpPr>
          <p:nvPr userDrawn="1"/>
        </p:nvSpPr>
        <p:spPr>
          <a:xfrm>
            <a:off x="422163" y="5305772"/>
            <a:ext cx="2845541" cy="180042"/>
          </a:xfrm>
          <a:prstGeom prst="rect">
            <a:avLst/>
          </a:prstGeom>
        </p:spPr>
        <p:txBody>
          <a:bodyPr vert="horz" lIns="0" tIns="0" rIns="0" bIns="0" rtlCol="0" anchor="t">
            <a:noAutofit/>
          </a:bodyPr>
          <a:lstStyle>
            <a:defPPr>
              <a:defRPr lang="de-DE"/>
            </a:defPPr>
            <a:lvl1pPr marL="0" algn="l" defTabSz="914305" rtl="0" eaLnBrk="1" latinLnBrk="0" hangingPunct="1">
              <a:defRPr sz="1200" kern="1200">
                <a:solidFill>
                  <a:srgbClr val="003056"/>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1" algn="l" defTabSz="914305" rtl="0" eaLnBrk="1" latinLnBrk="0" hangingPunct="1">
              <a:defRPr sz="1800" kern="1200">
                <a:solidFill>
                  <a:schemeClr val="tx1"/>
                </a:solidFill>
                <a:latin typeface="+mn-lt"/>
                <a:ea typeface="+mn-ea"/>
                <a:cs typeface="+mn-cs"/>
              </a:defRPr>
            </a:lvl6pPr>
            <a:lvl7pPr marL="2742914" algn="l" defTabSz="914305" rtl="0" eaLnBrk="1" latinLnBrk="0" hangingPunct="1">
              <a:defRPr sz="1800" kern="1200">
                <a:solidFill>
                  <a:schemeClr val="tx1"/>
                </a:solidFill>
                <a:latin typeface="+mn-lt"/>
                <a:ea typeface="+mn-ea"/>
                <a:cs typeface="+mn-cs"/>
              </a:defRPr>
            </a:lvl7pPr>
            <a:lvl8pPr marL="3200066" algn="l" defTabSz="914305" rtl="0" eaLnBrk="1" latinLnBrk="0" hangingPunct="1">
              <a:defRPr sz="1800" kern="1200">
                <a:solidFill>
                  <a:schemeClr val="tx1"/>
                </a:solidFill>
                <a:latin typeface="+mn-lt"/>
                <a:ea typeface="+mn-ea"/>
                <a:cs typeface="+mn-cs"/>
              </a:defRPr>
            </a:lvl8pPr>
            <a:lvl9pPr marL="3657219" algn="l" defTabSz="914305" rtl="0" eaLnBrk="1" latinLnBrk="0" hangingPunct="1">
              <a:defRPr sz="1800" kern="1200">
                <a:solidFill>
                  <a:schemeClr val="tx1"/>
                </a:solidFill>
                <a:latin typeface="+mn-lt"/>
                <a:ea typeface="+mn-ea"/>
                <a:cs typeface="+mn-cs"/>
              </a:defRPr>
            </a:lvl9pPr>
          </a:lstStyle>
          <a:p>
            <a:r>
              <a:rPr lang="de-DE" sz="1000">
                <a:latin typeface="Calibri"/>
              </a:rPr>
              <a:t>05.03.2024</a:t>
            </a:r>
          </a:p>
        </p:txBody>
      </p:sp>
      <p:sp>
        <p:nvSpPr>
          <p:cNvPr id="11" name="Fußzeilenplatzhalter 4">
            <a:extLst>
              <a:ext uri="{FF2B5EF4-FFF2-40B4-BE49-F238E27FC236}">
                <a16:creationId xmlns:a16="http://schemas.microsoft.com/office/drawing/2014/main" id="{04976836-E6EA-BDCA-A160-8F156C039643}"/>
              </a:ext>
            </a:extLst>
          </p:cNvPr>
          <p:cNvSpPr txBox="1">
            <a:spLocks/>
          </p:cNvSpPr>
          <p:nvPr userDrawn="1"/>
        </p:nvSpPr>
        <p:spPr>
          <a:xfrm>
            <a:off x="422163" y="5143743"/>
            <a:ext cx="3861805" cy="180042"/>
          </a:xfrm>
          <a:prstGeom prst="rect">
            <a:avLst/>
          </a:prstGeom>
        </p:spPr>
        <p:txBody>
          <a:bodyPr vert="horz" lIns="0" tIns="0" rIns="0" bIns="0" rtlCol="0" anchor="t">
            <a:noAutofit/>
          </a:bodyPr>
          <a:lstStyle>
            <a:defPPr>
              <a:defRPr lang="de-DE"/>
            </a:defPPr>
            <a:lvl1pPr marL="0" algn="l" defTabSz="914305" rtl="0" eaLnBrk="1" latinLnBrk="0" hangingPunct="1">
              <a:defRPr sz="1200" kern="1200">
                <a:solidFill>
                  <a:srgbClr val="003056"/>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1" algn="l" defTabSz="914305" rtl="0" eaLnBrk="1" latinLnBrk="0" hangingPunct="1">
              <a:defRPr sz="1800" kern="1200">
                <a:solidFill>
                  <a:schemeClr val="tx1"/>
                </a:solidFill>
                <a:latin typeface="+mn-lt"/>
                <a:ea typeface="+mn-ea"/>
                <a:cs typeface="+mn-cs"/>
              </a:defRPr>
            </a:lvl6pPr>
            <a:lvl7pPr marL="2742914" algn="l" defTabSz="914305" rtl="0" eaLnBrk="1" latinLnBrk="0" hangingPunct="1">
              <a:defRPr sz="1800" kern="1200">
                <a:solidFill>
                  <a:schemeClr val="tx1"/>
                </a:solidFill>
                <a:latin typeface="+mn-lt"/>
                <a:ea typeface="+mn-ea"/>
                <a:cs typeface="+mn-cs"/>
              </a:defRPr>
            </a:lvl7pPr>
            <a:lvl8pPr marL="3200066" algn="l" defTabSz="914305" rtl="0" eaLnBrk="1" latinLnBrk="0" hangingPunct="1">
              <a:defRPr sz="1800" kern="1200">
                <a:solidFill>
                  <a:schemeClr val="tx1"/>
                </a:solidFill>
                <a:latin typeface="+mn-lt"/>
                <a:ea typeface="+mn-ea"/>
                <a:cs typeface="+mn-cs"/>
              </a:defRPr>
            </a:lvl8pPr>
            <a:lvl9pPr marL="3657219" algn="l" defTabSz="914305" rtl="0" eaLnBrk="1" latinLnBrk="0" hangingPunct="1">
              <a:defRPr sz="1800" kern="1200">
                <a:solidFill>
                  <a:schemeClr val="tx1"/>
                </a:solidFill>
                <a:latin typeface="+mn-lt"/>
                <a:ea typeface="+mn-ea"/>
                <a:cs typeface="+mn-cs"/>
              </a:defRPr>
            </a:lvl9pPr>
          </a:lstStyle>
          <a:p>
            <a:r>
              <a:rPr lang="de-DE" sz="1000" err="1">
                <a:latin typeface="Calibri"/>
              </a:rPr>
              <a:t>Master‘s</a:t>
            </a:r>
            <a:r>
              <a:rPr lang="de-DE" sz="1000">
                <a:latin typeface="Calibri"/>
              </a:rPr>
              <a:t> </a:t>
            </a:r>
            <a:r>
              <a:rPr lang="de-DE" sz="1000" err="1">
                <a:latin typeface="Calibri"/>
              </a:rPr>
              <a:t>thesis</a:t>
            </a:r>
            <a:r>
              <a:rPr lang="de-DE" sz="1000">
                <a:latin typeface="Calibri"/>
              </a:rPr>
              <a:t> </a:t>
            </a:r>
            <a:r>
              <a:rPr lang="de-DE" sz="1000" err="1">
                <a:latin typeface="Calibri"/>
              </a:rPr>
              <a:t>proposal</a:t>
            </a:r>
            <a:r>
              <a:rPr lang="de-DE" sz="1000">
                <a:latin typeface="Calibri"/>
              </a:rPr>
              <a:t> </a:t>
            </a:r>
            <a:r>
              <a:rPr lang="de-DE" sz="1000" err="1">
                <a:latin typeface="Calibri"/>
              </a:rPr>
              <a:t>Presentation</a:t>
            </a:r>
            <a:endParaRPr lang="de-DE" sz="1000">
              <a:latin typeface="Calibri"/>
            </a:endParaRPr>
          </a:p>
        </p:txBody>
      </p:sp>
    </p:spTree>
  </p:cSld>
  <p:clrMap bg1="lt1" tx1="dk1" bg2="lt2" tx2="dk2" accent1="accent1" accent2="accent2" accent3="accent3" accent4="accent4" accent5="accent5" accent6="accent6" hlink="hlink" folHlink="folHlink"/>
  <p:sldLayoutIdLst>
    <p:sldLayoutId id="2147483658" r:id="rId1"/>
    <p:sldLayoutId id="2147483651" r:id="rId2"/>
    <p:sldLayoutId id="2147483652" r:id="rId3"/>
    <p:sldLayoutId id="2147483653" r:id="rId4"/>
    <p:sldLayoutId id="2147483655" r:id="rId5"/>
    <p:sldLayoutId id="2147483656" r:id="rId6"/>
    <p:sldLayoutId id="2147483657" r:id="rId7"/>
  </p:sldLayoutIdLst>
  <p:hf sldNum="0" hdr="0" ftr="0" dt="0"/>
  <p:txStyles>
    <p:titleStyle>
      <a:lvl1pPr algn="l">
        <a:lnSpc>
          <a:spcPct val="90000"/>
        </a:lnSpc>
        <a:spcBef>
          <a:spcPts val="0"/>
        </a:spcBef>
        <a:spcAft>
          <a:spcPts val="0"/>
        </a:spcAft>
        <a:defRPr sz="3650">
          <a:solidFill>
            <a:schemeClr val="tx1"/>
          </a:solidFill>
          <a:latin typeface="Arial"/>
          <a:ea typeface="+mj-ea"/>
          <a:cs typeface="Arial"/>
        </a:defRPr>
      </a:lvl1pPr>
      <a:lvl2pPr algn="l">
        <a:lnSpc>
          <a:spcPct val="90000"/>
        </a:lnSpc>
        <a:spcBef>
          <a:spcPts val="0"/>
        </a:spcBef>
        <a:spcAft>
          <a:spcPts val="0"/>
        </a:spcAft>
        <a:defRPr sz="3650">
          <a:solidFill>
            <a:schemeClr val="tx1"/>
          </a:solidFill>
          <a:latin typeface="Arial"/>
          <a:cs typeface="Arial"/>
        </a:defRPr>
      </a:lvl2pPr>
      <a:lvl3pPr algn="l">
        <a:lnSpc>
          <a:spcPct val="90000"/>
        </a:lnSpc>
        <a:spcBef>
          <a:spcPts val="0"/>
        </a:spcBef>
        <a:spcAft>
          <a:spcPts val="0"/>
        </a:spcAft>
        <a:defRPr sz="3650">
          <a:solidFill>
            <a:schemeClr val="tx1"/>
          </a:solidFill>
          <a:latin typeface="Arial"/>
          <a:cs typeface="Arial"/>
        </a:defRPr>
      </a:lvl3pPr>
      <a:lvl4pPr algn="l">
        <a:lnSpc>
          <a:spcPct val="90000"/>
        </a:lnSpc>
        <a:spcBef>
          <a:spcPts val="0"/>
        </a:spcBef>
        <a:spcAft>
          <a:spcPts val="0"/>
        </a:spcAft>
        <a:defRPr sz="3650">
          <a:solidFill>
            <a:schemeClr val="tx1"/>
          </a:solidFill>
          <a:latin typeface="Arial"/>
          <a:cs typeface="Arial"/>
        </a:defRPr>
      </a:lvl4pPr>
      <a:lvl5pPr algn="l">
        <a:lnSpc>
          <a:spcPct val="90000"/>
        </a:lnSpc>
        <a:spcBef>
          <a:spcPts val="0"/>
        </a:spcBef>
        <a:spcAft>
          <a:spcPts val="0"/>
        </a:spcAft>
        <a:defRPr sz="3650">
          <a:solidFill>
            <a:schemeClr val="tx1"/>
          </a:solidFill>
          <a:latin typeface="Arial"/>
          <a:cs typeface="Arial"/>
        </a:defRPr>
      </a:lvl5pPr>
      <a:lvl6pPr marL="380985" algn="l">
        <a:lnSpc>
          <a:spcPct val="90000"/>
        </a:lnSpc>
        <a:spcBef>
          <a:spcPts val="0"/>
        </a:spcBef>
        <a:spcAft>
          <a:spcPts val="0"/>
        </a:spcAft>
        <a:defRPr sz="3650">
          <a:solidFill>
            <a:schemeClr val="tx1"/>
          </a:solidFill>
          <a:latin typeface="Arial"/>
          <a:cs typeface="Arial"/>
        </a:defRPr>
      </a:lvl6pPr>
      <a:lvl7pPr marL="761970" algn="l">
        <a:lnSpc>
          <a:spcPct val="90000"/>
        </a:lnSpc>
        <a:spcBef>
          <a:spcPts val="0"/>
        </a:spcBef>
        <a:spcAft>
          <a:spcPts val="0"/>
        </a:spcAft>
        <a:defRPr sz="3650">
          <a:solidFill>
            <a:schemeClr val="tx1"/>
          </a:solidFill>
          <a:latin typeface="Arial"/>
          <a:cs typeface="Arial"/>
        </a:defRPr>
      </a:lvl7pPr>
      <a:lvl8pPr marL="1142954" algn="l">
        <a:lnSpc>
          <a:spcPct val="90000"/>
        </a:lnSpc>
        <a:spcBef>
          <a:spcPts val="0"/>
        </a:spcBef>
        <a:spcAft>
          <a:spcPts val="0"/>
        </a:spcAft>
        <a:defRPr sz="3650">
          <a:solidFill>
            <a:schemeClr val="tx1"/>
          </a:solidFill>
          <a:latin typeface="Arial"/>
          <a:cs typeface="Arial"/>
        </a:defRPr>
      </a:lvl8pPr>
      <a:lvl9pPr marL="1523939" algn="l">
        <a:lnSpc>
          <a:spcPct val="90000"/>
        </a:lnSpc>
        <a:spcBef>
          <a:spcPts val="0"/>
        </a:spcBef>
        <a:spcAft>
          <a:spcPts val="0"/>
        </a:spcAft>
        <a:defRPr sz="3650">
          <a:solidFill>
            <a:schemeClr val="tx1"/>
          </a:solidFill>
          <a:latin typeface="Arial"/>
          <a:cs typeface="Arial"/>
        </a:defRPr>
      </a:lvl9pPr>
    </p:titleStyle>
    <p:bodyStyle>
      <a:lvl1pPr marL="179909" indent="-179909" algn="l" defTabSz="179909">
        <a:spcBef>
          <a:spcPts val="0"/>
        </a:spcBef>
        <a:spcAft>
          <a:spcPts val="0"/>
        </a:spcAft>
        <a:buClr>
          <a:schemeClr val="tx2"/>
        </a:buClr>
        <a:buFont typeface="Arial"/>
        <a:buChar char="•"/>
        <a:defRPr>
          <a:solidFill>
            <a:schemeClr val="tx1"/>
          </a:solidFill>
          <a:latin typeface="Arial"/>
          <a:ea typeface="+mn-ea"/>
          <a:cs typeface="Arial"/>
        </a:defRPr>
      </a:lvl1pPr>
      <a:lvl2pPr marL="359819" indent="-179909" algn="l">
        <a:spcBef>
          <a:spcPts val="0"/>
        </a:spcBef>
        <a:spcAft>
          <a:spcPts val="0"/>
        </a:spcAft>
        <a:buClr>
          <a:schemeClr val="tx2"/>
        </a:buClr>
        <a:buFont typeface="Symbol"/>
        <a:buChar char="-"/>
        <a:defRPr sz="1350">
          <a:solidFill>
            <a:schemeClr val="tx1"/>
          </a:solidFill>
          <a:latin typeface="Arial"/>
          <a:ea typeface="+mn-ea"/>
          <a:cs typeface="Arial"/>
        </a:defRPr>
      </a:lvl2pPr>
      <a:lvl3pPr marL="539728" indent="-179909" algn="l" defTabSz="179909">
        <a:spcBef>
          <a:spcPts val="0"/>
        </a:spcBef>
        <a:spcAft>
          <a:spcPts val="0"/>
        </a:spcAft>
        <a:buClr>
          <a:schemeClr val="tx2"/>
        </a:buClr>
        <a:buSzPct val="80000"/>
        <a:buFont typeface="Wingdings"/>
        <a:buChar char="§"/>
        <a:defRPr sz="1350">
          <a:solidFill>
            <a:schemeClr val="tx1"/>
          </a:solidFill>
          <a:latin typeface="Arial"/>
          <a:ea typeface="+mn-ea"/>
          <a:cs typeface="Arial"/>
        </a:defRPr>
      </a:lvl3pPr>
      <a:lvl4pPr marL="719638" indent="-179909" algn="l" defTabSz="179909">
        <a:spcBef>
          <a:spcPts val="0"/>
        </a:spcBef>
        <a:spcAft>
          <a:spcPts val="0"/>
        </a:spcAft>
        <a:buClr>
          <a:schemeClr val="tx2"/>
        </a:buClr>
        <a:buSzPct val="100000"/>
        <a:buFont typeface="Arial"/>
        <a:buChar char="-"/>
        <a:defRPr sz="1350">
          <a:solidFill>
            <a:schemeClr val="tx1"/>
          </a:solidFill>
          <a:latin typeface="Arial"/>
          <a:ea typeface="+mn-ea"/>
          <a:cs typeface="Arial"/>
        </a:defRPr>
      </a:lvl4pPr>
      <a:lvl5pPr marL="719638" indent="-179909" algn="l">
        <a:lnSpc>
          <a:spcPct val="90000"/>
        </a:lnSpc>
        <a:spcBef>
          <a:spcPts val="0"/>
        </a:spcBef>
        <a:spcAft>
          <a:spcPts val="0"/>
        </a:spcAft>
        <a:buClr>
          <a:schemeClr val="tx2"/>
        </a:buClr>
        <a:buFont typeface="Arial"/>
        <a:buChar char="-"/>
        <a:defRPr sz="1350">
          <a:solidFill>
            <a:schemeClr val="tx1"/>
          </a:solidFill>
          <a:latin typeface="Arial"/>
          <a:ea typeface="+mn-ea"/>
          <a:cs typeface="Arial"/>
        </a:defRPr>
      </a:lvl5pPr>
      <a:lvl6pPr marL="2095416" indent="-190492" algn="l" defTabSz="761970">
        <a:lnSpc>
          <a:spcPct val="90000"/>
        </a:lnSpc>
        <a:spcBef>
          <a:spcPts val="417"/>
        </a:spcBef>
        <a:buFont typeface="Arial"/>
        <a:buChar char="•"/>
        <a:defRPr sz="1500">
          <a:solidFill>
            <a:schemeClr val="tx1"/>
          </a:solidFill>
          <a:latin typeface="+mn-lt"/>
          <a:ea typeface="+mn-ea"/>
          <a:cs typeface="+mn-cs"/>
        </a:defRPr>
      </a:lvl6pPr>
      <a:lvl7pPr marL="2476401" indent="-190492" algn="l" defTabSz="761970">
        <a:lnSpc>
          <a:spcPct val="90000"/>
        </a:lnSpc>
        <a:spcBef>
          <a:spcPts val="417"/>
        </a:spcBef>
        <a:buFont typeface="Arial"/>
        <a:buChar char="•"/>
        <a:defRPr sz="1500">
          <a:solidFill>
            <a:schemeClr val="tx1"/>
          </a:solidFill>
          <a:latin typeface="+mn-lt"/>
          <a:ea typeface="+mn-ea"/>
          <a:cs typeface="+mn-cs"/>
        </a:defRPr>
      </a:lvl7pPr>
      <a:lvl8pPr marL="2857386" indent="-190492" algn="l" defTabSz="761970">
        <a:lnSpc>
          <a:spcPct val="90000"/>
        </a:lnSpc>
        <a:spcBef>
          <a:spcPts val="417"/>
        </a:spcBef>
        <a:buFont typeface="Arial"/>
        <a:buChar char="•"/>
        <a:defRPr sz="1500">
          <a:solidFill>
            <a:schemeClr val="tx1"/>
          </a:solidFill>
          <a:latin typeface="+mn-lt"/>
          <a:ea typeface="+mn-ea"/>
          <a:cs typeface="+mn-cs"/>
        </a:defRPr>
      </a:lvl8pPr>
      <a:lvl9pPr marL="3238370" indent="-190492" algn="l" defTabSz="761970">
        <a:lnSpc>
          <a:spcPct val="90000"/>
        </a:lnSpc>
        <a:spcBef>
          <a:spcPts val="417"/>
        </a:spcBef>
        <a:buFont typeface="Arial"/>
        <a:buChar char="•"/>
        <a:defRPr sz="1500">
          <a:solidFill>
            <a:schemeClr val="tx1"/>
          </a:solidFill>
          <a:latin typeface="+mn-lt"/>
          <a:ea typeface="+mn-ea"/>
          <a:cs typeface="+mn-cs"/>
        </a:defRPr>
      </a:lvl9pPr>
    </p:bodyStyle>
    <p:otherStyle>
      <a:defPPr>
        <a:defRPr lang="en-US"/>
      </a:defPPr>
      <a:lvl1pPr marL="0" algn="l" defTabSz="761970">
        <a:defRPr sz="1500">
          <a:solidFill>
            <a:schemeClr val="tx1"/>
          </a:solidFill>
          <a:latin typeface="+mn-lt"/>
          <a:ea typeface="+mn-ea"/>
          <a:cs typeface="+mn-cs"/>
        </a:defRPr>
      </a:lvl1pPr>
      <a:lvl2pPr marL="380985" algn="l" defTabSz="761970">
        <a:defRPr sz="1500">
          <a:solidFill>
            <a:schemeClr val="tx1"/>
          </a:solidFill>
          <a:latin typeface="+mn-lt"/>
          <a:ea typeface="+mn-ea"/>
          <a:cs typeface="+mn-cs"/>
        </a:defRPr>
      </a:lvl2pPr>
      <a:lvl3pPr marL="761970" algn="l" defTabSz="761970">
        <a:defRPr sz="1500">
          <a:solidFill>
            <a:schemeClr val="tx1"/>
          </a:solidFill>
          <a:latin typeface="+mn-lt"/>
          <a:ea typeface="+mn-ea"/>
          <a:cs typeface="+mn-cs"/>
        </a:defRPr>
      </a:lvl3pPr>
      <a:lvl4pPr marL="1142954" algn="l" defTabSz="761970">
        <a:defRPr sz="1500">
          <a:solidFill>
            <a:schemeClr val="tx1"/>
          </a:solidFill>
          <a:latin typeface="+mn-lt"/>
          <a:ea typeface="+mn-ea"/>
          <a:cs typeface="+mn-cs"/>
        </a:defRPr>
      </a:lvl4pPr>
      <a:lvl5pPr marL="1523939" algn="l" defTabSz="761970">
        <a:defRPr sz="1500">
          <a:solidFill>
            <a:schemeClr val="tx1"/>
          </a:solidFill>
          <a:latin typeface="+mn-lt"/>
          <a:ea typeface="+mn-ea"/>
          <a:cs typeface="+mn-cs"/>
        </a:defRPr>
      </a:lvl5pPr>
      <a:lvl6pPr marL="1904924" algn="l" defTabSz="761970">
        <a:defRPr sz="1500">
          <a:solidFill>
            <a:schemeClr val="tx1"/>
          </a:solidFill>
          <a:latin typeface="+mn-lt"/>
          <a:ea typeface="+mn-ea"/>
          <a:cs typeface="+mn-cs"/>
        </a:defRPr>
      </a:lvl6pPr>
      <a:lvl7pPr marL="2285909" algn="l" defTabSz="761970">
        <a:defRPr sz="1500">
          <a:solidFill>
            <a:schemeClr val="tx1"/>
          </a:solidFill>
          <a:latin typeface="+mn-lt"/>
          <a:ea typeface="+mn-ea"/>
          <a:cs typeface="+mn-cs"/>
        </a:defRPr>
      </a:lvl7pPr>
      <a:lvl8pPr marL="2666893" algn="l" defTabSz="761970">
        <a:defRPr sz="1500">
          <a:solidFill>
            <a:schemeClr val="tx1"/>
          </a:solidFill>
          <a:latin typeface="+mn-lt"/>
          <a:ea typeface="+mn-ea"/>
          <a:cs typeface="+mn-cs"/>
        </a:defRPr>
      </a:lvl8pPr>
      <a:lvl9pPr marL="3047878" algn="l" defTabSz="761970">
        <a:defRPr sz="15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3" Type="http://schemas.openxmlformats.org/officeDocument/2006/relationships/image" Target="../media/image32.png"/><Relationship Id="rId7" Type="http://schemas.openxmlformats.org/officeDocument/2006/relationships/diagramQuickStyle" Target="../diagrams/quickStyle6.xml"/><Relationship Id="rId12" Type="http://schemas.openxmlformats.org/officeDocument/2006/relationships/diagramQuickStyle" Target="../diagrams/quickStyle7.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Layout" Target="../diagrams/layout6.xml"/><Relationship Id="rId11" Type="http://schemas.openxmlformats.org/officeDocument/2006/relationships/diagramLayout" Target="../diagrams/layout7.xml"/><Relationship Id="rId5" Type="http://schemas.openxmlformats.org/officeDocument/2006/relationships/diagramData" Target="../diagrams/data6.xml"/><Relationship Id="rId10" Type="http://schemas.openxmlformats.org/officeDocument/2006/relationships/diagramData" Target="../diagrams/data7.xml"/><Relationship Id="rId4" Type="http://schemas.openxmlformats.org/officeDocument/2006/relationships/image" Target="../media/image34.png"/><Relationship Id="rId9" Type="http://schemas.microsoft.com/office/2007/relationships/diagramDrawing" Target="../diagrams/drawing6.xml"/><Relationship Id="rId14" Type="http://schemas.microsoft.com/office/2007/relationships/diagramDrawing" Target="../diagrams/drawin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8.png"/><Relationship Id="rId7" Type="http://schemas.openxmlformats.org/officeDocument/2006/relationships/diagramColors" Target="../diagrams/colors15.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7DDE4C-468F-EFDD-D554-DA14C6D4709C}"/>
              </a:ext>
            </a:extLst>
          </p:cNvPr>
          <p:cNvSpPr>
            <a:spLocks noGrp="1"/>
          </p:cNvSpPr>
          <p:nvPr>
            <p:ph type="ctrTitle"/>
          </p:nvPr>
        </p:nvSpPr>
        <p:spPr/>
        <p:txBody>
          <a:bodyPr/>
          <a:lstStyle/>
          <a:p>
            <a:r>
              <a:rPr lang="en-US" dirty="0"/>
              <a:t>Mid-Term Presentation</a:t>
            </a:r>
          </a:p>
        </p:txBody>
      </p:sp>
      <p:sp>
        <p:nvSpPr>
          <p:cNvPr id="2" name="Text Placeholder 1">
            <a:extLst>
              <a:ext uri="{FF2B5EF4-FFF2-40B4-BE49-F238E27FC236}">
                <a16:creationId xmlns:a16="http://schemas.microsoft.com/office/drawing/2014/main" id="{49F86E05-99B6-F3D6-3877-CDB2E959D713}"/>
              </a:ext>
            </a:extLst>
          </p:cNvPr>
          <p:cNvSpPr>
            <a:spLocks noGrp="1"/>
          </p:cNvSpPr>
          <p:nvPr>
            <p:ph type="subTitle" idx="1"/>
          </p:nvPr>
        </p:nvSpPr>
        <p:spPr/>
        <p:txBody>
          <a:bodyPr lIns="0" tIns="0" rIns="0" bIns="0" anchor="t"/>
          <a:lstStyle/>
          <a:p>
            <a:r>
              <a:rPr lang="en-US" dirty="0"/>
              <a:t>Comparing Approaches to Create Time Series of LMs</a:t>
            </a:r>
          </a:p>
          <a:p>
            <a:endParaRPr lang="en-US" dirty="0"/>
          </a:p>
          <a:p>
            <a:r>
              <a:rPr lang="en-US" dirty="0"/>
              <a:t>Md </a:t>
            </a:r>
            <a:r>
              <a:rPr lang="en-US" dirty="0" err="1"/>
              <a:t>Touhidul</a:t>
            </a:r>
            <a:r>
              <a:rPr lang="en-US" dirty="0"/>
              <a:t> Islam</a:t>
            </a:r>
          </a:p>
        </p:txBody>
      </p:sp>
    </p:spTree>
    <p:extLst>
      <p:ext uri="{BB962C8B-B14F-4D97-AF65-F5344CB8AC3E}">
        <p14:creationId xmlns:p14="http://schemas.microsoft.com/office/powerpoint/2010/main" val="73255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DD00B-1220-3DF4-1BD5-990FDADD1CD8}"/>
              </a:ext>
            </a:extLst>
          </p:cNvPr>
          <p:cNvSpPr>
            <a:spLocks noGrp="1"/>
          </p:cNvSpPr>
          <p:nvPr>
            <p:ph type="title"/>
          </p:nvPr>
        </p:nvSpPr>
        <p:spPr/>
        <p:txBody>
          <a:bodyPr/>
          <a:lstStyle/>
          <a:p>
            <a:r>
              <a:rPr lang="en-US" dirty="0"/>
              <a:t>Pearson's Correlation</a:t>
            </a:r>
          </a:p>
        </p:txBody>
      </p:sp>
      <p:pic>
        <p:nvPicPr>
          <p:cNvPr id="22" name="Picture 21" descr="A math equations and formulas&#10;&#10;Description automatically generated with medium confidence">
            <a:extLst>
              <a:ext uri="{FF2B5EF4-FFF2-40B4-BE49-F238E27FC236}">
                <a16:creationId xmlns:a16="http://schemas.microsoft.com/office/drawing/2014/main" id="{D9E05DEE-1DAE-EA56-301B-607FDE15823C}"/>
              </a:ext>
            </a:extLst>
          </p:cNvPr>
          <p:cNvPicPr>
            <a:picLocks noChangeAspect="1"/>
          </p:cNvPicPr>
          <p:nvPr/>
        </p:nvPicPr>
        <p:blipFill>
          <a:blip r:embed="rId2"/>
          <a:stretch>
            <a:fillRect/>
          </a:stretch>
        </p:blipFill>
        <p:spPr>
          <a:xfrm>
            <a:off x="532563" y="1793750"/>
            <a:ext cx="4047292" cy="1941314"/>
          </a:xfrm>
          <a:prstGeom prst="rect">
            <a:avLst/>
          </a:prstGeom>
        </p:spPr>
      </p:pic>
      <p:sp>
        <p:nvSpPr>
          <p:cNvPr id="24" name="TextBox 23">
            <a:extLst>
              <a:ext uri="{FF2B5EF4-FFF2-40B4-BE49-F238E27FC236}">
                <a16:creationId xmlns:a16="http://schemas.microsoft.com/office/drawing/2014/main" id="{0CB7ADE2-7D80-AC22-84B1-6E7A73E1DAA5}"/>
              </a:ext>
            </a:extLst>
          </p:cNvPr>
          <p:cNvSpPr txBox="1"/>
          <p:nvPr/>
        </p:nvSpPr>
        <p:spPr bwMode="auto">
          <a:xfrm>
            <a:off x="287999" y="811629"/>
            <a:ext cx="8567999" cy="646331"/>
          </a:xfrm>
          <a:prstGeom prst="rect">
            <a:avLst/>
          </a:prstGeom>
          <a:noFill/>
        </p:spPr>
        <p:txBody>
          <a:bodyPr wrap="square">
            <a:spAutoFit/>
          </a:bodyPr>
          <a:lstStyle/>
          <a:p>
            <a:r>
              <a:rPr lang="en-GB" b="1" i="0" u="none" strike="noStrike" dirty="0">
                <a:solidFill>
                  <a:schemeClr val="tx1">
                    <a:lumMod val="85000"/>
                    <a:lumOff val="15000"/>
                  </a:schemeClr>
                </a:solidFill>
                <a:effectLst/>
              </a:rPr>
              <a:t>Purpose:</a:t>
            </a:r>
            <a:r>
              <a:rPr lang="en-GB" b="0" i="0" u="none" strike="noStrike" dirty="0">
                <a:solidFill>
                  <a:schemeClr val="tx1">
                    <a:lumMod val="85000"/>
                    <a:lumOff val="15000"/>
                  </a:schemeClr>
                </a:solidFill>
                <a:effectLst/>
                <a:latin typeface="-webkit-standard"/>
              </a:rPr>
              <a:t> Measures the strength and direction of a linear relationship between two variables. </a:t>
            </a:r>
            <a:r>
              <a:rPr lang="en-GB" sz="1800" b="0" i="0" u="none" strike="noStrike" dirty="0">
                <a:solidFill>
                  <a:schemeClr val="tx1">
                    <a:lumMod val="85000"/>
                    <a:lumOff val="15000"/>
                  </a:schemeClr>
                </a:solidFill>
                <a:effectLst/>
                <a:latin typeface="Times New Roman" panose="02020603050405020304" pitchFamily="18" charset="0"/>
              </a:rPr>
              <a:t>A survey outcome is compared to the </a:t>
            </a:r>
            <a:r>
              <a:rPr lang="en-GB" sz="1800" b="0" i="0" u="none" strike="noStrike" dirty="0">
                <a:solidFill>
                  <a:schemeClr val="tx1">
                    <a:lumMod val="85000"/>
                    <a:lumOff val="15000"/>
                  </a:schemeClr>
                </a:solidFill>
                <a:effectLst/>
                <a:latin typeface="Arial" panose="020B0604020202020204" pitchFamily="34" charset="0"/>
              </a:rPr>
              <a:t>k</a:t>
            </a:r>
            <a:r>
              <a:rPr lang="en-GB" dirty="0">
                <a:solidFill>
                  <a:schemeClr val="tx1">
                    <a:lumMod val="85000"/>
                    <a:lumOff val="15000"/>
                  </a:schemeClr>
                </a:solidFill>
                <a:latin typeface="Times New Roman" panose="02020603050405020304" pitchFamily="18" charset="0"/>
              </a:rPr>
              <a:t>-week</a:t>
            </a:r>
            <a:r>
              <a:rPr lang="en-GB" sz="1800" b="0" i="0" u="none" strike="noStrike" dirty="0">
                <a:solidFill>
                  <a:schemeClr val="tx1">
                    <a:lumMod val="85000"/>
                    <a:lumOff val="15000"/>
                  </a:schemeClr>
                </a:solidFill>
                <a:effectLst/>
                <a:latin typeface="Times New Roman" panose="02020603050405020304" pitchFamily="18" charset="0"/>
              </a:rPr>
              <a:t>ly text window.</a:t>
            </a:r>
            <a:endParaRPr lang="en-DE"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5F971C0-0BD3-EDE5-F4C2-90BFC664FE25}"/>
                  </a:ext>
                </a:extLst>
              </p:cNvPr>
              <p:cNvSpPr/>
              <p:nvPr/>
            </p:nvSpPr>
            <p:spPr>
              <a:xfrm>
                <a:off x="5084465" y="2855150"/>
                <a:ext cx="3285812" cy="87991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14:m>
                  <m:oMath xmlns:m="http://schemas.openxmlformats.org/officeDocument/2006/math">
                    <m:sSup>
                      <m:sSupPr>
                        <m:ctrlPr>
                          <a:rPr lang="en-US" sz="1400" b="1" i="1" smtClean="0">
                            <a:solidFill>
                              <a:schemeClr val="tx1">
                                <a:lumMod val="85000"/>
                                <a:lumOff val="15000"/>
                              </a:schemeClr>
                            </a:solidFill>
                            <a:latin typeface="Cambria Math" panose="02040503050406030204" pitchFamily="18" charset="0"/>
                          </a:rPr>
                        </m:ctrlPr>
                      </m:sSupPr>
                      <m:e>
                        <m:r>
                          <a:rPr lang="de-DE" sz="1400" b="1" i="1" smtClean="0">
                            <a:solidFill>
                              <a:schemeClr val="tx1">
                                <a:lumMod val="85000"/>
                                <a:lumOff val="15000"/>
                              </a:schemeClr>
                            </a:solidFill>
                            <a:latin typeface="Cambria Math" panose="02040503050406030204" pitchFamily="18" charset="0"/>
                          </a:rPr>
                          <m:t>𝑹</m:t>
                        </m:r>
                      </m:e>
                      <m:sup>
                        <m:r>
                          <a:rPr lang="de-DE" sz="1400" b="1" i="1" smtClean="0">
                            <a:solidFill>
                              <a:schemeClr val="tx1">
                                <a:lumMod val="85000"/>
                                <a:lumOff val="15000"/>
                              </a:schemeClr>
                            </a:solidFill>
                            <a:latin typeface="Cambria Math" panose="02040503050406030204" pitchFamily="18" charset="0"/>
                          </a:rPr>
                          <m:t>𝟐</m:t>
                        </m:r>
                      </m:sup>
                    </m:sSup>
                  </m:oMath>
                </a14:m>
                <a:r>
                  <a:rPr lang="en-US" sz="1200" b="1" dirty="0">
                    <a:solidFill>
                      <a:schemeClr val="tx1">
                        <a:lumMod val="85000"/>
                        <a:lumOff val="15000"/>
                      </a:schemeClr>
                    </a:solidFill>
                  </a:rPr>
                  <a:t>:</a:t>
                </a:r>
                <a:r>
                  <a:rPr lang="en-US" sz="1200" dirty="0">
                    <a:solidFill>
                      <a:schemeClr val="tx1">
                        <a:lumMod val="85000"/>
                        <a:lumOff val="15000"/>
                      </a:schemeClr>
                    </a:solidFill>
                  </a:rPr>
                  <a:t>Indicates the proportion of variance in one variable explained by the other, ranging from 0 to 1.</a:t>
                </a:r>
              </a:p>
            </p:txBody>
          </p:sp>
        </mc:Choice>
        <mc:Fallback xmlns="">
          <p:sp>
            <p:nvSpPr>
              <p:cNvPr id="26" name="Rectangle 25">
                <a:extLst>
                  <a:ext uri="{FF2B5EF4-FFF2-40B4-BE49-F238E27FC236}">
                    <a16:creationId xmlns:a16="http://schemas.microsoft.com/office/drawing/2014/main" id="{75F971C0-0BD3-EDE5-F4C2-90BFC664FE25}"/>
                  </a:ext>
                </a:extLst>
              </p:cNvPr>
              <p:cNvSpPr>
                <a:spLocks noRot="1" noChangeAspect="1" noMove="1" noResize="1" noEditPoints="1" noAdjustHandles="1" noChangeArrowheads="1" noChangeShapeType="1" noTextEdit="1"/>
              </p:cNvSpPr>
              <p:nvPr/>
            </p:nvSpPr>
            <p:spPr>
              <a:xfrm>
                <a:off x="5084465" y="2855150"/>
                <a:ext cx="3285812" cy="879914"/>
              </a:xfrm>
              <a:prstGeom prst="rect">
                <a:avLst/>
              </a:prstGeom>
              <a:blipFill>
                <a:blip r:embed="rId3"/>
                <a:stretch>
                  <a:fillRect r="-766"/>
                </a:stretch>
              </a:blipFill>
              <a:ln w="9525" cap="flat" cmpd="sng" algn="ctr">
                <a:solidFill>
                  <a:schemeClr val="accent1"/>
                </a:solidFill>
                <a:prstDash val="solid"/>
                <a:round/>
                <a:headEnd type="none" w="med" len="med"/>
                <a:tailEnd type="none" w="med" len="med"/>
              </a:ln>
            </p:spPr>
            <p:txBody>
              <a:bodyPr/>
              <a:lstStyle/>
              <a:p>
                <a:r>
                  <a:rPr lang="en-US">
                    <a:noFill/>
                  </a:rPr>
                  <a:t> </a:t>
                </a:r>
              </a:p>
            </p:txBody>
          </p:sp>
        </mc:Fallback>
      </mc:AlternateContent>
      <p:sp>
        <p:nvSpPr>
          <p:cNvPr id="27" name="Rectangle 26">
            <a:extLst>
              <a:ext uri="{FF2B5EF4-FFF2-40B4-BE49-F238E27FC236}">
                <a16:creationId xmlns:a16="http://schemas.microsoft.com/office/drawing/2014/main" id="{EDAA76AC-F5B1-65DF-0BCF-DB89BBD8FBB6}"/>
              </a:ext>
            </a:extLst>
          </p:cNvPr>
          <p:cNvSpPr/>
          <p:nvPr/>
        </p:nvSpPr>
        <p:spPr>
          <a:xfrm>
            <a:off x="5084466" y="1793750"/>
            <a:ext cx="3285811" cy="8713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200" b="1" dirty="0">
                <a:solidFill>
                  <a:schemeClr val="tx1">
                    <a:lumMod val="85000"/>
                    <a:lumOff val="15000"/>
                  </a:schemeClr>
                </a:solidFill>
              </a:rPr>
              <a:t>(Correlation Coefficient)</a:t>
            </a:r>
            <a:r>
              <a:rPr lang="en-US" sz="1200" dirty="0">
                <a:solidFill>
                  <a:schemeClr val="tx1">
                    <a:lumMod val="85000"/>
                    <a:lumOff val="15000"/>
                  </a:schemeClr>
                </a:solidFill>
              </a:rPr>
              <a:t>: Measures the strength and direction of a linear relationship between two variables, ranging from -1 to 1</a:t>
            </a:r>
          </a:p>
        </p:txBody>
      </p:sp>
      <p:sp>
        <p:nvSpPr>
          <p:cNvPr id="28" name="Rectangle 27">
            <a:extLst>
              <a:ext uri="{FF2B5EF4-FFF2-40B4-BE49-F238E27FC236}">
                <a16:creationId xmlns:a16="http://schemas.microsoft.com/office/drawing/2014/main" id="{CE52C858-BE2A-16CD-5165-0630B2345328}"/>
              </a:ext>
            </a:extLst>
          </p:cNvPr>
          <p:cNvSpPr/>
          <p:nvPr/>
        </p:nvSpPr>
        <p:spPr>
          <a:xfrm>
            <a:off x="5084465" y="3961847"/>
            <a:ext cx="3285812" cy="8711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200" b="1" dirty="0">
                <a:solidFill>
                  <a:schemeClr val="tx1">
                    <a:lumMod val="85000"/>
                    <a:lumOff val="15000"/>
                  </a:schemeClr>
                </a:solidFill>
              </a:rPr>
              <a:t>p-value</a:t>
            </a:r>
            <a:r>
              <a:rPr lang="en-US" sz="1200" dirty="0">
                <a:solidFill>
                  <a:schemeClr val="tx1">
                    <a:lumMod val="85000"/>
                    <a:lumOff val="15000"/>
                  </a:schemeClr>
                </a:solidFill>
              </a:rPr>
              <a:t>: Tests the statistical significance of the correlation, showing whether the observed relationship is likely due to chance.</a:t>
            </a:r>
          </a:p>
        </p:txBody>
      </p:sp>
    </p:spTree>
    <p:extLst>
      <p:ext uri="{BB962C8B-B14F-4D97-AF65-F5344CB8AC3E}">
        <p14:creationId xmlns:p14="http://schemas.microsoft.com/office/powerpoint/2010/main" val="414195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268C4-4B9A-1275-9443-EB88F812D2DB}"/>
              </a:ext>
            </a:extLst>
          </p:cNvPr>
          <p:cNvSpPr>
            <a:spLocks noGrp="1"/>
          </p:cNvSpPr>
          <p:nvPr>
            <p:ph type="title"/>
          </p:nvPr>
        </p:nvSpPr>
        <p:spPr/>
        <p:txBody>
          <a:bodyPr/>
          <a:lstStyle/>
          <a:p>
            <a:r>
              <a:rPr lang="en-DE" dirty="0"/>
              <a:t>Permuta</a:t>
            </a:r>
            <a:r>
              <a:rPr lang="en-GB" dirty="0" err="1"/>
              <a:t>ti</a:t>
            </a:r>
            <a:r>
              <a:rPr lang="en-DE" dirty="0"/>
              <a:t>on Testing</a:t>
            </a:r>
          </a:p>
        </p:txBody>
      </p:sp>
      <p:pic>
        <p:nvPicPr>
          <p:cNvPr id="4" name="Picture 3">
            <a:extLst>
              <a:ext uri="{FF2B5EF4-FFF2-40B4-BE49-F238E27FC236}">
                <a16:creationId xmlns:a16="http://schemas.microsoft.com/office/drawing/2014/main" id="{75E2E5AF-DC8F-2709-B45F-4DE878877854}"/>
              </a:ext>
            </a:extLst>
          </p:cNvPr>
          <p:cNvPicPr>
            <a:picLocks noChangeAspect="1"/>
          </p:cNvPicPr>
          <p:nvPr/>
        </p:nvPicPr>
        <p:blipFill>
          <a:blip r:embed="rId3"/>
          <a:stretch>
            <a:fillRect/>
          </a:stretch>
        </p:blipFill>
        <p:spPr>
          <a:xfrm>
            <a:off x="4812632" y="790947"/>
            <a:ext cx="4043367" cy="218511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F94F8B-3479-FCDB-CDCA-3002245927A5}"/>
                  </a:ext>
                </a:extLst>
              </p:cNvPr>
              <p:cNvSpPr txBox="1"/>
              <p:nvPr/>
            </p:nvSpPr>
            <p:spPr bwMode="auto">
              <a:xfrm>
                <a:off x="4572000" y="3500176"/>
                <a:ext cx="4526764" cy="1200329"/>
              </a:xfrm>
              <a:prstGeom prst="rect">
                <a:avLst/>
              </a:prstGeom>
              <a:noFill/>
            </p:spPr>
            <p:txBody>
              <a:bodyPr wrap="square" rtlCol="0">
                <a:spAutoFit/>
              </a:bodyPr>
              <a:lstStyle/>
              <a:p>
                <a:r>
                  <a:rPr lang="en-GB" sz="1200" b="0" i="0" u="none" strike="noStrike" dirty="0">
                    <a:solidFill>
                      <a:srgbClr val="000000"/>
                    </a:solidFill>
                    <a:effectLst/>
                  </a:rPr>
                  <a:t>H0: </a:t>
                </a:r>
                <a:r>
                  <a:rPr lang="el-GR" sz="1200" b="0" i="0" u="none" strike="noStrike" dirty="0">
                    <a:solidFill>
                      <a:srgbClr val="000000"/>
                    </a:solidFill>
                    <a:effectLst/>
                  </a:rPr>
                  <a:t>μ1​</a:t>
                </a:r>
                <a14:m>
                  <m:oMath xmlns:m="http://schemas.openxmlformats.org/officeDocument/2006/math">
                    <m:r>
                      <a:rPr lang="de-DE" sz="1200" b="0" i="1" u="none" strike="noStrike" smtClean="0">
                        <a:solidFill>
                          <a:srgbClr val="000000"/>
                        </a:solidFill>
                        <a:effectLst/>
                        <a:latin typeface="Cambria Math" panose="02040503050406030204" pitchFamily="18" charset="0"/>
                        <a:ea typeface="Cambria Math" panose="02040503050406030204" pitchFamily="18" charset="0"/>
                      </a:rPr>
                      <m:t>= </m:t>
                    </m:r>
                  </m:oMath>
                </a14:m>
                <a:r>
                  <a:rPr lang="el-GR" sz="1200" b="0" i="0" u="none" strike="noStrike" dirty="0">
                    <a:solidFill>
                      <a:srgbClr val="000000"/>
                    </a:solidFill>
                    <a:effectLst/>
                  </a:rPr>
                  <a:t>μ2​</a:t>
                </a:r>
                <a:r>
                  <a:rPr lang="de-DE" sz="1200" b="0" i="0" u="none" strike="noStrike" dirty="0">
                    <a:solidFill>
                      <a:srgbClr val="000000"/>
                    </a:solidFill>
                    <a:effectLst/>
                  </a:rPr>
                  <a:t> </a:t>
                </a:r>
                <a:r>
                  <a:rPr lang="en-GB" sz="1200" i="1" dirty="0"/>
                  <a:t>The distributions of survey and prediction are identical.</a:t>
                </a:r>
                <a:endParaRPr lang="en-GB" sz="1200" dirty="0"/>
              </a:p>
              <a:p>
                <a:endParaRPr lang="en-GB" sz="1200" b="0" i="0" u="none" strike="noStrike" dirty="0">
                  <a:solidFill>
                    <a:srgbClr val="000000"/>
                  </a:solidFill>
                  <a:effectLst/>
                </a:endParaRPr>
              </a:p>
              <a:p>
                <a:r>
                  <a:rPr lang="en-GB" sz="1200" b="0" i="0" u="none" strike="noStrike" dirty="0">
                    <a:solidFill>
                      <a:srgbClr val="000000"/>
                    </a:solidFill>
                    <a:effectLst/>
                  </a:rPr>
                  <a:t>H1​ : </a:t>
                </a:r>
                <a:r>
                  <a:rPr lang="el-GR" sz="1200" b="0" i="0" u="none" strike="noStrike" dirty="0">
                    <a:solidFill>
                      <a:srgbClr val="000000"/>
                    </a:solidFill>
                    <a:effectLst/>
                  </a:rPr>
                  <a:t>μ1</a:t>
                </a:r>
                <a:r>
                  <a:rPr lang="de-DE" sz="1200" b="0" i="0" u="none" strike="noStrike" dirty="0">
                    <a:solidFill>
                      <a:srgbClr val="000000"/>
                    </a:solidFill>
                    <a:effectLst/>
                  </a:rPr>
                  <a:t> </a:t>
                </a:r>
                <a:r>
                  <a:rPr lang="el-GR" sz="1200" b="0" i="0" u="none" strike="noStrike" dirty="0">
                    <a:solidFill>
                      <a:srgbClr val="000000"/>
                    </a:solidFill>
                    <a:effectLst/>
                  </a:rPr>
                  <a:t>​</a:t>
                </a:r>
                <a14:m>
                  <m:oMath xmlns:m="http://schemas.openxmlformats.org/officeDocument/2006/math">
                    <m:r>
                      <a:rPr lang="el-GR" sz="1200" b="0" i="1" u="none" strike="noStrike" smtClean="0">
                        <a:solidFill>
                          <a:srgbClr val="000000"/>
                        </a:solidFill>
                        <a:effectLst/>
                        <a:latin typeface="Cambria Math" panose="02040503050406030204" pitchFamily="18" charset="0"/>
                        <a:ea typeface="Cambria Math" panose="02040503050406030204" pitchFamily="18" charset="0"/>
                      </a:rPr>
                      <m:t>≠</m:t>
                    </m:r>
                  </m:oMath>
                </a14:m>
                <a:r>
                  <a:rPr lang="de-DE" sz="1200" b="0" i="0" u="none" strike="noStrike" dirty="0">
                    <a:solidFill>
                      <a:srgbClr val="000000"/>
                    </a:solidFill>
                    <a:effectLst/>
                  </a:rPr>
                  <a:t> </a:t>
                </a:r>
                <a:r>
                  <a:rPr lang="el-GR" sz="1200" b="0" i="0" u="none" strike="noStrike" dirty="0">
                    <a:solidFill>
                      <a:srgbClr val="000000"/>
                    </a:solidFill>
                    <a:effectLst/>
                  </a:rPr>
                  <a:t>μ2​</a:t>
                </a:r>
                <a:r>
                  <a:rPr lang="de-DE" sz="1200" b="0" i="0" u="none" strike="noStrike" dirty="0">
                    <a:solidFill>
                      <a:srgbClr val="000000"/>
                    </a:solidFill>
                    <a:effectLst/>
                  </a:rPr>
                  <a:t> </a:t>
                </a:r>
                <a:r>
                  <a:rPr lang="en-GB" sz="1200" i="1" dirty="0"/>
                  <a:t>The distributions of survey and prediction are not identical.</a:t>
                </a:r>
                <a:endParaRPr lang="en-GB" sz="1200" dirty="0"/>
              </a:p>
              <a:p>
                <a:endParaRPr lang="en-DE" sz="1200" dirty="0"/>
              </a:p>
            </p:txBody>
          </p:sp>
        </mc:Choice>
        <mc:Fallback xmlns="">
          <p:sp>
            <p:nvSpPr>
              <p:cNvPr id="5" name="TextBox 4">
                <a:extLst>
                  <a:ext uri="{FF2B5EF4-FFF2-40B4-BE49-F238E27FC236}">
                    <a16:creationId xmlns:a16="http://schemas.microsoft.com/office/drawing/2014/main" id="{03F94F8B-3479-FCDB-CDCA-3002245927A5}"/>
                  </a:ext>
                </a:extLst>
              </p:cNvPr>
              <p:cNvSpPr txBox="1">
                <a:spLocks noRot="1" noChangeAspect="1" noMove="1" noResize="1" noEditPoints="1" noAdjustHandles="1" noChangeArrowheads="1" noChangeShapeType="1" noTextEdit="1"/>
              </p:cNvSpPr>
              <p:nvPr/>
            </p:nvSpPr>
            <p:spPr bwMode="auto">
              <a:xfrm>
                <a:off x="4572000" y="3500176"/>
                <a:ext cx="4526764" cy="1200329"/>
              </a:xfrm>
              <a:prstGeom prst="rect">
                <a:avLst/>
              </a:prstGeom>
              <a:blipFill>
                <a:blip r:embed="rId4"/>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104ED29-5F75-E067-3CDA-CF5CAC5B98C3}"/>
              </a:ext>
            </a:extLst>
          </p:cNvPr>
          <p:cNvSpPr/>
          <p:nvPr/>
        </p:nvSpPr>
        <p:spPr>
          <a:xfrm>
            <a:off x="371872" y="994787"/>
            <a:ext cx="3763764" cy="95459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GB" sz="1600" dirty="0">
                <a:solidFill>
                  <a:schemeClr val="tx1"/>
                </a:solidFill>
              </a:rPr>
              <a:t>Random Re-sampling: </a:t>
            </a:r>
            <a:r>
              <a:rPr lang="en-GB" sz="1400" dirty="0">
                <a:solidFill>
                  <a:schemeClr val="tx1"/>
                </a:solidFill>
              </a:rPr>
              <a:t>The data is </a:t>
            </a:r>
            <a:r>
              <a:rPr lang="en-GB" sz="1400" b="1" dirty="0">
                <a:solidFill>
                  <a:schemeClr val="tx1"/>
                </a:solidFill>
              </a:rPr>
              <a:t>shuffled (permuted) often</a:t>
            </a:r>
            <a:r>
              <a:rPr lang="en-GB" sz="1400" dirty="0">
                <a:solidFill>
                  <a:schemeClr val="tx1"/>
                </a:solidFill>
              </a:rPr>
              <a:t> to generate new samples.</a:t>
            </a:r>
            <a:endParaRPr lang="en-US" dirty="0"/>
          </a:p>
        </p:txBody>
      </p:sp>
      <p:sp>
        <p:nvSpPr>
          <p:cNvPr id="9" name="Rectangle 8">
            <a:extLst>
              <a:ext uri="{FF2B5EF4-FFF2-40B4-BE49-F238E27FC236}">
                <a16:creationId xmlns:a16="http://schemas.microsoft.com/office/drawing/2014/main" id="{0AC8FA85-0E39-EEBD-89BB-C22367328014}"/>
              </a:ext>
            </a:extLst>
          </p:cNvPr>
          <p:cNvSpPr/>
          <p:nvPr/>
        </p:nvSpPr>
        <p:spPr>
          <a:xfrm>
            <a:off x="371872" y="2091734"/>
            <a:ext cx="3763764" cy="113546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GB" sz="1600" dirty="0">
                <a:solidFill>
                  <a:schemeClr val="tx1"/>
                </a:solidFill>
              </a:rPr>
              <a:t>Test Statistic Comparison: </a:t>
            </a:r>
            <a:r>
              <a:rPr lang="en-GB" sz="1400" dirty="0">
                <a:solidFill>
                  <a:schemeClr val="tx1"/>
                </a:solidFill>
              </a:rPr>
              <a:t>The test statistic (e.g., </a:t>
            </a:r>
            <a:r>
              <a:rPr lang="en-GB" sz="1400" b="1" dirty="0">
                <a:solidFill>
                  <a:schemeClr val="tx1"/>
                </a:solidFill>
              </a:rPr>
              <a:t>mean difference</a:t>
            </a:r>
            <a:r>
              <a:rPr lang="en-GB" sz="1400" dirty="0">
                <a:solidFill>
                  <a:schemeClr val="tx1"/>
                </a:solidFill>
              </a:rPr>
              <a:t>) is calculated for each permuted sample and compared with the actual observed statistic. </a:t>
            </a:r>
            <a:endParaRPr lang="en-DE" sz="1400" dirty="0">
              <a:solidFill>
                <a:schemeClr val="tx1"/>
              </a:solidFill>
            </a:endParaRPr>
          </a:p>
        </p:txBody>
      </p:sp>
    </p:spTree>
    <p:extLst>
      <p:ext uri="{BB962C8B-B14F-4D97-AF65-F5344CB8AC3E}">
        <p14:creationId xmlns:p14="http://schemas.microsoft.com/office/powerpoint/2010/main" val="227072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379692A-EA05-55E3-F720-37FED7978255}"/>
              </a:ext>
            </a:extLst>
          </p:cNvPr>
          <p:cNvSpPr>
            <a:spLocks noGrp="1"/>
          </p:cNvSpPr>
          <p:nvPr>
            <p:ph type="title"/>
          </p:nvPr>
        </p:nvSpPr>
        <p:spPr>
          <a:xfrm>
            <a:off x="288000" y="168000"/>
            <a:ext cx="8568000" cy="453000"/>
          </a:xfrm>
        </p:spPr>
        <p:txBody>
          <a:bodyPr/>
          <a:lstStyle/>
          <a:p>
            <a:r>
              <a:rPr lang="en-US" dirty="0"/>
              <a:t>Survey Question (Gold standard)</a:t>
            </a:r>
          </a:p>
        </p:txBody>
      </p:sp>
      <p:pic>
        <p:nvPicPr>
          <p:cNvPr id="22" name="Picture 21" descr="A graph of a graph&#10;&#10;Description automatically generated with medium confidence">
            <a:extLst>
              <a:ext uri="{FF2B5EF4-FFF2-40B4-BE49-F238E27FC236}">
                <a16:creationId xmlns:a16="http://schemas.microsoft.com/office/drawing/2014/main" id="{BCFCCF2D-11DB-3477-63EE-61569B005D82}"/>
              </a:ext>
            </a:extLst>
          </p:cNvPr>
          <p:cNvPicPr>
            <a:picLocks noChangeAspect="1"/>
          </p:cNvPicPr>
          <p:nvPr/>
        </p:nvPicPr>
        <p:blipFill>
          <a:blip r:embed="rId3"/>
          <a:stretch>
            <a:fillRect/>
          </a:stretch>
        </p:blipFill>
        <p:spPr>
          <a:xfrm>
            <a:off x="4085792" y="1686843"/>
            <a:ext cx="4687081" cy="2215287"/>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CD3CA933-6125-1BC8-979D-81C93A8DBA9F}"/>
              </a:ext>
            </a:extLst>
          </p:cNvPr>
          <p:cNvPicPr>
            <a:picLocks noChangeAspect="1"/>
          </p:cNvPicPr>
          <p:nvPr/>
        </p:nvPicPr>
        <p:blipFill>
          <a:blip r:embed="rId4"/>
          <a:stretch>
            <a:fillRect/>
          </a:stretch>
        </p:blipFill>
        <p:spPr>
          <a:xfrm>
            <a:off x="183427" y="1703798"/>
            <a:ext cx="4876946" cy="2259978"/>
          </a:xfrm>
          <a:prstGeom prst="rect">
            <a:avLst/>
          </a:prstGeom>
        </p:spPr>
      </p:pic>
      <p:graphicFrame>
        <p:nvGraphicFramePr>
          <p:cNvPr id="2" name="Diagram 1">
            <a:extLst>
              <a:ext uri="{FF2B5EF4-FFF2-40B4-BE49-F238E27FC236}">
                <a16:creationId xmlns:a16="http://schemas.microsoft.com/office/drawing/2014/main" id="{8F98E3BA-24FD-8524-4119-CA84F6D8ECB2}"/>
              </a:ext>
            </a:extLst>
          </p:cNvPr>
          <p:cNvGraphicFramePr/>
          <p:nvPr>
            <p:extLst>
              <p:ext uri="{D42A27DB-BD31-4B8C-83A1-F6EECF244321}">
                <p14:modId xmlns:p14="http://schemas.microsoft.com/office/powerpoint/2010/main" val="1920229273"/>
              </p:ext>
            </p:extLst>
          </p:nvPr>
        </p:nvGraphicFramePr>
        <p:xfrm>
          <a:off x="371872" y="4773879"/>
          <a:ext cx="8455231" cy="1900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 name="Diagram 2">
            <a:extLst>
              <a:ext uri="{FF2B5EF4-FFF2-40B4-BE49-F238E27FC236}">
                <a16:creationId xmlns:a16="http://schemas.microsoft.com/office/drawing/2014/main" id="{3958CFB2-A749-558A-E3D6-174046C204DD}"/>
              </a:ext>
            </a:extLst>
          </p:cNvPr>
          <p:cNvGraphicFramePr/>
          <p:nvPr>
            <p:extLst>
              <p:ext uri="{D42A27DB-BD31-4B8C-83A1-F6EECF244321}">
                <p14:modId xmlns:p14="http://schemas.microsoft.com/office/powerpoint/2010/main" val="2985594560"/>
              </p:ext>
            </p:extLst>
          </p:nvPr>
        </p:nvGraphicFramePr>
        <p:xfrm>
          <a:off x="485247" y="5463699"/>
          <a:ext cx="8173506" cy="20279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TextBox 3">
            <a:extLst>
              <a:ext uri="{FF2B5EF4-FFF2-40B4-BE49-F238E27FC236}">
                <a16:creationId xmlns:a16="http://schemas.microsoft.com/office/drawing/2014/main" id="{A26D6A30-8EA4-6139-9B30-10315F91CA3D}"/>
              </a:ext>
            </a:extLst>
          </p:cNvPr>
          <p:cNvSpPr txBox="1"/>
          <p:nvPr/>
        </p:nvSpPr>
        <p:spPr bwMode="auto">
          <a:xfrm>
            <a:off x="288000" y="875071"/>
            <a:ext cx="8370753" cy="646331"/>
          </a:xfrm>
          <a:prstGeom prst="rect">
            <a:avLst/>
          </a:prstGeom>
          <a:noFill/>
        </p:spPr>
        <p:txBody>
          <a:bodyPr wrap="square" rtlCol="0">
            <a:spAutoFit/>
          </a:bodyPr>
          <a:lstStyle/>
          <a:p>
            <a:r>
              <a:rPr lang="en-GB" sz="1800" dirty="0"/>
              <a:t>Survey results are gathered from YouGov, which tracks the emotions and life satisfaction of the British population on a weekly basis.</a:t>
            </a:r>
            <a:endParaRPr lang="en-DE" dirty="0"/>
          </a:p>
        </p:txBody>
      </p:sp>
    </p:spTree>
    <p:extLst>
      <p:ext uri="{BB962C8B-B14F-4D97-AF65-F5344CB8AC3E}">
        <p14:creationId xmlns:p14="http://schemas.microsoft.com/office/powerpoint/2010/main" val="120478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E343F2C-F838-79F3-3E3A-00E12BB4E753}"/>
              </a:ext>
            </a:extLst>
          </p:cNvPr>
          <p:cNvSpPr>
            <a:spLocks noGrp="1"/>
          </p:cNvSpPr>
          <p:nvPr>
            <p:ph type="ctrTitle"/>
          </p:nvPr>
        </p:nvSpPr>
        <p:spPr>
          <a:xfrm>
            <a:off x="288000" y="2073000"/>
            <a:ext cx="8568000" cy="450000"/>
          </a:xfrm>
        </p:spPr>
        <p:txBody>
          <a:bodyPr anchor="t">
            <a:normAutofit/>
          </a:bodyPr>
          <a:lstStyle/>
          <a:p>
            <a:r>
              <a:rPr lang="en-GB" sz="2000" i="1" dirty="0"/>
              <a:t> what is the best approach to do it? </a:t>
            </a:r>
            <a:endParaRPr lang="en-US" dirty="0"/>
          </a:p>
        </p:txBody>
      </p:sp>
      <p:sp>
        <p:nvSpPr>
          <p:cNvPr id="14" name="Subtitle 2">
            <a:extLst>
              <a:ext uri="{FF2B5EF4-FFF2-40B4-BE49-F238E27FC236}">
                <a16:creationId xmlns:a16="http://schemas.microsoft.com/office/drawing/2014/main" id="{B1E34EA3-3246-A0C4-A9FC-84755AE70C1C}"/>
              </a:ext>
            </a:extLst>
          </p:cNvPr>
          <p:cNvSpPr>
            <a:spLocks noGrp="1"/>
          </p:cNvSpPr>
          <p:nvPr>
            <p:ph type="subTitle" idx="1"/>
          </p:nvPr>
        </p:nvSpPr>
        <p:spPr>
          <a:xfrm>
            <a:off x="288000" y="2664000"/>
            <a:ext cx="8568000" cy="1379802"/>
          </a:xfrm>
        </p:spPr>
        <p:txBody>
          <a:bodyPr/>
          <a:lstStyle/>
          <a:p>
            <a:pPr marL="342900" indent="-342900">
              <a:buAutoNum type="arabicPeriod"/>
            </a:pPr>
            <a:r>
              <a:rPr lang="en-US" sz="1600" dirty="0"/>
              <a:t>Does training with more epochs result in overfitting? Epoch 1 VS Epoch 2 vs Epoch 3</a:t>
            </a:r>
          </a:p>
          <a:p>
            <a:pPr marL="342900" indent="-342900">
              <a:buAutoNum type="arabicPeriod"/>
            </a:pPr>
            <a:r>
              <a:rPr lang="en-US" sz="1600" dirty="0"/>
              <a:t>Does asking the same question multiple times in different ways provide a better repeatable result than asking questions simultaneously? Single Query Vs. Multiple Query.</a:t>
            </a:r>
          </a:p>
          <a:p>
            <a:pPr marL="342900" indent="-342900">
              <a:buAutoNum type="arabicPeriod"/>
            </a:pPr>
            <a:r>
              <a:rPr lang="en-US" sz="1600" dirty="0"/>
              <a:t>Calculate value based on the single token or multiple token.</a:t>
            </a:r>
          </a:p>
        </p:txBody>
      </p:sp>
      <p:sp>
        <p:nvSpPr>
          <p:cNvPr id="5" name="TextBox 4">
            <a:extLst>
              <a:ext uri="{FF2B5EF4-FFF2-40B4-BE49-F238E27FC236}">
                <a16:creationId xmlns:a16="http://schemas.microsoft.com/office/drawing/2014/main" id="{2B508746-AEFF-D218-02B3-EA2A2195F6A8}"/>
              </a:ext>
            </a:extLst>
          </p:cNvPr>
          <p:cNvSpPr txBox="1"/>
          <p:nvPr/>
        </p:nvSpPr>
        <p:spPr bwMode="auto">
          <a:xfrm>
            <a:off x="288000" y="223284"/>
            <a:ext cx="2428870" cy="369332"/>
          </a:xfrm>
          <a:prstGeom prst="rect">
            <a:avLst/>
          </a:prstGeom>
          <a:noFill/>
        </p:spPr>
        <p:txBody>
          <a:bodyPr wrap="none" rtlCol="0">
            <a:spAutoFit/>
          </a:bodyPr>
          <a:lstStyle/>
          <a:p>
            <a:r>
              <a:rPr lang="en-US" dirty="0"/>
              <a:t>Research question 2: </a:t>
            </a:r>
          </a:p>
        </p:txBody>
      </p:sp>
    </p:spTree>
    <p:extLst>
      <p:ext uri="{BB962C8B-B14F-4D97-AF65-F5344CB8AC3E}">
        <p14:creationId xmlns:p14="http://schemas.microsoft.com/office/powerpoint/2010/main" val="339820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B8F59-2588-7DBE-6134-064B57143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198B5-C379-9A22-DBD8-69E6F7C3AA7C}"/>
              </a:ext>
            </a:extLst>
          </p:cNvPr>
          <p:cNvSpPr>
            <a:spLocks noGrp="1"/>
          </p:cNvSpPr>
          <p:nvPr>
            <p:ph type="title"/>
          </p:nvPr>
        </p:nvSpPr>
        <p:spPr/>
        <p:txBody>
          <a:bodyPr/>
          <a:lstStyle/>
          <a:p>
            <a:r>
              <a:rPr lang="en-US" sz="2000" dirty="0"/>
              <a:t>Query</a:t>
            </a:r>
            <a:endParaRPr lang="en-US" b="0" dirty="0"/>
          </a:p>
        </p:txBody>
      </p:sp>
      <p:sp>
        <p:nvSpPr>
          <p:cNvPr id="8" name="AutoShape 6">
            <a:extLst>
              <a:ext uri="{FF2B5EF4-FFF2-40B4-BE49-F238E27FC236}">
                <a16:creationId xmlns:a16="http://schemas.microsoft.com/office/drawing/2014/main" id="{76C823BB-4AE2-4BD8-D916-2415DAE8FACA}"/>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u="sng" dirty="0"/>
          </a:p>
        </p:txBody>
      </p:sp>
      <p:sp>
        <p:nvSpPr>
          <p:cNvPr id="4" name="TextBox 3">
            <a:extLst>
              <a:ext uri="{FF2B5EF4-FFF2-40B4-BE49-F238E27FC236}">
                <a16:creationId xmlns:a16="http://schemas.microsoft.com/office/drawing/2014/main" id="{F8492B62-D83B-1EA1-6182-3010485AAD93}"/>
              </a:ext>
            </a:extLst>
          </p:cNvPr>
          <p:cNvSpPr txBox="1"/>
          <p:nvPr/>
        </p:nvSpPr>
        <p:spPr bwMode="auto">
          <a:xfrm>
            <a:off x="592853" y="2376994"/>
            <a:ext cx="7938198" cy="646331"/>
          </a:xfrm>
          <a:prstGeom prst="rect">
            <a:avLst/>
          </a:prstGeom>
          <a:noFill/>
        </p:spPr>
        <p:txBody>
          <a:bodyPr wrap="square">
            <a:spAutoFit/>
          </a:bodyPr>
          <a:lstStyle/>
          <a:p>
            <a:r>
              <a:rPr lang="en-US" sz="1800" dirty="0">
                <a:ea typeface="+mn-lt"/>
                <a:cs typeface="+mn-lt"/>
              </a:rPr>
              <a:t>Broadly speaking, &lt;mask&gt; is the emotion that best describes your mood and/or how you have felt in the past week.</a:t>
            </a:r>
          </a:p>
        </p:txBody>
      </p:sp>
    </p:spTree>
    <p:extLst>
      <p:ext uri="{BB962C8B-B14F-4D97-AF65-F5344CB8AC3E}">
        <p14:creationId xmlns:p14="http://schemas.microsoft.com/office/powerpoint/2010/main" val="252215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8E1FB-B0BB-9FD7-D79B-73230B98FA9C}"/>
              </a:ext>
            </a:extLst>
          </p:cNvPr>
          <p:cNvSpPr>
            <a:spLocks noGrp="1"/>
          </p:cNvSpPr>
          <p:nvPr>
            <p:ph type="title"/>
          </p:nvPr>
        </p:nvSpPr>
        <p:spPr/>
        <p:txBody>
          <a:bodyPr/>
          <a:lstStyle/>
          <a:p>
            <a:r>
              <a:rPr lang="en-US" sz="2000" dirty="0"/>
              <a:t>Does training with more epochs provide better result? Epoch 1 VS Epoch 2 vs Epoch 3</a:t>
            </a:r>
            <a:endParaRPr lang="en-US" b="0" dirty="0"/>
          </a:p>
        </p:txBody>
      </p:sp>
      <p:sp>
        <p:nvSpPr>
          <p:cNvPr id="8" name="AutoShape 6">
            <a:extLst>
              <a:ext uri="{FF2B5EF4-FFF2-40B4-BE49-F238E27FC236}">
                <a16:creationId xmlns:a16="http://schemas.microsoft.com/office/drawing/2014/main" id="{C9049A28-EFC2-2A86-846D-E584EF6E076A}"/>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u="sng" dirty="0"/>
          </a:p>
        </p:txBody>
      </p:sp>
      <p:pic>
        <p:nvPicPr>
          <p:cNvPr id="14" name="Picture 13">
            <a:extLst>
              <a:ext uri="{FF2B5EF4-FFF2-40B4-BE49-F238E27FC236}">
                <a16:creationId xmlns:a16="http://schemas.microsoft.com/office/drawing/2014/main" id="{7DEDF782-AAB2-79D2-8915-320159CF784F}"/>
              </a:ext>
            </a:extLst>
          </p:cNvPr>
          <p:cNvPicPr>
            <a:picLocks noChangeAspect="1"/>
          </p:cNvPicPr>
          <p:nvPr/>
        </p:nvPicPr>
        <p:blipFill>
          <a:blip r:embed="rId2"/>
          <a:stretch>
            <a:fillRect/>
          </a:stretch>
        </p:blipFill>
        <p:spPr>
          <a:xfrm>
            <a:off x="0" y="1333500"/>
            <a:ext cx="9144000" cy="3048000"/>
          </a:xfrm>
          <a:prstGeom prst="rect">
            <a:avLst/>
          </a:prstGeom>
        </p:spPr>
      </p:pic>
      <p:sp>
        <p:nvSpPr>
          <p:cNvPr id="16" name="TextBox 15">
            <a:extLst>
              <a:ext uri="{FF2B5EF4-FFF2-40B4-BE49-F238E27FC236}">
                <a16:creationId xmlns:a16="http://schemas.microsoft.com/office/drawing/2014/main" id="{163E7441-9150-6FAC-737B-0A25248300A2}"/>
              </a:ext>
            </a:extLst>
          </p:cNvPr>
          <p:cNvSpPr txBox="1"/>
          <p:nvPr/>
        </p:nvSpPr>
        <p:spPr bwMode="auto">
          <a:xfrm>
            <a:off x="4069582" y="4531807"/>
            <a:ext cx="1380506" cy="307777"/>
          </a:xfrm>
          <a:prstGeom prst="rect">
            <a:avLst/>
          </a:prstGeom>
          <a:noFill/>
        </p:spPr>
        <p:txBody>
          <a:bodyPr wrap="none" rtlCol="0">
            <a:spAutoFit/>
          </a:bodyPr>
          <a:lstStyle/>
          <a:p>
            <a:r>
              <a:rPr lang="en-US" sz="1400" dirty="0"/>
              <a:t>Epoch 3 vs GS</a:t>
            </a:r>
          </a:p>
        </p:txBody>
      </p:sp>
      <p:sp>
        <p:nvSpPr>
          <p:cNvPr id="17" name="Rectangle 16">
            <a:extLst>
              <a:ext uri="{FF2B5EF4-FFF2-40B4-BE49-F238E27FC236}">
                <a16:creationId xmlns:a16="http://schemas.microsoft.com/office/drawing/2014/main" id="{D87E9C43-5A3A-4E3F-E2EC-5EA7DCA0537F}"/>
              </a:ext>
            </a:extLst>
          </p:cNvPr>
          <p:cNvSpPr/>
          <p:nvPr/>
        </p:nvSpPr>
        <p:spPr>
          <a:xfrm>
            <a:off x="1959427" y="1657978"/>
            <a:ext cx="1280160" cy="1725302"/>
          </a:xfrm>
          <a:prstGeom prst="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FF0000"/>
                </a:solidFill>
              </a:ln>
            </a:endParaRPr>
          </a:p>
        </p:txBody>
      </p:sp>
      <p:sp>
        <p:nvSpPr>
          <p:cNvPr id="18" name="TextBox 17">
            <a:extLst>
              <a:ext uri="{FF2B5EF4-FFF2-40B4-BE49-F238E27FC236}">
                <a16:creationId xmlns:a16="http://schemas.microsoft.com/office/drawing/2014/main" id="{CB7BAA38-3329-DA2F-9D06-5D59DDD7CB8F}"/>
              </a:ext>
            </a:extLst>
          </p:cNvPr>
          <p:cNvSpPr txBox="1"/>
          <p:nvPr/>
        </p:nvSpPr>
        <p:spPr bwMode="auto">
          <a:xfrm>
            <a:off x="4983982" y="806287"/>
            <a:ext cx="4029389"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Except for mismatches in a few places, the difference is minimal</a:t>
            </a:r>
          </a:p>
        </p:txBody>
      </p:sp>
      <p:cxnSp>
        <p:nvCxnSpPr>
          <p:cNvPr id="20" name="Straight Arrow Connector 19">
            <a:extLst>
              <a:ext uri="{FF2B5EF4-FFF2-40B4-BE49-F238E27FC236}">
                <a16:creationId xmlns:a16="http://schemas.microsoft.com/office/drawing/2014/main" id="{146FC9DD-66B0-A0AE-6F31-A6FFB38369ED}"/>
              </a:ext>
            </a:extLst>
          </p:cNvPr>
          <p:cNvCxnSpPr>
            <a:stCxn id="18" idx="1"/>
          </p:cNvCxnSpPr>
          <p:nvPr/>
        </p:nvCxnSpPr>
        <p:spPr>
          <a:xfrm flipH="1">
            <a:off x="3239587" y="1098675"/>
            <a:ext cx="1744395" cy="559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2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64ED-10D9-1695-BCD9-A2EF6CD96449}"/>
              </a:ext>
            </a:extLst>
          </p:cNvPr>
          <p:cNvSpPr>
            <a:spLocks noGrp="1"/>
          </p:cNvSpPr>
          <p:nvPr>
            <p:ph type="title"/>
          </p:nvPr>
        </p:nvSpPr>
        <p:spPr/>
        <p:txBody>
          <a:bodyPr/>
          <a:lstStyle/>
          <a:p>
            <a:r>
              <a:rPr lang="en-US" sz="2000" dirty="0"/>
              <a:t>Does training with more epochs provide better result? Epoch 1 VS Epoch 2 vs Epoch 3</a:t>
            </a:r>
            <a:endParaRPr lang="en-US" dirty="0"/>
          </a:p>
        </p:txBody>
      </p:sp>
      <p:pic>
        <p:nvPicPr>
          <p:cNvPr id="10" name="Picture 9">
            <a:extLst>
              <a:ext uri="{FF2B5EF4-FFF2-40B4-BE49-F238E27FC236}">
                <a16:creationId xmlns:a16="http://schemas.microsoft.com/office/drawing/2014/main" id="{FF498180-4171-E6D9-9B5C-7FE3435763D2}"/>
              </a:ext>
            </a:extLst>
          </p:cNvPr>
          <p:cNvPicPr>
            <a:picLocks noChangeAspect="1"/>
          </p:cNvPicPr>
          <p:nvPr/>
        </p:nvPicPr>
        <p:blipFill>
          <a:blip r:embed="rId2"/>
          <a:stretch>
            <a:fillRect/>
          </a:stretch>
        </p:blipFill>
        <p:spPr>
          <a:xfrm>
            <a:off x="-1" y="1333499"/>
            <a:ext cx="9148971" cy="3049657"/>
          </a:xfrm>
          <a:prstGeom prst="rect">
            <a:avLst/>
          </a:prstGeom>
        </p:spPr>
      </p:pic>
      <p:sp>
        <p:nvSpPr>
          <p:cNvPr id="11" name="TextBox 10">
            <a:extLst>
              <a:ext uri="{FF2B5EF4-FFF2-40B4-BE49-F238E27FC236}">
                <a16:creationId xmlns:a16="http://schemas.microsoft.com/office/drawing/2014/main" id="{FF6C5237-98A5-2358-B51F-8B9A0C5C5238}"/>
              </a:ext>
            </a:extLst>
          </p:cNvPr>
          <p:cNvSpPr txBox="1"/>
          <p:nvPr/>
        </p:nvSpPr>
        <p:spPr bwMode="auto">
          <a:xfrm>
            <a:off x="4069582" y="4531807"/>
            <a:ext cx="1380506" cy="307777"/>
          </a:xfrm>
          <a:prstGeom prst="rect">
            <a:avLst/>
          </a:prstGeom>
          <a:noFill/>
        </p:spPr>
        <p:txBody>
          <a:bodyPr wrap="none" rtlCol="0">
            <a:spAutoFit/>
          </a:bodyPr>
          <a:lstStyle/>
          <a:p>
            <a:r>
              <a:rPr lang="en-US" sz="1400" dirty="0"/>
              <a:t>Epoch 2 vs GS</a:t>
            </a:r>
          </a:p>
        </p:txBody>
      </p:sp>
      <p:sp>
        <p:nvSpPr>
          <p:cNvPr id="12" name="TextBox 11">
            <a:extLst>
              <a:ext uri="{FF2B5EF4-FFF2-40B4-BE49-F238E27FC236}">
                <a16:creationId xmlns:a16="http://schemas.microsoft.com/office/drawing/2014/main" id="{469FE64A-1550-C830-98F3-F40FEC0F684E}"/>
              </a:ext>
            </a:extLst>
          </p:cNvPr>
          <p:cNvSpPr txBox="1"/>
          <p:nvPr/>
        </p:nvSpPr>
        <p:spPr bwMode="auto">
          <a:xfrm>
            <a:off x="5183725" y="875416"/>
            <a:ext cx="3640587"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But it still doesn’t align perfectly with GS</a:t>
            </a:r>
          </a:p>
        </p:txBody>
      </p:sp>
    </p:spTree>
    <p:extLst>
      <p:ext uri="{BB962C8B-B14F-4D97-AF65-F5344CB8AC3E}">
        <p14:creationId xmlns:p14="http://schemas.microsoft.com/office/powerpoint/2010/main" val="261449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FBC4-05A2-BA7D-C99F-4931DEB37EB9}"/>
              </a:ext>
            </a:extLst>
          </p:cNvPr>
          <p:cNvSpPr>
            <a:spLocks noGrp="1"/>
          </p:cNvSpPr>
          <p:nvPr>
            <p:ph type="title"/>
          </p:nvPr>
        </p:nvSpPr>
        <p:spPr/>
        <p:txBody>
          <a:bodyPr/>
          <a:lstStyle/>
          <a:p>
            <a:r>
              <a:rPr lang="en-US" sz="2000" dirty="0"/>
              <a:t>Does training with more epochs provide better results? Epoch 1 VS Epoch 2 vs Epoch 3</a:t>
            </a:r>
            <a:endParaRPr lang="en-US" dirty="0"/>
          </a:p>
        </p:txBody>
      </p:sp>
      <p:pic>
        <p:nvPicPr>
          <p:cNvPr id="6" name="Picture 5">
            <a:extLst>
              <a:ext uri="{FF2B5EF4-FFF2-40B4-BE49-F238E27FC236}">
                <a16:creationId xmlns:a16="http://schemas.microsoft.com/office/drawing/2014/main" id="{E02D0655-0C42-3B57-F22B-8BCE3091E7AF}"/>
              </a:ext>
            </a:extLst>
          </p:cNvPr>
          <p:cNvPicPr>
            <a:picLocks noChangeAspect="1"/>
          </p:cNvPicPr>
          <p:nvPr/>
        </p:nvPicPr>
        <p:blipFill>
          <a:blip r:embed="rId2"/>
          <a:stretch>
            <a:fillRect/>
          </a:stretch>
        </p:blipFill>
        <p:spPr>
          <a:xfrm>
            <a:off x="-4971" y="1331843"/>
            <a:ext cx="9148971" cy="3049657"/>
          </a:xfrm>
          <a:prstGeom prst="rect">
            <a:avLst/>
          </a:prstGeom>
        </p:spPr>
      </p:pic>
      <p:sp>
        <p:nvSpPr>
          <p:cNvPr id="7" name="TextBox 6">
            <a:extLst>
              <a:ext uri="{FF2B5EF4-FFF2-40B4-BE49-F238E27FC236}">
                <a16:creationId xmlns:a16="http://schemas.microsoft.com/office/drawing/2014/main" id="{3C3DC6F2-D278-B4CD-0774-6043467A4883}"/>
              </a:ext>
            </a:extLst>
          </p:cNvPr>
          <p:cNvSpPr txBox="1"/>
          <p:nvPr/>
        </p:nvSpPr>
        <p:spPr bwMode="auto">
          <a:xfrm>
            <a:off x="4069582" y="4531807"/>
            <a:ext cx="1380506" cy="307777"/>
          </a:xfrm>
          <a:prstGeom prst="rect">
            <a:avLst/>
          </a:prstGeom>
          <a:noFill/>
        </p:spPr>
        <p:txBody>
          <a:bodyPr wrap="none" rtlCol="0">
            <a:spAutoFit/>
          </a:bodyPr>
          <a:lstStyle/>
          <a:p>
            <a:r>
              <a:rPr lang="en-US" sz="1400" dirty="0"/>
              <a:t>Epoch 1 vs GS</a:t>
            </a:r>
          </a:p>
        </p:txBody>
      </p:sp>
      <p:sp>
        <p:nvSpPr>
          <p:cNvPr id="8" name="TextBox 7">
            <a:extLst>
              <a:ext uri="{FF2B5EF4-FFF2-40B4-BE49-F238E27FC236}">
                <a16:creationId xmlns:a16="http://schemas.microsoft.com/office/drawing/2014/main" id="{672E8260-D605-A437-FCBC-D8E4D1C441A7}"/>
              </a:ext>
            </a:extLst>
          </p:cNvPr>
          <p:cNvSpPr txBox="1"/>
          <p:nvPr/>
        </p:nvSpPr>
        <p:spPr bwMode="auto">
          <a:xfrm>
            <a:off x="5667270" y="812204"/>
            <a:ext cx="3406391"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Due to almost all values being clustered around the middle and higher volatility, it is hard to spot any trend  </a:t>
            </a:r>
          </a:p>
        </p:txBody>
      </p:sp>
    </p:spTree>
    <p:extLst>
      <p:ext uri="{BB962C8B-B14F-4D97-AF65-F5344CB8AC3E}">
        <p14:creationId xmlns:p14="http://schemas.microsoft.com/office/powerpoint/2010/main" val="241905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43C-1A42-F284-F0BE-832D970EFFCD}"/>
              </a:ext>
            </a:extLst>
          </p:cNvPr>
          <p:cNvSpPr>
            <a:spLocks noGrp="1"/>
          </p:cNvSpPr>
          <p:nvPr>
            <p:ph type="title"/>
          </p:nvPr>
        </p:nvSpPr>
        <p:spPr/>
        <p:txBody>
          <a:bodyPr/>
          <a:lstStyle/>
          <a:p>
            <a:r>
              <a:rPr lang="en-US" sz="2000" dirty="0"/>
              <a:t>Does training with more epochs provide better result? Epoch 1 VS Epoch 2 vs Epoch 3</a:t>
            </a:r>
            <a:endParaRPr lang="en-US" dirty="0"/>
          </a:p>
        </p:txBody>
      </p:sp>
      <p:pic>
        <p:nvPicPr>
          <p:cNvPr id="6" name="Picture 5">
            <a:extLst>
              <a:ext uri="{FF2B5EF4-FFF2-40B4-BE49-F238E27FC236}">
                <a16:creationId xmlns:a16="http://schemas.microsoft.com/office/drawing/2014/main" id="{6A791444-4B67-71BD-AB69-8513E5F229F6}"/>
              </a:ext>
            </a:extLst>
          </p:cNvPr>
          <p:cNvPicPr>
            <a:picLocks noChangeAspect="1"/>
          </p:cNvPicPr>
          <p:nvPr/>
        </p:nvPicPr>
        <p:blipFill>
          <a:blip r:embed="rId2"/>
          <a:stretch>
            <a:fillRect/>
          </a:stretch>
        </p:blipFill>
        <p:spPr>
          <a:xfrm>
            <a:off x="0" y="1333500"/>
            <a:ext cx="9089334" cy="3029778"/>
          </a:xfrm>
          <a:prstGeom prst="rect">
            <a:avLst/>
          </a:prstGeom>
        </p:spPr>
      </p:pic>
      <p:sp>
        <p:nvSpPr>
          <p:cNvPr id="7" name="TextBox 6">
            <a:extLst>
              <a:ext uri="{FF2B5EF4-FFF2-40B4-BE49-F238E27FC236}">
                <a16:creationId xmlns:a16="http://schemas.microsoft.com/office/drawing/2014/main" id="{43EAA786-F4D0-BAA0-588A-3F2F13EC3F45}"/>
              </a:ext>
            </a:extLst>
          </p:cNvPr>
          <p:cNvSpPr txBox="1"/>
          <p:nvPr/>
        </p:nvSpPr>
        <p:spPr bwMode="auto">
          <a:xfrm>
            <a:off x="6481187" y="848831"/>
            <a:ext cx="237481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The difference between epochs is very small</a:t>
            </a:r>
          </a:p>
        </p:txBody>
      </p:sp>
      <p:cxnSp>
        <p:nvCxnSpPr>
          <p:cNvPr id="9" name="Straight Arrow Connector 8">
            <a:extLst>
              <a:ext uri="{FF2B5EF4-FFF2-40B4-BE49-F238E27FC236}">
                <a16:creationId xmlns:a16="http://schemas.microsoft.com/office/drawing/2014/main" id="{CF73E619-0889-0A70-27DB-B2B5597E0E2F}"/>
              </a:ext>
            </a:extLst>
          </p:cNvPr>
          <p:cNvCxnSpPr/>
          <p:nvPr/>
        </p:nvCxnSpPr>
        <p:spPr>
          <a:xfrm flipH="1">
            <a:off x="7043895" y="1433606"/>
            <a:ext cx="624698" cy="817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E2FF-CD7B-B7E2-4061-4869A681E434}"/>
              </a:ext>
            </a:extLst>
          </p:cNvPr>
          <p:cNvSpPr>
            <a:spLocks noGrp="1"/>
          </p:cNvSpPr>
          <p:nvPr>
            <p:ph type="title"/>
          </p:nvPr>
        </p:nvSpPr>
        <p:spPr>
          <a:xfrm>
            <a:off x="223772" y="204317"/>
            <a:ext cx="7886700" cy="424249"/>
          </a:xfrm>
        </p:spPr>
        <p:txBody>
          <a:bodyPr anchor="ctr">
            <a:normAutofit/>
          </a:bodyPr>
          <a:lstStyle/>
          <a:p>
            <a:r>
              <a:rPr lang="en-US" dirty="0"/>
              <a:t>Average</a:t>
            </a:r>
          </a:p>
        </p:txBody>
      </p:sp>
      <p:graphicFrame>
        <p:nvGraphicFramePr>
          <p:cNvPr id="8" name="Table 7">
            <a:extLst>
              <a:ext uri="{FF2B5EF4-FFF2-40B4-BE49-F238E27FC236}">
                <a16:creationId xmlns:a16="http://schemas.microsoft.com/office/drawing/2014/main" id="{DFD3E491-8AE6-A10A-5402-F68A22F9781F}"/>
              </a:ext>
            </a:extLst>
          </p:cNvPr>
          <p:cNvGraphicFramePr>
            <a:graphicFrameLocks noGrp="1"/>
          </p:cNvGraphicFramePr>
          <p:nvPr>
            <p:extLst>
              <p:ext uri="{D42A27DB-BD31-4B8C-83A1-F6EECF244321}">
                <p14:modId xmlns:p14="http://schemas.microsoft.com/office/powerpoint/2010/main" val="410478489"/>
              </p:ext>
            </p:extLst>
          </p:nvPr>
        </p:nvGraphicFramePr>
        <p:xfrm>
          <a:off x="223772" y="821724"/>
          <a:ext cx="8611309" cy="2978253"/>
        </p:xfrm>
        <a:graphic>
          <a:graphicData uri="http://schemas.openxmlformats.org/drawingml/2006/table">
            <a:tbl>
              <a:tblPr>
                <a:solidFill>
                  <a:schemeClr val="bg1"/>
                </a:solidFill>
              </a:tblPr>
              <a:tblGrid>
                <a:gridCol w="1936442">
                  <a:extLst>
                    <a:ext uri="{9D8B030D-6E8A-4147-A177-3AD203B41FA5}">
                      <a16:colId xmlns:a16="http://schemas.microsoft.com/office/drawing/2014/main" val="980815253"/>
                    </a:ext>
                  </a:extLst>
                </a:gridCol>
                <a:gridCol w="1900699">
                  <a:extLst>
                    <a:ext uri="{9D8B030D-6E8A-4147-A177-3AD203B41FA5}">
                      <a16:colId xmlns:a16="http://schemas.microsoft.com/office/drawing/2014/main" val="1051734395"/>
                    </a:ext>
                  </a:extLst>
                </a:gridCol>
                <a:gridCol w="2387085">
                  <a:extLst>
                    <a:ext uri="{9D8B030D-6E8A-4147-A177-3AD203B41FA5}">
                      <a16:colId xmlns:a16="http://schemas.microsoft.com/office/drawing/2014/main" val="4169905362"/>
                    </a:ext>
                  </a:extLst>
                </a:gridCol>
                <a:gridCol w="2387083">
                  <a:extLst>
                    <a:ext uri="{9D8B030D-6E8A-4147-A177-3AD203B41FA5}">
                      <a16:colId xmlns:a16="http://schemas.microsoft.com/office/drawing/2014/main" val="2904102521"/>
                    </a:ext>
                  </a:extLst>
                </a:gridCol>
              </a:tblGrid>
              <a:tr h="330917">
                <a:tc gridSpan="4">
                  <a:txBody>
                    <a:bodyPr/>
                    <a:lstStyle/>
                    <a:p>
                      <a:pPr algn="ctr" fontAlgn="b"/>
                      <a:r>
                        <a:rPr lang="en-US" sz="1000" b="1" i="0" u="none" strike="noStrike" cap="none" spc="0" dirty="0">
                          <a:solidFill>
                            <a:schemeClr val="tx1"/>
                          </a:solidFill>
                          <a:effectLst/>
                          <a:latin typeface="Aptos Narrow" panose="020B0004020202020204" pitchFamily="34" charset="0"/>
                        </a:rPr>
                        <a:t>Pearson's correlation</a:t>
                      </a:r>
                      <a:endParaRPr lang="en-US" sz="1000" b="1" i="0" u="none" strike="noStrike" cap="none" spc="0" dirty="0">
                        <a:solidFill>
                          <a:schemeClr val="tx1"/>
                        </a:solidFill>
                        <a:effectLst/>
                        <a:latin typeface="Arial" panose="020B0604020202020204" pitchFamily="34" charset="0"/>
                      </a:endParaRPr>
                    </a:p>
                  </a:txBody>
                  <a:tcPr marL="82467" marR="69997" marT="63436" marB="63436">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8674482"/>
                  </a:ext>
                </a:extLst>
              </a:tr>
              <a:tr h="330917">
                <a:tc>
                  <a:txBody>
                    <a:bodyPr/>
                    <a:lstStyle/>
                    <a:p>
                      <a:pPr algn="l" fontAlgn="b"/>
                      <a:endParaRPr lang="en-US" sz="1000" b="0" i="0" u="none" strike="noStrike" cap="none" spc="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000" b="0" i="0" u="none" strike="noStrike" cap="none" spc="0">
                          <a:solidFill>
                            <a:schemeClr val="tx1"/>
                          </a:solidFill>
                          <a:effectLst/>
                          <a:latin typeface="Aptos Narrow" panose="020B0004020202020204" pitchFamily="34" charset="0"/>
                        </a:rPr>
                        <a:t>Epoch 1</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000" b="0" i="0" u="none" strike="noStrike" cap="none" spc="0" dirty="0">
                          <a:solidFill>
                            <a:schemeClr val="tx1"/>
                          </a:solidFill>
                          <a:effectLst/>
                          <a:latin typeface="Aptos Narrow" panose="020B0004020202020204" pitchFamily="34" charset="0"/>
                        </a:rPr>
                        <a:t>Epoch 2</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000" b="0" i="0" u="none" strike="noStrike" cap="none" spc="0">
                          <a:solidFill>
                            <a:schemeClr val="tx1"/>
                          </a:solidFill>
                          <a:effectLst/>
                          <a:latin typeface="Aptos Narrow" panose="020B0004020202020204" pitchFamily="34" charset="0"/>
                        </a:rPr>
                        <a:t>Epoch 3</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51090452"/>
                  </a:ext>
                </a:extLst>
              </a:tr>
              <a:tr h="330917">
                <a:tc>
                  <a:txBody>
                    <a:bodyPr/>
                    <a:lstStyle/>
                    <a:p>
                      <a:pPr algn="l" fontAlgn="b"/>
                      <a:r>
                        <a:rPr lang="en-US" sz="1000" b="1" i="0" u="none" strike="noStrike" cap="none" spc="0" dirty="0">
                          <a:solidFill>
                            <a:schemeClr val="tx1"/>
                          </a:solidFill>
                          <a:effectLst/>
                          <a:latin typeface="Aptos Narrow" panose="020B0004020202020204" pitchFamily="34" charset="0"/>
                        </a:rPr>
                        <a:t>Correlation </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0.221104</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0.212596792</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0.209049497</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96043972"/>
                  </a:ext>
                </a:extLst>
              </a:tr>
              <a:tr h="330917">
                <a:tc>
                  <a:txBody>
                    <a:bodyPr/>
                    <a:lstStyle/>
                    <a:p>
                      <a:pPr algn="l" fontAlgn="b"/>
                      <a:r>
                        <a:rPr lang="en-US" sz="1000" b="1" i="0" u="none" strike="noStrike" cap="none" spc="0" dirty="0">
                          <a:solidFill>
                            <a:schemeClr val="tx1"/>
                          </a:solidFill>
                          <a:effectLst/>
                          <a:latin typeface="Aptos Narrow" panose="020B0004020202020204" pitchFamily="34" charset="0"/>
                        </a:rPr>
                        <a:t>P Value </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0.1792547</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0.177367881</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0.18398982</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102266230"/>
                  </a:ext>
                </a:extLst>
              </a:tr>
              <a:tr h="330917">
                <a:tc>
                  <a:txBody>
                    <a:bodyPr/>
                    <a:lstStyle/>
                    <a:p>
                      <a:pPr algn="l" fontAlgn="b"/>
                      <a:r>
                        <a:rPr lang="en-US" sz="1000" b="1" i="0" u="none" strike="noStrike" cap="none" spc="0" dirty="0">
                          <a:solidFill>
                            <a:schemeClr val="tx1"/>
                          </a:solidFill>
                          <a:effectLst/>
                          <a:latin typeface="Monaco"/>
                        </a:rPr>
                        <a:t>MSE</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2.2623563</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2.393220333</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2.351717583</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45056152"/>
                  </a:ext>
                </a:extLst>
              </a:tr>
              <a:tr h="330917">
                <a:tc>
                  <a:txBody>
                    <a:bodyPr/>
                    <a:lstStyle/>
                    <a:p>
                      <a:pPr algn="l" fontAlgn="b"/>
                      <a:r>
                        <a:rPr lang="en-US" sz="1000" b="1" i="0" u="none" strike="noStrike" cap="none" spc="0" dirty="0">
                          <a:solidFill>
                            <a:schemeClr val="tx1"/>
                          </a:solidFill>
                          <a:effectLst/>
                          <a:latin typeface="Monaco"/>
                        </a:rPr>
                        <a:t>Adjusted R-squared</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0.0621981</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0.060402171</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0.060889634</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88610516"/>
                  </a:ext>
                </a:extLst>
              </a:tr>
              <a:tr h="330917">
                <a:tc gridSpan="4">
                  <a:txBody>
                    <a:bodyPr/>
                    <a:lstStyle/>
                    <a:p>
                      <a:pPr algn="ctr" fontAlgn="b"/>
                      <a:r>
                        <a:rPr lang="en-US" sz="1000" b="1" i="0" u="none" strike="noStrike" cap="none" spc="0" dirty="0">
                          <a:solidFill>
                            <a:schemeClr val="tx1"/>
                          </a:solidFill>
                          <a:effectLst/>
                          <a:latin typeface="Aptos Narrow" panose="020B0004020202020204" pitchFamily="34" charset="0"/>
                        </a:rPr>
                        <a:t>Permutation Correlation</a:t>
                      </a:r>
                      <a:endParaRPr lang="en-US" sz="1000" b="1" i="0" u="none" strike="noStrike" cap="none" spc="0" dirty="0">
                        <a:solidFill>
                          <a:schemeClr val="tx1"/>
                        </a:solidFill>
                        <a:effectLst/>
                        <a:latin typeface="Arial" panose="020B0604020202020204" pitchFamily="34" charset="0"/>
                      </a:endParaRPr>
                    </a:p>
                  </a:txBody>
                  <a:tcPr marL="82467" marR="69997" marT="63436" marB="63436">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41120787"/>
                  </a:ext>
                </a:extLst>
              </a:tr>
              <a:tr h="330917">
                <a:tc>
                  <a:txBody>
                    <a:bodyPr/>
                    <a:lstStyle/>
                    <a:p>
                      <a:pPr algn="l" fontAlgn="b"/>
                      <a:r>
                        <a:rPr lang="en-US" sz="1000" b="1" i="0" u="none" strike="noStrike" cap="none" spc="0" dirty="0">
                          <a:solidFill>
                            <a:schemeClr val="tx1"/>
                          </a:solidFill>
                          <a:effectLst/>
                          <a:latin typeface="Aptos Narrow" panose="020B0004020202020204" pitchFamily="34" charset="0"/>
                        </a:rPr>
                        <a:t>Correlation</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0.2764171</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0.313670091</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0.383237869</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04042782"/>
                  </a:ext>
                </a:extLst>
              </a:tr>
              <a:tr h="330917">
                <a:tc>
                  <a:txBody>
                    <a:bodyPr/>
                    <a:lstStyle/>
                    <a:p>
                      <a:pPr algn="l" fontAlgn="b"/>
                      <a:r>
                        <a:rPr lang="en-US" sz="1000" b="1" i="0" u="none" strike="noStrike" cap="none" spc="0" dirty="0">
                          <a:solidFill>
                            <a:schemeClr val="tx1"/>
                          </a:solidFill>
                          <a:effectLst/>
                          <a:latin typeface="Aptos Narrow" panose="020B0004020202020204" pitchFamily="34" charset="0"/>
                        </a:rPr>
                        <a:t>p-value</a:t>
                      </a:r>
                      <a:endParaRPr lang="en-US" sz="1000" b="1" i="0" u="none" strike="noStrike" cap="none" spc="0" dirty="0">
                        <a:solidFill>
                          <a:schemeClr val="tx1"/>
                        </a:solidFill>
                        <a:effectLst/>
                        <a:latin typeface="Arial" panose="020B0604020202020204" pitchFamily="34" charset="0"/>
                      </a:endParaRPr>
                    </a:p>
                  </a:txBody>
                  <a:tcPr marL="82467" marR="7291" marT="63436" marB="63436"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a:solidFill>
                            <a:schemeClr val="tx1"/>
                          </a:solidFill>
                          <a:effectLst/>
                          <a:latin typeface="Monaco"/>
                        </a:rPr>
                        <a:t>0.4713325</a:t>
                      </a:r>
                      <a:endParaRPr lang="en-US" sz="1000" b="0" i="0" u="none" strike="noStrike" cap="none" spc="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0.4186575</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000" b="0" i="0" u="none" strike="noStrike" cap="none" spc="0" dirty="0">
                          <a:solidFill>
                            <a:schemeClr val="tx1"/>
                          </a:solidFill>
                          <a:effectLst/>
                          <a:latin typeface="Monaco"/>
                        </a:rPr>
                        <a:t>0.3317584</a:t>
                      </a:r>
                      <a:endParaRPr lang="en-US" sz="1000" b="0" i="0" u="none" strike="noStrike" cap="none" spc="0" dirty="0">
                        <a:solidFill>
                          <a:schemeClr val="tx1"/>
                        </a:solidFill>
                        <a:effectLst/>
                        <a:latin typeface="Arial" panose="020B0604020202020204" pitchFamily="34" charset="0"/>
                      </a:endParaRPr>
                    </a:p>
                  </a:txBody>
                  <a:tcPr marL="82467" marR="7291" marT="63436" marB="63436"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01071071"/>
                  </a:ext>
                </a:extLst>
              </a:tr>
            </a:tbl>
          </a:graphicData>
        </a:graphic>
      </p:graphicFrame>
      <p:sp>
        <p:nvSpPr>
          <p:cNvPr id="9" name="Rectangle 8">
            <a:extLst>
              <a:ext uri="{FF2B5EF4-FFF2-40B4-BE49-F238E27FC236}">
                <a16:creationId xmlns:a16="http://schemas.microsoft.com/office/drawing/2014/main" id="{9E047971-7878-699B-DC2F-5B31D686B9D0}"/>
              </a:ext>
            </a:extLst>
          </p:cNvPr>
          <p:cNvSpPr/>
          <p:nvPr/>
        </p:nvSpPr>
        <p:spPr>
          <a:xfrm>
            <a:off x="7587049" y="3110948"/>
            <a:ext cx="1272746" cy="707426"/>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8CBB0F-7F75-C2D0-310C-14B7B2AE1C00}"/>
              </a:ext>
            </a:extLst>
          </p:cNvPr>
          <p:cNvSpPr/>
          <p:nvPr/>
        </p:nvSpPr>
        <p:spPr>
          <a:xfrm>
            <a:off x="2809088" y="1474570"/>
            <a:ext cx="1272746" cy="1308388"/>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02393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3E16-A054-814B-2924-8E4518A8E1EB}"/>
              </a:ext>
            </a:extLst>
          </p:cNvPr>
          <p:cNvSpPr>
            <a:spLocks noGrp="1"/>
          </p:cNvSpPr>
          <p:nvPr>
            <p:ph type="title"/>
          </p:nvPr>
        </p:nvSpPr>
        <p:spPr>
          <a:xfrm>
            <a:off x="630936" y="304800"/>
            <a:ext cx="7886700" cy="1104900"/>
          </a:xfrm>
        </p:spPr>
        <p:txBody>
          <a:bodyPr anchor="ctr">
            <a:normAutofit/>
          </a:bodyPr>
          <a:lstStyle/>
          <a:p>
            <a:r>
              <a:rPr lang="en-DE"/>
              <a:t>Agenda</a:t>
            </a:r>
          </a:p>
        </p:txBody>
      </p:sp>
      <p:graphicFrame>
        <p:nvGraphicFramePr>
          <p:cNvPr id="5" name="Diagram 4">
            <a:extLst>
              <a:ext uri="{FF2B5EF4-FFF2-40B4-BE49-F238E27FC236}">
                <a16:creationId xmlns:a16="http://schemas.microsoft.com/office/drawing/2014/main" id="{4EFAAE5A-F3C0-141D-3886-AD8A79040658}"/>
              </a:ext>
            </a:extLst>
          </p:cNvPr>
          <p:cNvGraphicFramePr/>
          <p:nvPr>
            <p:extLst>
              <p:ext uri="{D42A27DB-BD31-4B8C-83A1-F6EECF244321}">
                <p14:modId xmlns:p14="http://schemas.microsoft.com/office/powerpoint/2010/main" val="2086053217"/>
              </p:ext>
            </p:extLst>
          </p:nvPr>
        </p:nvGraphicFramePr>
        <p:xfrm>
          <a:off x="630936" y="1033151"/>
          <a:ext cx="7886700" cy="378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2109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C340-3B0E-5085-1D02-ADBA27AB2F80}"/>
              </a:ext>
            </a:extLst>
          </p:cNvPr>
          <p:cNvSpPr>
            <a:spLocks noGrp="1"/>
          </p:cNvSpPr>
          <p:nvPr>
            <p:ph type="title"/>
          </p:nvPr>
        </p:nvSpPr>
        <p:spPr/>
        <p:txBody>
          <a:bodyPr/>
          <a:lstStyle/>
          <a:p>
            <a:r>
              <a:rPr lang="en-US" sz="2000" dirty="0"/>
              <a:t>Does training with more epochs provide better result? Epoch 1 VS Epoch 2 vs Epoch 3</a:t>
            </a:r>
            <a:endParaRPr lang="en-US" dirty="0"/>
          </a:p>
        </p:txBody>
      </p:sp>
      <p:sp>
        <p:nvSpPr>
          <p:cNvPr id="3" name="TextBox 2">
            <a:extLst>
              <a:ext uri="{FF2B5EF4-FFF2-40B4-BE49-F238E27FC236}">
                <a16:creationId xmlns:a16="http://schemas.microsoft.com/office/drawing/2014/main" id="{7501C53B-734C-FD89-70C1-FC606B940FA7}"/>
              </a:ext>
            </a:extLst>
          </p:cNvPr>
          <p:cNvSpPr txBox="1"/>
          <p:nvPr/>
        </p:nvSpPr>
        <p:spPr bwMode="auto">
          <a:xfrm>
            <a:off x="834014" y="1858945"/>
            <a:ext cx="7686720" cy="369332"/>
          </a:xfrm>
          <a:prstGeom prst="rect">
            <a:avLst/>
          </a:prstGeom>
          <a:noFill/>
        </p:spPr>
        <p:txBody>
          <a:bodyPr wrap="none" rtlCol="0">
            <a:spAutoFit/>
          </a:bodyPr>
          <a:lstStyle/>
          <a:p>
            <a:r>
              <a:rPr lang="en-US" dirty="0"/>
              <a:t>The difference between epoch 1 and epoch 3 are not significantly different</a:t>
            </a:r>
          </a:p>
        </p:txBody>
      </p:sp>
      <p:sp>
        <p:nvSpPr>
          <p:cNvPr id="4" name="TextBox 3">
            <a:extLst>
              <a:ext uri="{FF2B5EF4-FFF2-40B4-BE49-F238E27FC236}">
                <a16:creationId xmlns:a16="http://schemas.microsoft.com/office/drawing/2014/main" id="{E6D7B1CB-197A-17D5-22FD-C8C9C638D2C6}"/>
              </a:ext>
            </a:extLst>
          </p:cNvPr>
          <p:cNvSpPr txBox="1"/>
          <p:nvPr/>
        </p:nvSpPr>
        <p:spPr bwMode="auto">
          <a:xfrm>
            <a:off x="834014" y="2743200"/>
            <a:ext cx="7757327" cy="646331"/>
          </a:xfrm>
          <a:prstGeom prst="rect">
            <a:avLst/>
          </a:prstGeom>
          <a:noFill/>
        </p:spPr>
        <p:txBody>
          <a:bodyPr wrap="square" rtlCol="0">
            <a:spAutoFit/>
          </a:bodyPr>
          <a:lstStyle/>
          <a:p>
            <a:r>
              <a:rPr lang="en-US" b="1" dirty="0"/>
              <a:t>Additional training through epoch 2 and 3 is unnecessary, while it don’t provide  additional value</a:t>
            </a:r>
          </a:p>
        </p:txBody>
      </p:sp>
    </p:spTree>
    <p:extLst>
      <p:ext uri="{BB962C8B-B14F-4D97-AF65-F5344CB8AC3E}">
        <p14:creationId xmlns:p14="http://schemas.microsoft.com/office/powerpoint/2010/main" val="3521313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85218-E578-5AA6-D785-43B59B180EB5}"/>
              </a:ext>
            </a:extLst>
          </p:cNvPr>
          <p:cNvSpPr>
            <a:spLocks noGrp="1"/>
          </p:cNvSpPr>
          <p:nvPr>
            <p:ph type="title"/>
          </p:nvPr>
        </p:nvSpPr>
        <p:spPr/>
        <p:txBody>
          <a:bodyPr/>
          <a:lstStyle/>
          <a:p>
            <a:r>
              <a:rPr lang="en-US" dirty="0"/>
              <a:t>There is a problem still remains</a:t>
            </a:r>
          </a:p>
        </p:txBody>
      </p:sp>
      <p:sp>
        <p:nvSpPr>
          <p:cNvPr id="2" name="Text Placeholder 1">
            <a:extLst>
              <a:ext uri="{FF2B5EF4-FFF2-40B4-BE49-F238E27FC236}">
                <a16:creationId xmlns:a16="http://schemas.microsoft.com/office/drawing/2014/main" id="{6AAA9ABA-F559-FC77-D035-152883F2B69E}"/>
              </a:ext>
            </a:extLst>
          </p:cNvPr>
          <p:cNvSpPr>
            <a:spLocks noGrp="1"/>
          </p:cNvSpPr>
          <p:nvPr>
            <p:ph type="subTitle" idx="4294967295"/>
          </p:nvPr>
        </p:nvSpPr>
        <p:spPr>
          <a:xfrm>
            <a:off x="313900" y="973139"/>
            <a:ext cx="8569325" cy="770692"/>
          </a:xfrm>
          <a:prstGeom prst="rect">
            <a:avLst/>
          </a:prstGeom>
        </p:spPr>
        <p:txBody>
          <a:bodyPr lIns="0" tIns="0" rIns="0" bIns="0" anchor="t"/>
          <a:lstStyle/>
          <a:p>
            <a:r>
              <a:rPr lang="en-US" sz="1600" dirty="0">
                <a:latin typeface="+mn-lt"/>
                <a:cs typeface="Aharoni" panose="02010803020104030203" pitchFamily="2" charset="-79"/>
              </a:rPr>
              <a:t>The result is </a:t>
            </a:r>
            <a:r>
              <a:rPr lang="en-US" sz="1600" b="1" dirty="0">
                <a:latin typeface="+mn-lt"/>
                <a:cs typeface="Aharoni" panose="02010803020104030203" pitchFamily="2" charset="-79"/>
              </a:rPr>
              <a:t>heavily dependent on the query</a:t>
            </a:r>
            <a:r>
              <a:rPr lang="en-US" sz="1600" dirty="0">
                <a:latin typeface="+mn-lt"/>
                <a:cs typeface="Aharoni" panose="02010803020104030203" pitchFamily="2" charset="-79"/>
              </a:rPr>
              <a:t>. </a:t>
            </a:r>
            <a:r>
              <a:rPr lang="en-US" sz="1600" dirty="0">
                <a:solidFill>
                  <a:schemeClr val="tx1">
                    <a:lumMod val="65000"/>
                    <a:lumOff val="35000"/>
                  </a:schemeClr>
                </a:solidFill>
                <a:latin typeface="+mn-lt"/>
                <a:cs typeface="Aharoni" panose="02010803020104030203" pitchFamily="2" charset="-79"/>
              </a:rPr>
              <a:t>A simple change in question can change the result dramatically.</a:t>
            </a:r>
          </a:p>
        </p:txBody>
      </p:sp>
      <p:sp>
        <p:nvSpPr>
          <p:cNvPr id="5" name="Title 2">
            <a:extLst>
              <a:ext uri="{FF2B5EF4-FFF2-40B4-BE49-F238E27FC236}">
                <a16:creationId xmlns:a16="http://schemas.microsoft.com/office/drawing/2014/main" id="{78EF1070-DA7A-2CD2-B008-39093035A80E}"/>
              </a:ext>
            </a:extLst>
          </p:cNvPr>
          <p:cNvSpPr txBox="1">
            <a:spLocks/>
          </p:cNvSpPr>
          <p:nvPr/>
        </p:nvSpPr>
        <p:spPr bwMode="auto">
          <a:xfrm>
            <a:off x="371872" y="2630699"/>
            <a:ext cx="8568000" cy="450000"/>
          </a:xfrm>
          <a:prstGeom prst="rect">
            <a:avLst/>
          </a:prstGeom>
        </p:spPr>
        <p:txBody>
          <a:bodyPr lIns="0" tIns="0" rIns="0" bIns="0" anchor="t" anchorCtr="0">
            <a:noAutofit/>
          </a:bodyPr>
          <a:lstStyle>
            <a:lvl1pPr algn="l">
              <a:lnSpc>
                <a:spcPct val="90000"/>
              </a:lnSpc>
              <a:spcBef>
                <a:spcPts val="0"/>
              </a:spcBef>
              <a:spcAft>
                <a:spcPts val="0"/>
              </a:spcAft>
              <a:defRPr sz="2800" b="1">
                <a:solidFill>
                  <a:srgbClr val="003056"/>
                </a:solidFill>
                <a:latin typeface="Calibri"/>
                <a:ea typeface="+mj-ea"/>
                <a:cs typeface="Calibri"/>
              </a:defRPr>
            </a:lvl1pPr>
            <a:lvl2pPr algn="l">
              <a:lnSpc>
                <a:spcPct val="90000"/>
              </a:lnSpc>
              <a:spcBef>
                <a:spcPts val="0"/>
              </a:spcBef>
              <a:spcAft>
                <a:spcPts val="0"/>
              </a:spcAft>
              <a:defRPr sz="3650">
                <a:solidFill>
                  <a:schemeClr val="tx1"/>
                </a:solidFill>
                <a:latin typeface="Arial"/>
                <a:cs typeface="Arial"/>
              </a:defRPr>
            </a:lvl2pPr>
            <a:lvl3pPr algn="l">
              <a:lnSpc>
                <a:spcPct val="90000"/>
              </a:lnSpc>
              <a:spcBef>
                <a:spcPts val="0"/>
              </a:spcBef>
              <a:spcAft>
                <a:spcPts val="0"/>
              </a:spcAft>
              <a:defRPr sz="3650">
                <a:solidFill>
                  <a:schemeClr val="tx1"/>
                </a:solidFill>
                <a:latin typeface="Arial"/>
                <a:cs typeface="Arial"/>
              </a:defRPr>
            </a:lvl3pPr>
            <a:lvl4pPr algn="l">
              <a:lnSpc>
                <a:spcPct val="90000"/>
              </a:lnSpc>
              <a:spcBef>
                <a:spcPts val="0"/>
              </a:spcBef>
              <a:spcAft>
                <a:spcPts val="0"/>
              </a:spcAft>
              <a:defRPr sz="3650">
                <a:solidFill>
                  <a:schemeClr val="tx1"/>
                </a:solidFill>
                <a:latin typeface="Arial"/>
                <a:cs typeface="Arial"/>
              </a:defRPr>
            </a:lvl4pPr>
            <a:lvl5pPr algn="l">
              <a:lnSpc>
                <a:spcPct val="90000"/>
              </a:lnSpc>
              <a:spcBef>
                <a:spcPts val="0"/>
              </a:spcBef>
              <a:spcAft>
                <a:spcPts val="0"/>
              </a:spcAft>
              <a:defRPr sz="3650">
                <a:solidFill>
                  <a:schemeClr val="tx1"/>
                </a:solidFill>
                <a:latin typeface="Arial"/>
                <a:cs typeface="Arial"/>
              </a:defRPr>
            </a:lvl5pPr>
            <a:lvl6pPr marL="380985" algn="l">
              <a:lnSpc>
                <a:spcPct val="90000"/>
              </a:lnSpc>
              <a:spcBef>
                <a:spcPts val="0"/>
              </a:spcBef>
              <a:spcAft>
                <a:spcPts val="0"/>
              </a:spcAft>
              <a:defRPr sz="3650">
                <a:solidFill>
                  <a:schemeClr val="tx1"/>
                </a:solidFill>
                <a:latin typeface="Arial"/>
                <a:cs typeface="Arial"/>
              </a:defRPr>
            </a:lvl6pPr>
            <a:lvl7pPr marL="761970" algn="l">
              <a:lnSpc>
                <a:spcPct val="90000"/>
              </a:lnSpc>
              <a:spcBef>
                <a:spcPts val="0"/>
              </a:spcBef>
              <a:spcAft>
                <a:spcPts val="0"/>
              </a:spcAft>
              <a:defRPr sz="3650">
                <a:solidFill>
                  <a:schemeClr val="tx1"/>
                </a:solidFill>
                <a:latin typeface="Arial"/>
                <a:cs typeface="Arial"/>
              </a:defRPr>
            </a:lvl7pPr>
            <a:lvl8pPr marL="1142954" algn="l">
              <a:lnSpc>
                <a:spcPct val="90000"/>
              </a:lnSpc>
              <a:spcBef>
                <a:spcPts val="0"/>
              </a:spcBef>
              <a:spcAft>
                <a:spcPts val="0"/>
              </a:spcAft>
              <a:defRPr sz="3650">
                <a:solidFill>
                  <a:schemeClr val="tx1"/>
                </a:solidFill>
                <a:latin typeface="Arial"/>
                <a:cs typeface="Arial"/>
              </a:defRPr>
            </a:lvl8pPr>
            <a:lvl9pPr marL="1523939" algn="l">
              <a:lnSpc>
                <a:spcPct val="90000"/>
              </a:lnSpc>
              <a:spcBef>
                <a:spcPts val="0"/>
              </a:spcBef>
              <a:spcAft>
                <a:spcPts val="0"/>
              </a:spcAft>
              <a:defRPr sz="3650">
                <a:solidFill>
                  <a:schemeClr val="tx1"/>
                </a:solidFill>
                <a:latin typeface="Arial"/>
                <a:cs typeface="Arial"/>
              </a:defRPr>
            </a:lvl9pPr>
          </a:lstStyle>
          <a:p>
            <a:pPr defTabSz="914400"/>
            <a:r>
              <a:rPr lang="en-US" sz="2000" dirty="0"/>
              <a:t>Possible Solution</a:t>
            </a:r>
          </a:p>
        </p:txBody>
      </p:sp>
      <p:sp>
        <p:nvSpPr>
          <p:cNvPr id="6" name="TextBox 5">
            <a:extLst>
              <a:ext uri="{FF2B5EF4-FFF2-40B4-BE49-F238E27FC236}">
                <a16:creationId xmlns:a16="http://schemas.microsoft.com/office/drawing/2014/main" id="{8B435CA6-1A3F-244F-942C-A677E8AB4B02}"/>
              </a:ext>
            </a:extLst>
          </p:cNvPr>
          <p:cNvSpPr txBox="1"/>
          <p:nvPr/>
        </p:nvSpPr>
        <p:spPr bwMode="auto">
          <a:xfrm>
            <a:off x="313621" y="3314011"/>
            <a:ext cx="3737364" cy="1323439"/>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haroni" panose="02010803020104030203" pitchFamily="2" charset="-79"/>
              </a:rPr>
              <a:t>Run the same </a:t>
            </a:r>
            <a:r>
              <a:rPr lang="en-US" sz="2000" b="1" dirty="0">
                <a:cs typeface="Aharoni" panose="02010803020104030203" pitchFamily="2" charset="-79"/>
              </a:rPr>
              <a:t>question multiple times</a:t>
            </a:r>
            <a:r>
              <a:rPr lang="en-US" sz="2000" dirty="0">
                <a:cs typeface="Aharoni" panose="02010803020104030203" pitchFamily="2" charset="-79"/>
              </a:rPr>
              <a:t>, with different writing styles and get the average results</a:t>
            </a:r>
          </a:p>
        </p:txBody>
      </p:sp>
      <p:graphicFrame>
        <p:nvGraphicFramePr>
          <p:cNvPr id="4" name="Diagram 3">
            <a:extLst>
              <a:ext uri="{FF2B5EF4-FFF2-40B4-BE49-F238E27FC236}">
                <a16:creationId xmlns:a16="http://schemas.microsoft.com/office/drawing/2014/main" id="{DB752855-169C-AD0A-640A-D8E64A9E8025}"/>
              </a:ext>
            </a:extLst>
          </p:cNvPr>
          <p:cNvGraphicFramePr/>
          <p:nvPr>
            <p:extLst>
              <p:ext uri="{D42A27DB-BD31-4B8C-83A1-F6EECF244321}">
                <p14:modId xmlns:p14="http://schemas.microsoft.com/office/powerpoint/2010/main" val="1463669738"/>
              </p:ext>
            </p:extLst>
          </p:nvPr>
        </p:nvGraphicFramePr>
        <p:xfrm>
          <a:off x="371872" y="4773879"/>
          <a:ext cx="8455231" cy="190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r - Plotting the Average Line of multiple lines - Stack Overflow">
            <a:extLst>
              <a:ext uri="{FF2B5EF4-FFF2-40B4-BE49-F238E27FC236}">
                <a16:creationId xmlns:a16="http://schemas.microsoft.com/office/drawing/2014/main" id="{AA71D92F-838F-12E4-A730-510EDAD13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5572" y="2536292"/>
            <a:ext cx="3324793" cy="19498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5F0A44-49E2-6025-120F-A6C36E848437}"/>
              </a:ext>
            </a:extLst>
          </p:cNvPr>
          <p:cNvSpPr txBox="1"/>
          <p:nvPr/>
        </p:nvSpPr>
        <p:spPr bwMode="auto">
          <a:xfrm>
            <a:off x="5262639" y="4407217"/>
            <a:ext cx="2211653" cy="461665"/>
          </a:xfrm>
          <a:prstGeom prst="rect">
            <a:avLst/>
          </a:prstGeom>
          <a:noFill/>
        </p:spPr>
        <p:txBody>
          <a:bodyPr wrap="square" rtlCol="0">
            <a:spAutoFit/>
          </a:bodyPr>
          <a:lstStyle/>
          <a:p>
            <a:r>
              <a:rPr lang="en-US" sz="1200" dirty="0">
                <a:latin typeface="Aharoni" panose="02010803020104030203" pitchFamily="2" charset="-79"/>
                <a:cs typeface="Aharoni" panose="02010803020104030203" pitchFamily="2" charset="-79"/>
              </a:rPr>
              <a:t>Variations due to questions will cancel each other out</a:t>
            </a:r>
          </a:p>
        </p:txBody>
      </p:sp>
      <p:sp>
        <p:nvSpPr>
          <p:cNvPr id="9" name="TextBox 8">
            <a:extLst>
              <a:ext uri="{FF2B5EF4-FFF2-40B4-BE49-F238E27FC236}">
                <a16:creationId xmlns:a16="http://schemas.microsoft.com/office/drawing/2014/main" id="{13101FF1-8666-FA7C-517B-DD51115CD6FB}"/>
              </a:ext>
            </a:extLst>
          </p:cNvPr>
          <p:cNvSpPr txBox="1"/>
          <p:nvPr/>
        </p:nvSpPr>
        <p:spPr bwMode="auto">
          <a:xfrm>
            <a:off x="1559104" y="1557452"/>
            <a:ext cx="6193536" cy="646331"/>
          </a:xfrm>
          <a:prstGeom prst="rect">
            <a:avLst/>
          </a:prstGeom>
          <a:noFill/>
        </p:spPr>
        <p:txBody>
          <a:bodyPr wrap="square" rtlCol="0">
            <a:spAutoFit/>
          </a:bodyPr>
          <a:lstStyle/>
          <a:p>
            <a:r>
              <a:rPr lang="en-US" dirty="0"/>
              <a:t>The result is not consistent, dependent on the phrasing of the question</a:t>
            </a:r>
          </a:p>
        </p:txBody>
      </p:sp>
      <p:sp>
        <p:nvSpPr>
          <p:cNvPr id="10" name="Round Diagonal Corner Rectangle 9">
            <a:extLst>
              <a:ext uri="{FF2B5EF4-FFF2-40B4-BE49-F238E27FC236}">
                <a16:creationId xmlns:a16="http://schemas.microsoft.com/office/drawing/2014/main" id="{403F12A5-FC1D-FEB6-7A7D-1977C8E7F405}"/>
              </a:ext>
            </a:extLst>
          </p:cNvPr>
          <p:cNvSpPr/>
          <p:nvPr/>
        </p:nvSpPr>
        <p:spPr>
          <a:xfrm>
            <a:off x="1559104" y="1517992"/>
            <a:ext cx="5987744" cy="749926"/>
          </a:xfrm>
          <a:prstGeom prst="round2Diag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150400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97A1F5-9965-81C3-2576-994C5C374FA6}"/>
              </a:ext>
            </a:extLst>
          </p:cNvPr>
          <p:cNvSpPr txBox="1"/>
          <p:nvPr/>
        </p:nvSpPr>
        <p:spPr bwMode="auto">
          <a:xfrm>
            <a:off x="171950" y="819219"/>
            <a:ext cx="8855074" cy="116955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dirty="0">
                <a:latin typeface="Bell MT" panose="02020503060305020303" pitchFamily="18" charset="77"/>
                <a:ea typeface="+mn-lt"/>
                <a:cs typeface="+mn-lt"/>
              </a:rPr>
              <a:t>Broadly speaking, &lt;mask&gt; is the emotion that best describes your mood and/or how you have felt in the past week.</a:t>
            </a:r>
          </a:p>
          <a:p>
            <a:pPr marL="342900" indent="-342900">
              <a:buAutoNum type="arabicPeriod"/>
            </a:pPr>
            <a:r>
              <a:rPr lang="en-US" sz="1400" dirty="0">
                <a:latin typeface="Bell MT" panose="02020503060305020303" pitchFamily="18" charset="77"/>
                <a:ea typeface="+mn-lt"/>
                <a:cs typeface="+mn-lt"/>
              </a:rPr>
              <a:t>Broadly speaking, the emotion &lt;mask&gt; best describes your mood and/or how you have felt in the past week.</a:t>
            </a:r>
          </a:p>
          <a:p>
            <a:pPr marL="342900" indent="-342900">
              <a:buAutoNum type="arabicPeriod"/>
            </a:pPr>
            <a:r>
              <a:rPr lang="en-US" sz="1400" dirty="0">
                <a:latin typeface="Bell MT" panose="02020503060305020303" pitchFamily="18" charset="77"/>
                <a:ea typeface="+mn-lt"/>
                <a:cs typeface="+mn-lt"/>
              </a:rPr>
              <a:t>Broadly speaking, which of the following best describes your mood and/or how you have felt in the past week? Please select all that apply &lt;mask&gt;.</a:t>
            </a:r>
            <a:endParaRPr lang="en-US" sz="1400" dirty="0">
              <a:latin typeface="Bell MT" panose="02020503060305020303" pitchFamily="18" charset="77"/>
            </a:endParaRPr>
          </a:p>
        </p:txBody>
      </p:sp>
      <p:sp>
        <p:nvSpPr>
          <p:cNvPr id="5" name="TextBox 4">
            <a:extLst>
              <a:ext uri="{FF2B5EF4-FFF2-40B4-BE49-F238E27FC236}">
                <a16:creationId xmlns:a16="http://schemas.microsoft.com/office/drawing/2014/main" id="{ED3C1161-F504-A8D5-1268-452EA3363747}"/>
              </a:ext>
            </a:extLst>
          </p:cNvPr>
          <p:cNvSpPr txBox="1"/>
          <p:nvPr/>
        </p:nvSpPr>
        <p:spPr bwMode="auto">
          <a:xfrm>
            <a:off x="267420" y="2968806"/>
            <a:ext cx="8664133"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Broadly speaking, which of the following best describes your mood and/or how you have felt in the past week? Please select all that apply &lt;mask&gt;.</a:t>
            </a:r>
          </a:p>
        </p:txBody>
      </p:sp>
      <p:sp>
        <p:nvSpPr>
          <p:cNvPr id="7" name="TextBox 6">
            <a:extLst>
              <a:ext uri="{FF2B5EF4-FFF2-40B4-BE49-F238E27FC236}">
                <a16:creationId xmlns:a16="http://schemas.microsoft.com/office/drawing/2014/main" id="{5651BC6D-CB29-A2D9-9193-90EBA7EB7FEF}"/>
              </a:ext>
            </a:extLst>
          </p:cNvPr>
          <p:cNvSpPr txBox="1"/>
          <p:nvPr/>
        </p:nvSpPr>
        <p:spPr bwMode="auto">
          <a:xfrm>
            <a:off x="383263" y="306807"/>
            <a:ext cx="36664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Average of Multiple queries</a:t>
            </a:r>
            <a:endParaRPr lang="en-US" b="1" dirty="0"/>
          </a:p>
        </p:txBody>
      </p:sp>
      <p:sp>
        <p:nvSpPr>
          <p:cNvPr id="8" name="TextBox 7">
            <a:extLst>
              <a:ext uri="{FF2B5EF4-FFF2-40B4-BE49-F238E27FC236}">
                <a16:creationId xmlns:a16="http://schemas.microsoft.com/office/drawing/2014/main" id="{A83F85C6-EE62-E9FF-2D71-8CA083EB6089}"/>
              </a:ext>
            </a:extLst>
          </p:cNvPr>
          <p:cNvSpPr txBox="1"/>
          <p:nvPr/>
        </p:nvSpPr>
        <p:spPr bwMode="auto">
          <a:xfrm>
            <a:off x="534754" y="3632890"/>
            <a:ext cx="80744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Aharoni" panose="02010803020104030203" pitchFamily="2" charset="-79"/>
              </a:rPr>
              <a:t>Hopefully, the variation due to queries will </a:t>
            </a:r>
            <a:r>
              <a:rPr lang="en-US" sz="1600" b="1" dirty="0">
                <a:solidFill>
                  <a:schemeClr val="accent2"/>
                </a:solidFill>
                <a:cs typeface="Aharoni" panose="02010803020104030203" pitchFamily="2" charset="-79"/>
              </a:rPr>
              <a:t>cancel out</a:t>
            </a:r>
            <a:r>
              <a:rPr lang="en-US" sz="1600" b="1" dirty="0">
                <a:cs typeface="Aharoni" panose="02010803020104030203" pitchFamily="2" charset="-79"/>
              </a:rPr>
              <a:t>, if the number of queries is large enough</a:t>
            </a:r>
            <a:endParaRPr lang="en-US" sz="1200" dirty="0">
              <a:cs typeface="Aharoni" panose="02010803020104030203" pitchFamily="2" charset="-79"/>
            </a:endParaRPr>
          </a:p>
        </p:txBody>
      </p:sp>
      <p:graphicFrame>
        <p:nvGraphicFramePr>
          <p:cNvPr id="2" name="Diagram 1">
            <a:extLst>
              <a:ext uri="{FF2B5EF4-FFF2-40B4-BE49-F238E27FC236}">
                <a16:creationId xmlns:a16="http://schemas.microsoft.com/office/drawing/2014/main" id="{B5A91E44-F7F0-26DD-F675-FE795EC5AF1C}"/>
              </a:ext>
            </a:extLst>
          </p:cNvPr>
          <p:cNvGraphicFramePr/>
          <p:nvPr>
            <p:extLst>
              <p:ext uri="{D42A27DB-BD31-4B8C-83A1-F6EECF244321}">
                <p14:modId xmlns:p14="http://schemas.microsoft.com/office/powerpoint/2010/main" val="871635998"/>
              </p:ext>
            </p:extLst>
          </p:nvPr>
        </p:nvGraphicFramePr>
        <p:xfrm>
          <a:off x="371872" y="4773879"/>
          <a:ext cx="8455231" cy="190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00C7304-E706-A3CE-17F2-8BD66348995E}"/>
              </a:ext>
            </a:extLst>
          </p:cNvPr>
          <p:cNvSpPr txBox="1"/>
          <p:nvPr/>
        </p:nvSpPr>
        <p:spPr bwMode="auto">
          <a:xfrm>
            <a:off x="4652387" y="4502221"/>
            <a:ext cx="4174716" cy="461665"/>
          </a:xfrm>
          <a:prstGeom prst="rect">
            <a:avLst/>
          </a:prstGeom>
          <a:noFill/>
        </p:spPr>
        <p:txBody>
          <a:bodyPr wrap="square" rtlCol="0">
            <a:spAutoFit/>
          </a:bodyPr>
          <a:lstStyle/>
          <a:p>
            <a:r>
              <a:rPr lang="en-US" sz="1200" i="1" dirty="0"/>
              <a:t>We used Chat GPT to create additional question. Total number of question use for testing was 3</a:t>
            </a:r>
          </a:p>
        </p:txBody>
      </p:sp>
      <p:sp>
        <p:nvSpPr>
          <p:cNvPr id="6" name="Up Arrow 5">
            <a:extLst>
              <a:ext uri="{FF2B5EF4-FFF2-40B4-BE49-F238E27FC236}">
                <a16:creationId xmlns:a16="http://schemas.microsoft.com/office/drawing/2014/main" id="{6B6304B1-C67F-11FD-7C8A-03F379314474}"/>
              </a:ext>
            </a:extLst>
          </p:cNvPr>
          <p:cNvSpPr/>
          <p:nvPr/>
        </p:nvSpPr>
        <p:spPr>
          <a:xfrm>
            <a:off x="4049708" y="2150347"/>
            <a:ext cx="763452" cy="707153"/>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30064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AA22-29D1-869B-096E-94C1FF34C38F}"/>
              </a:ext>
            </a:extLst>
          </p:cNvPr>
          <p:cNvSpPr>
            <a:spLocks noGrp="1"/>
          </p:cNvSpPr>
          <p:nvPr>
            <p:ph type="title"/>
          </p:nvPr>
        </p:nvSpPr>
        <p:spPr/>
        <p:txBody>
          <a:bodyPr/>
          <a:lstStyle/>
          <a:p>
            <a:r>
              <a:rPr lang="en-US" sz="2000" dirty="0"/>
              <a:t>Single Query Vs. Multiple Query.</a:t>
            </a:r>
            <a:endParaRPr lang="en-US" dirty="0"/>
          </a:p>
        </p:txBody>
      </p:sp>
      <p:grpSp>
        <p:nvGrpSpPr>
          <p:cNvPr id="6" name="Group 5">
            <a:extLst>
              <a:ext uri="{FF2B5EF4-FFF2-40B4-BE49-F238E27FC236}">
                <a16:creationId xmlns:a16="http://schemas.microsoft.com/office/drawing/2014/main" id="{B8DC17F7-E755-CAAA-E680-CB33BD63EACC}"/>
              </a:ext>
            </a:extLst>
          </p:cNvPr>
          <p:cNvGrpSpPr/>
          <p:nvPr/>
        </p:nvGrpSpPr>
        <p:grpSpPr>
          <a:xfrm>
            <a:off x="-4971" y="1331843"/>
            <a:ext cx="9153942" cy="3051314"/>
            <a:chOff x="-4971" y="1331843"/>
            <a:chExt cx="9153942" cy="3051314"/>
          </a:xfrm>
        </p:grpSpPr>
        <p:pic>
          <p:nvPicPr>
            <p:cNvPr id="4" name="Picture 3">
              <a:extLst>
                <a:ext uri="{FF2B5EF4-FFF2-40B4-BE49-F238E27FC236}">
                  <a16:creationId xmlns:a16="http://schemas.microsoft.com/office/drawing/2014/main" id="{10D1B755-620A-1A54-7A91-5B510CD3935D}"/>
                </a:ext>
              </a:extLst>
            </p:cNvPr>
            <p:cNvPicPr>
              <a:picLocks noChangeAspect="1"/>
            </p:cNvPicPr>
            <p:nvPr/>
          </p:nvPicPr>
          <p:blipFill>
            <a:blip r:embed="rId2"/>
            <a:stretch>
              <a:fillRect/>
            </a:stretch>
          </p:blipFill>
          <p:spPr>
            <a:xfrm>
              <a:off x="-4971" y="1331843"/>
              <a:ext cx="9153942" cy="3051314"/>
            </a:xfrm>
            <a:prstGeom prst="rect">
              <a:avLst/>
            </a:prstGeom>
          </p:spPr>
        </p:pic>
        <p:sp>
          <p:nvSpPr>
            <p:cNvPr id="5" name="Rectangle 4">
              <a:extLst>
                <a:ext uri="{FF2B5EF4-FFF2-40B4-BE49-F238E27FC236}">
                  <a16:creationId xmlns:a16="http://schemas.microsoft.com/office/drawing/2014/main" id="{321BB4E8-BFC6-57B6-87E1-51C44968DE3E}"/>
                </a:ext>
              </a:extLst>
            </p:cNvPr>
            <p:cNvSpPr/>
            <p:nvPr/>
          </p:nvSpPr>
          <p:spPr>
            <a:xfrm>
              <a:off x="2734056" y="3913632"/>
              <a:ext cx="1609344" cy="384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66AAA23-3F8D-C232-94A8-6CE153F49B31}"/>
              </a:ext>
            </a:extLst>
          </p:cNvPr>
          <p:cNvSpPr txBox="1"/>
          <p:nvPr/>
        </p:nvSpPr>
        <p:spPr bwMode="auto">
          <a:xfrm>
            <a:off x="6159640" y="954593"/>
            <a:ext cx="269636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The results here also don’t differ significantly</a:t>
            </a:r>
          </a:p>
        </p:txBody>
      </p:sp>
    </p:spTree>
    <p:extLst>
      <p:ext uri="{BB962C8B-B14F-4D97-AF65-F5344CB8AC3E}">
        <p14:creationId xmlns:p14="http://schemas.microsoft.com/office/powerpoint/2010/main" val="30399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FD89-6FA3-3041-F7EC-5A6D01308235}"/>
              </a:ext>
            </a:extLst>
          </p:cNvPr>
          <p:cNvSpPr>
            <a:spLocks noGrp="1"/>
          </p:cNvSpPr>
          <p:nvPr>
            <p:ph type="title"/>
          </p:nvPr>
        </p:nvSpPr>
        <p:spPr/>
        <p:txBody>
          <a:bodyPr/>
          <a:lstStyle/>
          <a:p>
            <a:r>
              <a:rPr lang="en-US" sz="2000" dirty="0"/>
              <a:t>Single Query Vs. Multiple Query.</a:t>
            </a:r>
            <a:endParaRPr lang="en-US" dirty="0"/>
          </a:p>
        </p:txBody>
      </p:sp>
      <p:grpSp>
        <p:nvGrpSpPr>
          <p:cNvPr id="6" name="Group 5">
            <a:extLst>
              <a:ext uri="{FF2B5EF4-FFF2-40B4-BE49-F238E27FC236}">
                <a16:creationId xmlns:a16="http://schemas.microsoft.com/office/drawing/2014/main" id="{D7392F6B-4290-C6CA-F16F-6EE44A7A757E}"/>
              </a:ext>
            </a:extLst>
          </p:cNvPr>
          <p:cNvGrpSpPr/>
          <p:nvPr/>
        </p:nvGrpSpPr>
        <p:grpSpPr>
          <a:xfrm>
            <a:off x="0" y="1333500"/>
            <a:ext cx="9148971" cy="3049657"/>
            <a:chOff x="0" y="1333500"/>
            <a:chExt cx="9148971" cy="3049657"/>
          </a:xfrm>
        </p:grpSpPr>
        <p:pic>
          <p:nvPicPr>
            <p:cNvPr id="4" name="Picture 3">
              <a:extLst>
                <a:ext uri="{FF2B5EF4-FFF2-40B4-BE49-F238E27FC236}">
                  <a16:creationId xmlns:a16="http://schemas.microsoft.com/office/drawing/2014/main" id="{9444BD42-53F3-2F23-E6A8-412435A28C9F}"/>
                </a:ext>
              </a:extLst>
            </p:cNvPr>
            <p:cNvPicPr>
              <a:picLocks noChangeAspect="1"/>
            </p:cNvPicPr>
            <p:nvPr/>
          </p:nvPicPr>
          <p:blipFill>
            <a:blip r:embed="rId2"/>
            <a:stretch>
              <a:fillRect/>
            </a:stretch>
          </p:blipFill>
          <p:spPr>
            <a:xfrm>
              <a:off x="0" y="1333500"/>
              <a:ext cx="9148971" cy="3049657"/>
            </a:xfrm>
            <a:prstGeom prst="rect">
              <a:avLst/>
            </a:prstGeom>
          </p:spPr>
        </p:pic>
        <p:sp>
          <p:nvSpPr>
            <p:cNvPr id="5" name="Rectangle 4">
              <a:extLst>
                <a:ext uri="{FF2B5EF4-FFF2-40B4-BE49-F238E27FC236}">
                  <a16:creationId xmlns:a16="http://schemas.microsoft.com/office/drawing/2014/main" id="{F7BACF96-9B01-17A6-F9E0-2CD7ADE7DBC1}"/>
                </a:ext>
              </a:extLst>
            </p:cNvPr>
            <p:cNvSpPr/>
            <p:nvPr/>
          </p:nvSpPr>
          <p:spPr>
            <a:xfrm>
              <a:off x="2734056" y="3913632"/>
              <a:ext cx="1609344" cy="384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7302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FD95-909D-8662-E418-2BB9C91CD82F}"/>
              </a:ext>
            </a:extLst>
          </p:cNvPr>
          <p:cNvSpPr>
            <a:spLocks noGrp="1"/>
          </p:cNvSpPr>
          <p:nvPr>
            <p:ph type="title"/>
          </p:nvPr>
        </p:nvSpPr>
        <p:spPr/>
        <p:txBody>
          <a:bodyPr/>
          <a:lstStyle/>
          <a:p>
            <a:r>
              <a:rPr lang="en-US" sz="2000" dirty="0"/>
              <a:t>Single Query Vs. Multiple Query.</a:t>
            </a:r>
            <a:endParaRPr lang="en-US" dirty="0"/>
          </a:p>
        </p:txBody>
      </p:sp>
      <p:grpSp>
        <p:nvGrpSpPr>
          <p:cNvPr id="6" name="Group 5">
            <a:extLst>
              <a:ext uri="{FF2B5EF4-FFF2-40B4-BE49-F238E27FC236}">
                <a16:creationId xmlns:a16="http://schemas.microsoft.com/office/drawing/2014/main" id="{BD313849-6147-5AF6-E16A-640DD723FF9D}"/>
              </a:ext>
            </a:extLst>
          </p:cNvPr>
          <p:cNvGrpSpPr/>
          <p:nvPr/>
        </p:nvGrpSpPr>
        <p:grpSpPr>
          <a:xfrm>
            <a:off x="-4971" y="1331843"/>
            <a:ext cx="9148971" cy="3049657"/>
            <a:chOff x="-4971" y="1331843"/>
            <a:chExt cx="9148971" cy="3049657"/>
          </a:xfrm>
        </p:grpSpPr>
        <p:pic>
          <p:nvPicPr>
            <p:cNvPr id="4" name="Picture 3">
              <a:extLst>
                <a:ext uri="{FF2B5EF4-FFF2-40B4-BE49-F238E27FC236}">
                  <a16:creationId xmlns:a16="http://schemas.microsoft.com/office/drawing/2014/main" id="{33DF9230-0C7A-C1D7-ED2A-6921EFF874C8}"/>
                </a:ext>
              </a:extLst>
            </p:cNvPr>
            <p:cNvPicPr>
              <a:picLocks noChangeAspect="1"/>
            </p:cNvPicPr>
            <p:nvPr/>
          </p:nvPicPr>
          <p:blipFill>
            <a:blip r:embed="rId2"/>
            <a:stretch>
              <a:fillRect/>
            </a:stretch>
          </p:blipFill>
          <p:spPr>
            <a:xfrm>
              <a:off x="-4971" y="1331843"/>
              <a:ext cx="9148971" cy="3049657"/>
            </a:xfrm>
            <a:prstGeom prst="rect">
              <a:avLst/>
            </a:prstGeom>
          </p:spPr>
        </p:pic>
        <p:sp>
          <p:nvSpPr>
            <p:cNvPr id="5" name="Rectangle 4">
              <a:extLst>
                <a:ext uri="{FF2B5EF4-FFF2-40B4-BE49-F238E27FC236}">
                  <a16:creationId xmlns:a16="http://schemas.microsoft.com/office/drawing/2014/main" id="{DCCFEE7A-4CE7-9E14-96A6-AC17CC39CC2A}"/>
                </a:ext>
              </a:extLst>
            </p:cNvPr>
            <p:cNvSpPr/>
            <p:nvPr/>
          </p:nvSpPr>
          <p:spPr>
            <a:xfrm>
              <a:off x="2734056" y="3913632"/>
              <a:ext cx="1609344" cy="384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0617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4F59-5C97-7F86-126C-024BDADFDF80}"/>
              </a:ext>
            </a:extLst>
          </p:cNvPr>
          <p:cNvSpPr>
            <a:spLocks noGrp="1"/>
          </p:cNvSpPr>
          <p:nvPr>
            <p:ph type="title"/>
          </p:nvPr>
        </p:nvSpPr>
        <p:spPr/>
        <p:txBody>
          <a:bodyPr/>
          <a:lstStyle/>
          <a:p>
            <a:r>
              <a:rPr lang="en-US" sz="2000" dirty="0"/>
              <a:t>Single Query Vs. Multiple Query.</a:t>
            </a:r>
            <a:endParaRPr lang="en-US" dirty="0"/>
          </a:p>
        </p:txBody>
      </p:sp>
      <p:grpSp>
        <p:nvGrpSpPr>
          <p:cNvPr id="6" name="Group 5">
            <a:extLst>
              <a:ext uri="{FF2B5EF4-FFF2-40B4-BE49-F238E27FC236}">
                <a16:creationId xmlns:a16="http://schemas.microsoft.com/office/drawing/2014/main" id="{7879C7D8-81F1-4B34-F7AC-A7C04D280BA5}"/>
              </a:ext>
            </a:extLst>
          </p:cNvPr>
          <p:cNvGrpSpPr/>
          <p:nvPr/>
        </p:nvGrpSpPr>
        <p:grpSpPr>
          <a:xfrm>
            <a:off x="-4971" y="1331843"/>
            <a:ext cx="9153942" cy="3051314"/>
            <a:chOff x="-4971" y="1331843"/>
            <a:chExt cx="9153942" cy="3051314"/>
          </a:xfrm>
        </p:grpSpPr>
        <p:pic>
          <p:nvPicPr>
            <p:cNvPr id="4" name="Picture 3">
              <a:extLst>
                <a:ext uri="{FF2B5EF4-FFF2-40B4-BE49-F238E27FC236}">
                  <a16:creationId xmlns:a16="http://schemas.microsoft.com/office/drawing/2014/main" id="{96D9A182-31AB-BD1C-C20C-A589AD748777}"/>
                </a:ext>
              </a:extLst>
            </p:cNvPr>
            <p:cNvPicPr>
              <a:picLocks noChangeAspect="1"/>
            </p:cNvPicPr>
            <p:nvPr/>
          </p:nvPicPr>
          <p:blipFill>
            <a:blip r:embed="rId3"/>
            <a:stretch>
              <a:fillRect/>
            </a:stretch>
          </p:blipFill>
          <p:spPr>
            <a:xfrm>
              <a:off x="-4971" y="1331843"/>
              <a:ext cx="9153942" cy="3051314"/>
            </a:xfrm>
            <a:prstGeom prst="rect">
              <a:avLst/>
            </a:prstGeom>
          </p:spPr>
        </p:pic>
        <p:sp>
          <p:nvSpPr>
            <p:cNvPr id="5" name="Rectangle 4">
              <a:extLst>
                <a:ext uri="{FF2B5EF4-FFF2-40B4-BE49-F238E27FC236}">
                  <a16:creationId xmlns:a16="http://schemas.microsoft.com/office/drawing/2014/main" id="{336C030B-5E9F-F709-0B35-61A59EF33497}"/>
                </a:ext>
              </a:extLst>
            </p:cNvPr>
            <p:cNvSpPr/>
            <p:nvPr/>
          </p:nvSpPr>
          <p:spPr>
            <a:xfrm>
              <a:off x="2734056" y="3913632"/>
              <a:ext cx="1609344" cy="384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0995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BCD4-696B-2F15-F681-2AC6AA407F42}"/>
              </a:ext>
            </a:extLst>
          </p:cNvPr>
          <p:cNvSpPr>
            <a:spLocks noGrp="1"/>
          </p:cNvSpPr>
          <p:nvPr>
            <p:ph type="ctrTitle"/>
          </p:nvPr>
        </p:nvSpPr>
        <p:spPr>
          <a:xfrm>
            <a:off x="288000" y="194764"/>
            <a:ext cx="8568000" cy="450000"/>
          </a:xfrm>
        </p:spPr>
        <p:txBody>
          <a:bodyPr anchor="t">
            <a:normAutofit/>
          </a:bodyPr>
          <a:lstStyle/>
          <a:p>
            <a:r>
              <a:rPr lang="en-US" dirty="0">
                <a:latin typeface="+mn-lt"/>
              </a:rPr>
              <a:t>Choosing multi-query over single</a:t>
            </a:r>
          </a:p>
        </p:txBody>
      </p:sp>
      <p:sp>
        <p:nvSpPr>
          <p:cNvPr id="7" name="Text Placeholder 1">
            <a:extLst>
              <a:ext uri="{FF2B5EF4-FFF2-40B4-BE49-F238E27FC236}">
                <a16:creationId xmlns:a16="http://schemas.microsoft.com/office/drawing/2014/main" id="{F54B76F9-AD1D-090B-B241-F228804972E5}"/>
              </a:ext>
            </a:extLst>
          </p:cNvPr>
          <p:cNvSpPr>
            <a:spLocks noGrp="1"/>
          </p:cNvSpPr>
          <p:nvPr>
            <p:ph type="subTitle" idx="1"/>
          </p:nvPr>
        </p:nvSpPr>
        <p:spPr>
          <a:xfrm>
            <a:off x="341544" y="798586"/>
            <a:ext cx="8568000" cy="1461911"/>
          </a:xfrm>
        </p:spPr>
        <p:txBody>
          <a:bodyPr>
            <a:normAutofit/>
          </a:bodyPr>
          <a:lstStyle/>
          <a:p>
            <a:pPr marL="342900" indent="-342900">
              <a:spcAft>
                <a:spcPts val="600"/>
              </a:spcAft>
              <a:buFont typeface="+mj-lt"/>
              <a:buAutoNum type="arabicPeriod"/>
            </a:pPr>
            <a:r>
              <a:rPr lang="en-US" sz="1600" dirty="0">
                <a:latin typeface="+mn-lt"/>
                <a:cs typeface="Aharoni" panose="02010803020104030203" pitchFamily="2" charset="-79"/>
              </a:rPr>
              <a:t>Results can vary heavily based on the query being performed.</a:t>
            </a:r>
          </a:p>
          <a:p>
            <a:pPr marL="342900" indent="-342900">
              <a:spcAft>
                <a:spcPts val="600"/>
              </a:spcAft>
              <a:buFont typeface="+mj-lt"/>
              <a:buAutoNum type="arabicPeriod"/>
            </a:pPr>
            <a:r>
              <a:rPr lang="en-US" sz="1600" dirty="0">
                <a:latin typeface="+mn-lt"/>
                <a:cs typeface="Aharoni" panose="02010803020104030203" pitchFamily="2" charset="-79"/>
              </a:rPr>
              <a:t>In multi-query, the first query performs better than the other because It has been chosen carefully.</a:t>
            </a:r>
          </a:p>
          <a:p>
            <a:pPr marL="342900" indent="-342900">
              <a:spcAft>
                <a:spcPts val="600"/>
              </a:spcAft>
              <a:buFont typeface="+mj-lt"/>
              <a:buAutoNum type="arabicPeriod"/>
            </a:pPr>
            <a:r>
              <a:rPr lang="en-US" sz="1600" dirty="0">
                <a:latin typeface="+mn-lt"/>
                <a:cs typeface="Aharoni" panose="02010803020104030203" pitchFamily="2" charset="-79"/>
              </a:rPr>
              <a:t>It also means the other query has performed worse than the average.</a:t>
            </a:r>
          </a:p>
          <a:p>
            <a:pPr marL="342900" indent="-342900">
              <a:spcAft>
                <a:spcPts val="600"/>
              </a:spcAft>
              <a:buFont typeface="+mj-lt"/>
              <a:buAutoNum type="arabicPeriod"/>
            </a:pPr>
            <a:r>
              <a:rPr lang="en-US" sz="1600" dirty="0">
                <a:latin typeface="+mn-lt"/>
                <a:cs typeface="Aharoni" panose="02010803020104030203" pitchFamily="2" charset="-79"/>
              </a:rPr>
              <a:t>One smaller grammatical or linguistic mistake can change the results hugely</a:t>
            </a:r>
          </a:p>
        </p:txBody>
      </p:sp>
      <p:sp>
        <p:nvSpPr>
          <p:cNvPr id="3" name="Title 1">
            <a:extLst>
              <a:ext uri="{FF2B5EF4-FFF2-40B4-BE49-F238E27FC236}">
                <a16:creationId xmlns:a16="http://schemas.microsoft.com/office/drawing/2014/main" id="{1429E24A-8A87-7E47-8DF5-57CF9938B48B}"/>
              </a:ext>
            </a:extLst>
          </p:cNvPr>
          <p:cNvSpPr txBox="1">
            <a:spLocks/>
          </p:cNvSpPr>
          <p:nvPr/>
        </p:nvSpPr>
        <p:spPr bwMode="auto">
          <a:xfrm>
            <a:off x="341544" y="3078013"/>
            <a:ext cx="8568000" cy="450000"/>
          </a:xfrm>
          <a:prstGeom prst="rect">
            <a:avLst/>
          </a:prstGeom>
        </p:spPr>
        <p:txBody>
          <a:bodyPr lIns="0" tIns="0" rIns="0" bIns="0" anchor="t" anchorCtr="0">
            <a:normAutofit/>
          </a:bodyPr>
          <a:lstStyle>
            <a:lvl1pPr algn="l">
              <a:lnSpc>
                <a:spcPct val="90000"/>
              </a:lnSpc>
              <a:spcBef>
                <a:spcPts val="0"/>
              </a:spcBef>
              <a:spcAft>
                <a:spcPts val="0"/>
              </a:spcAft>
              <a:defRPr sz="2800" b="1">
                <a:solidFill>
                  <a:srgbClr val="003056"/>
                </a:solidFill>
                <a:latin typeface="Calibri"/>
                <a:ea typeface="+mj-ea"/>
                <a:cs typeface="Calibri"/>
              </a:defRPr>
            </a:lvl1pPr>
            <a:lvl2pPr algn="l">
              <a:lnSpc>
                <a:spcPct val="90000"/>
              </a:lnSpc>
              <a:spcBef>
                <a:spcPts val="0"/>
              </a:spcBef>
              <a:spcAft>
                <a:spcPts val="0"/>
              </a:spcAft>
              <a:defRPr sz="3650">
                <a:solidFill>
                  <a:schemeClr val="tx1"/>
                </a:solidFill>
                <a:latin typeface="Arial"/>
                <a:cs typeface="Arial"/>
              </a:defRPr>
            </a:lvl2pPr>
            <a:lvl3pPr algn="l">
              <a:lnSpc>
                <a:spcPct val="90000"/>
              </a:lnSpc>
              <a:spcBef>
                <a:spcPts val="0"/>
              </a:spcBef>
              <a:spcAft>
                <a:spcPts val="0"/>
              </a:spcAft>
              <a:defRPr sz="3650">
                <a:solidFill>
                  <a:schemeClr val="tx1"/>
                </a:solidFill>
                <a:latin typeface="Arial"/>
                <a:cs typeface="Arial"/>
              </a:defRPr>
            </a:lvl3pPr>
            <a:lvl4pPr algn="l">
              <a:lnSpc>
                <a:spcPct val="90000"/>
              </a:lnSpc>
              <a:spcBef>
                <a:spcPts val="0"/>
              </a:spcBef>
              <a:spcAft>
                <a:spcPts val="0"/>
              </a:spcAft>
              <a:defRPr sz="3650">
                <a:solidFill>
                  <a:schemeClr val="tx1"/>
                </a:solidFill>
                <a:latin typeface="Arial"/>
                <a:cs typeface="Arial"/>
              </a:defRPr>
            </a:lvl4pPr>
            <a:lvl5pPr algn="l">
              <a:lnSpc>
                <a:spcPct val="90000"/>
              </a:lnSpc>
              <a:spcBef>
                <a:spcPts val="0"/>
              </a:spcBef>
              <a:spcAft>
                <a:spcPts val="0"/>
              </a:spcAft>
              <a:defRPr sz="3650">
                <a:solidFill>
                  <a:schemeClr val="tx1"/>
                </a:solidFill>
                <a:latin typeface="Arial"/>
                <a:cs typeface="Arial"/>
              </a:defRPr>
            </a:lvl5pPr>
            <a:lvl6pPr marL="380985" algn="l">
              <a:lnSpc>
                <a:spcPct val="90000"/>
              </a:lnSpc>
              <a:spcBef>
                <a:spcPts val="0"/>
              </a:spcBef>
              <a:spcAft>
                <a:spcPts val="0"/>
              </a:spcAft>
              <a:defRPr sz="3650">
                <a:solidFill>
                  <a:schemeClr val="tx1"/>
                </a:solidFill>
                <a:latin typeface="Arial"/>
                <a:cs typeface="Arial"/>
              </a:defRPr>
            </a:lvl6pPr>
            <a:lvl7pPr marL="761970" algn="l">
              <a:lnSpc>
                <a:spcPct val="90000"/>
              </a:lnSpc>
              <a:spcBef>
                <a:spcPts val="0"/>
              </a:spcBef>
              <a:spcAft>
                <a:spcPts val="0"/>
              </a:spcAft>
              <a:defRPr sz="3650">
                <a:solidFill>
                  <a:schemeClr val="tx1"/>
                </a:solidFill>
                <a:latin typeface="Arial"/>
                <a:cs typeface="Arial"/>
              </a:defRPr>
            </a:lvl7pPr>
            <a:lvl8pPr marL="1142954" algn="l">
              <a:lnSpc>
                <a:spcPct val="90000"/>
              </a:lnSpc>
              <a:spcBef>
                <a:spcPts val="0"/>
              </a:spcBef>
              <a:spcAft>
                <a:spcPts val="0"/>
              </a:spcAft>
              <a:defRPr sz="3650">
                <a:solidFill>
                  <a:schemeClr val="tx1"/>
                </a:solidFill>
                <a:latin typeface="Arial"/>
                <a:cs typeface="Arial"/>
              </a:defRPr>
            </a:lvl8pPr>
            <a:lvl9pPr marL="1523939" algn="l">
              <a:lnSpc>
                <a:spcPct val="90000"/>
              </a:lnSpc>
              <a:spcBef>
                <a:spcPts val="0"/>
              </a:spcBef>
              <a:spcAft>
                <a:spcPts val="0"/>
              </a:spcAft>
              <a:defRPr sz="3650">
                <a:solidFill>
                  <a:schemeClr val="tx1"/>
                </a:solidFill>
                <a:latin typeface="Arial"/>
                <a:cs typeface="Arial"/>
              </a:defRPr>
            </a:lvl9pPr>
          </a:lstStyle>
          <a:p>
            <a:pPr algn="ctr" defTabSz="914400"/>
            <a:r>
              <a:rPr lang="en-US" dirty="0">
                <a:latin typeface="+mn-lt"/>
              </a:rPr>
              <a:t>Multi-query is more consistent</a:t>
            </a:r>
          </a:p>
        </p:txBody>
      </p:sp>
    </p:spTree>
    <p:extLst>
      <p:ext uri="{BB962C8B-B14F-4D97-AF65-F5344CB8AC3E}">
        <p14:creationId xmlns:p14="http://schemas.microsoft.com/office/powerpoint/2010/main" val="132515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4BC8-2969-A2E8-EA46-5E5523D83ABA}"/>
              </a:ext>
            </a:extLst>
          </p:cNvPr>
          <p:cNvSpPr>
            <a:spLocks noGrp="1"/>
          </p:cNvSpPr>
          <p:nvPr>
            <p:ph type="title"/>
          </p:nvPr>
        </p:nvSpPr>
        <p:spPr/>
        <p:txBody>
          <a:bodyPr/>
          <a:lstStyle/>
          <a:p>
            <a:r>
              <a:rPr lang="en-US" dirty="0"/>
              <a:t>Similarity base approach</a:t>
            </a:r>
          </a:p>
        </p:txBody>
      </p:sp>
      <p:sp>
        <p:nvSpPr>
          <p:cNvPr id="3" name="Process 2">
            <a:extLst>
              <a:ext uri="{FF2B5EF4-FFF2-40B4-BE49-F238E27FC236}">
                <a16:creationId xmlns:a16="http://schemas.microsoft.com/office/drawing/2014/main" id="{2C3F411F-4153-BB06-0E5D-57D4FF5A340C}"/>
              </a:ext>
            </a:extLst>
          </p:cNvPr>
          <p:cNvSpPr/>
          <p:nvPr/>
        </p:nvSpPr>
        <p:spPr>
          <a:xfrm>
            <a:off x="946889" y="890054"/>
            <a:ext cx="2592852" cy="601884"/>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002060"/>
                </a:solidFill>
              </a:rPr>
              <a:t>I am feeling happy </a:t>
            </a:r>
          </a:p>
        </p:txBody>
      </p:sp>
      <p:sp>
        <p:nvSpPr>
          <p:cNvPr id="6" name="Process 5">
            <a:extLst>
              <a:ext uri="{FF2B5EF4-FFF2-40B4-BE49-F238E27FC236}">
                <a16:creationId xmlns:a16="http://schemas.microsoft.com/office/drawing/2014/main" id="{2290B165-A827-D52F-8B63-A261159D4E61}"/>
              </a:ext>
            </a:extLst>
          </p:cNvPr>
          <p:cNvSpPr/>
          <p:nvPr/>
        </p:nvSpPr>
        <p:spPr>
          <a:xfrm>
            <a:off x="549257" y="2130890"/>
            <a:ext cx="4174377" cy="141863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Cheerful, Delighted, Ecstatic, Elated, Enraptured, Exultant, Glad, Gleeful, jolly, joyful, joyous, jubilant, merry, mirthful, Overjoyed, thrilled, up upbeat</a:t>
            </a:r>
          </a:p>
          <a:p>
            <a:pPr algn="ctr"/>
            <a:endParaRPr lang="en-US" sz="1200" dirty="0"/>
          </a:p>
          <a:p>
            <a:pPr algn="ctr"/>
            <a:r>
              <a:rPr lang="en-US" sz="1600" dirty="0">
                <a:cs typeface="Aharoni" panose="02010803020104030203" pitchFamily="2" charset="-79"/>
              </a:rPr>
              <a:t>There are many synonyms for the word </a:t>
            </a:r>
            <a:r>
              <a:rPr lang="en-US" sz="1600" b="1" dirty="0">
                <a:cs typeface="Aharoni" panose="02010803020104030203" pitchFamily="2" charset="-79"/>
              </a:rPr>
              <a:t>Happy</a:t>
            </a:r>
            <a:endParaRPr lang="en-US" sz="1600" dirty="0"/>
          </a:p>
        </p:txBody>
      </p:sp>
      <p:sp>
        <p:nvSpPr>
          <p:cNvPr id="7" name="TextBox 6">
            <a:extLst>
              <a:ext uri="{FF2B5EF4-FFF2-40B4-BE49-F238E27FC236}">
                <a16:creationId xmlns:a16="http://schemas.microsoft.com/office/drawing/2014/main" id="{AC0EB793-082A-AA0C-A88E-C9226B856A10}"/>
              </a:ext>
            </a:extLst>
          </p:cNvPr>
          <p:cNvSpPr txBox="1"/>
          <p:nvPr/>
        </p:nvSpPr>
        <p:spPr bwMode="auto">
          <a:xfrm>
            <a:off x="448712" y="3210967"/>
            <a:ext cx="3171464" cy="338554"/>
          </a:xfrm>
          <a:prstGeom prst="rect">
            <a:avLst/>
          </a:prstGeom>
          <a:noFill/>
        </p:spPr>
        <p:txBody>
          <a:bodyPr wrap="square" rtlCol="0">
            <a:spAutoFit/>
          </a:bodyPr>
          <a:lstStyle/>
          <a:p>
            <a:r>
              <a:rPr lang="en-US" sz="1600" b="1" dirty="0">
                <a:cs typeface="Aharoni" panose="02010803020104030203" pitchFamily="2" charset="-79"/>
              </a:rPr>
              <a:t>.</a:t>
            </a:r>
            <a:r>
              <a:rPr lang="en-US" sz="1600" dirty="0">
                <a:cs typeface="Aharoni" panose="02010803020104030203" pitchFamily="2" charset="-79"/>
              </a:rPr>
              <a:t> </a:t>
            </a:r>
          </a:p>
        </p:txBody>
      </p:sp>
      <p:sp>
        <p:nvSpPr>
          <p:cNvPr id="8" name="Process 7">
            <a:extLst>
              <a:ext uri="{FF2B5EF4-FFF2-40B4-BE49-F238E27FC236}">
                <a16:creationId xmlns:a16="http://schemas.microsoft.com/office/drawing/2014/main" id="{C8D53026-E66A-CC35-8A8D-176AFF5B70AD}"/>
              </a:ext>
            </a:extLst>
          </p:cNvPr>
          <p:cNvSpPr/>
          <p:nvPr/>
        </p:nvSpPr>
        <p:spPr>
          <a:xfrm>
            <a:off x="4060758" y="895205"/>
            <a:ext cx="2366710" cy="601884"/>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 am feeling </a:t>
            </a:r>
            <a:r>
              <a:rPr lang="en-US" sz="1800" dirty="0"/>
              <a:t>joyful</a:t>
            </a:r>
            <a:r>
              <a:rPr lang="en-US" dirty="0"/>
              <a:t> </a:t>
            </a:r>
          </a:p>
        </p:txBody>
      </p:sp>
      <p:sp>
        <p:nvSpPr>
          <p:cNvPr id="9" name="TextBox 8">
            <a:extLst>
              <a:ext uri="{FF2B5EF4-FFF2-40B4-BE49-F238E27FC236}">
                <a16:creationId xmlns:a16="http://schemas.microsoft.com/office/drawing/2014/main" id="{4F0A292B-F861-5F6B-B856-14446C933D0D}"/>
              </a:ext>
            </a:extLst>
          </p:cNvPr>
          <p:cNvSpPr txBox="1"/>
          <p:nvPr/>
        </p:nvSpPr>
        <p:spPr bwMode="auto">
          <a:xfrm>
            <a:off x="5107732" y="2274253"/>
            <a:ext cx="3748268" cy="738664"/>
          </a:xfrm>
          <a:prstGeom prst="rect">
            <a:avLst/>
          </a:prstGeom>
          <a:noFill/>
        </p:spPr>
        <p:txBody>
          <a:bodyPr wrap="square" rtlCol="0">
            <a:spAutoFit/>
          </a:bodyPr>
          <a:lstStyle/>
          <a:p>
            <a:r>
              <a:rPr lang="en-US" sz="1400" dirty="0">
                <a:cs typeface="Aharoni" panose="02010803020104030203" pitchFamily="2" charset="-79"/>
              </a:rPr>
              <a:t>So, when we are only taking tokens </a:t>
            </a:r>
            <a:r>
              <a:rPr lang="en-US" sz="1400" b="1" dirty="0">
                <a:cs typeface="Aharoni" panose="02010803020104030203" pitchFamily="2" charset="-79"/>
              </a:rPr>
              <a:t>happy</a:t>
            </a:r>
            <a:r>
              <a:rPr lang="en-US" sz="1400" dirty="0">
                <a:cs typeface="Aharoni" panose="02010803020104030203" pitchFamily="2" charset="-79"/>
              </a:rPr>
              <a:t>, we are </a:t>
            </a:r>
            <a:r>
              <a:rPr lang="en-US" sz="1400" b="1" dirty="0">
                <a:cs typeface="Aharoni" panose="02010803020104030203" pitchFamily="2" charset="-79"/>
              </a:rPr>
              <a:t>throwing away </a:t>
            </a:r>
            <a:r>
              <a:rPr lang="en-US" sz="1400" dirty="0">
                <a:cs typeface="Aharoni" panose="02010803020104030203" pitchFamily="2" charset="-79"/>
              </a:rPr>
              <a:t>all other tokens that also express happiness.</a:t>
            </a:r>
          </a:p>
        </p:txBody>
      </p:sp>
      <p:sp>
        <p:nvSpPr>
          <p:cNvPr id="10" name="Round Diagonal Corner Rectangle 9">
            <a:extLst>
              <a:ext uri="{FF2B5EF4-FFF2-40B4-BE49-F238E27FC236}">
                <a16:creationId xmlns:a16="http://schemas.microsoft.com/office/drawing/2014/main" id="{E00F2637-9A4E-1D31-B161-F691AD5284CD}"/>
              </a:ext>
            </a:extLst>
          </p:cNvPr>
          <p:cNvSpPr/>
          <p:nvPr/>
        </p:nvSpPr>
        <p:spPr>
          <a:xfrm>
            <a:off x="4982560" y="2232931"/>
            <a:ext cx="3748268" cy="776715"/>
          </a:xfrm>
          <a:prstGeom prst="round2Diag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3010" name="Picture 2" descr="Takin' Out the Trash: An Ode to the Pardot Recycling Bin">
            <a:extLst>
              <a:ext uri="{FF2B5EF4-FFF2-40B4-BE49-F238E27FC236}">
                <a16:creationId xmlns:a16="http://schemas.microsoft.com/office/drawing/2014/main" id="{7508F514-6D2E-35EC-9A06-02B3AB4EA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222" y="3191811"/>
            <a:ext cx="2115194" cy="18509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B319D1-0707-8660-200E-4FA6C09450E4}"/>
                  </a:ext>
                </a:extLst>
              </p:cNvPr>
              <p:cNvSpPr txBox="1"/>
              <p:nvPr/>
            </p:nvSpPr>
            <p:spPr bwMode="auto">
              <a:xfrm>
                <a:off x="3620176" y="1052496"/>
                <a:ext cx="3601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78B319D1-0707-8660-200E-4FA6C09450E4}"/>
                  </a:ext>
                </a:extLst>
              </p:cNvPr>
              <p:cNvSpPr txBox="1">
                <a:spLocks noRot="1" noChangeAspect="1" noMove="1" noResize="1" noEditPoints="1" noAdjustHandles="1" noChangeArrowheads="1" noChangeShapeType="1" noTextEdit="1"/>
              </p:cNvSpPr>
              <p:nvPr/>
            </p:nvSpPr>
            <p:spPr bwMode="auto">
              <a:xfrm>
                <a:off x="3620176" y="1052496"/>
                <a:ext cx="360147" cy="276999"/>
              </a:xfrm>
              <a:prstGeom prst="rect">
                <a:avLst/>
              </a:prstGeom>
              <a:blipFill>
                <a:blip r:embed="rId4"/>
                <a:stretch>
                  <a:fillRect b="-909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43FC288-46DE-4DF3-7A7D-9DA23BFA36BB}"/>
              </a:ext>
            </a:extLst>
          </p:cNvPr>
          <p:cNvSpPr txBox="1"/>
          <p:nvPr/>
        </p:nvSpPr>
        <p:spPr bwMode="auto">
          <a:xfrm>
            <a:off x="432080" y="3979147"/>
            <a:ext cx="3888712" cy="646331"/>
          </a:xfrm>
          <a:prstGeom prst="rect">
            <a:avLst/>
          </a:prstGeom>
          <a:noFill/>
        </p:spPr>
        <p:txBody>
          <a:bodyPr wrap="square" rtlCol="0">
            <a:spAutoFit/>
          </a:bodyPr>
          <a:lstStyle/>
          <a:p>
            <a:r>
              <a:rPr lang="en-US" dirty="0"/>
              <a:t>Also, tokens in the top tend to be more accurate than the bottom</a:t>
            </a:r>
          </a:p>
        </p:txBody>
      </p:sp>
    </p:spTree>
    <p:extLst>
      <p:ext uri="{BB962C8B-B14F-4D97-AF65-F5344CB8AC3E}">
        <p14:creationId xmlns:p14="http://schemas.microsoft.com/office/powerpoint/2010/main" val="4205894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FA93-7983-E330-AC19-5EA24AF6DA45}"/>
              </a:ext>
            </a:extLst>
          </p:cNvPr>
          <p:cNvSpPr>
            <a:spLocks noGrp="1"/>
          </p:cNvSpPr>
          <p:nvPr>
            <p:ph type="title"/>
          </p:nvPr>
        </p:nvSpPr>
        <p:spPr/>
        <p:txBody>
          <a:bodyPr/>
          <a:lstStyle/>
          <a:p>
            <a:r>
              <a:rPr lang="en-US" dirty="0"/>
              <a:t>Similarity base approach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A77F9E-3C0A-1AFE-8619-5F814DA8FD75}"/>
                  </a:ext>
                </a:extLst>
              </p:cNvPr>
              <p:cNvSpPr txBox="1"/>
              <p:nvPr/>
            </p:nvSpPr>
            <p:spPr bwMode="auto">
              <a:xfrm>
                <a:off x="4189070" y="2992868"/>
                <a:ext cx="4954930" cy="372666"/>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Sad = </a:t>
                </a:r>
                <a14:m>
                  <m:oMath xmlns:m="http://schemas.openxmlformats.org/officeDocument/2006/math">
                    <m:nary>
                      <m:naryPr>
                        <m:chr m:val="∑"/>
                        <m:ctrlPr>
                          <a:rPr lang="en-US" i="1" smtClean="0">
                            <a:latin typeface="Cambria Math" panose="02040503050406030204" pitchFamily="18" charset="0"/>
                          </a:rPr>
                        </m:ctrlPr>
                      </m:naryPr>
                      <m:sub>
                        <m:r>
                          <m:rPr>
                            <m:brk m:alnAt="23"/>
                          </m:rPr>
                          <a:rPr lang="de-DE" b="0" i="1" smtClean="0">
                            <a:latin typeface="Cambria Math" panose="02040503050406030204" pitchFamily="18" charset="0"/>
                          </a:rPr>
                          <m:t>1</m:t>
                        </m:r>
                      </m:sub>
                      <m:sup>
                        <m:r>
                          <a:rPr lang="de-DE" b="0" i="1" smtClean="0">
                            <a:latin typeface="Cambria Math" panose="02040503050406030204" pitchFamily="18" charset="0"/>
                          </a:rPr>
                          <m:t>𝑁</m:t>
                        </m:r>
                      </m:sup>
                      <m:e>
                        <m:r>
                          <a:rPr lang="de-DE" b="0" i="1" smtClean="0">
                            <a:latin typeface="Cambria Math" panose="02040503050406030204" pitchFamily="18" charset="0"/>
                          </a:rPr>
                          <m:t>(</m:t>
                        </m:r>
                        <m:r>
                          <a:rPr lang="de-DE" b="0" i="1" smtClean="0">
                            <a:latin typeface="Cambria Math" panose="02040503050406030204" pitchFamily="18" charset="0"/>
                          </a:rPr>
                          <m:t>𝑠𝑖𝑚</m:t>
                        </m:r>
                        <m:d>
                          <m:dPr>
                            <m:ctrlPr>
                              <a:rPr lang="de-DE" b="0" i="1" smtClean="0">
                                <a:latin typeface="Cambria Math" panose="02040503050406030204" pitchFamily="18" charset="0"/>
                              </a:rPr>
                            </m:ctrlPr>
                          </m:dPr>
                          <m:e>
                            <m:r>
                              <a:rPr lang="de-DE" b="0" i="1" smtClean="0">
                                <a:latin typeface="Cambria Math" panose="02040503050406030204" pitchFamily="18" charset="0"/>
                              </a:rPr>
                              <m:t>𝑆𝑎𝑑</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𝑇𝑜𝑘𝑒𝑛</m:t>
                                </m:r>
                              </m:e>
                              <m:sub>
                                <m:r>
                                  <a:rPr lang="de-DE" b="0" i="1" smtClean="0">
                                    <a:latin typeface="Cambria Math" panose="02040503050406030204" pitchFamily="18" charset="0"/>
                                  </a:rPr>
                                  <m:t>𝑛</m:t>
                                </m:r>
                              </m:sub>
                            </m:sSub>
                          </m:e>
                        </m:d>
                        <m:r>
                          <a:rPr lang="de-DE" b="0" i="1" smtClean="0">
                            <a:latin typeface="Cambria Math" panose="02040503050406030204" pitchFamily="18" charset="0"/>
                          </a:rPr>
                          <m:t>∗</m:t>
                        </m:r>
                        <m:r>
                          <a:rPr lang="de-DE" b="0" i="1" smtClean="0">
                            <a:latin typeface="Cambria Math" panose="02040503050406030204" pitchFamily="18" charset="0"/>
                          </a:rPr>
                          <m:t>𝑉𝑎𝑙𝑢𝑒</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𝑇𝑜𝑘𝑒𝑛</m:t>
                            </m:r>
                          </m:e>
                          <m:sub>
                            <m:r>
                              <a:rPr lang="de-DE" i="1">
                                <a:latin typeface="Cambria Math" panose="02040503050406030204" pitchFamily="18" charset="0"/>
                              </a:rPr>
                              <m:t>𝑛</m:t>
                            </m:r>
                          </m:sub>
                        </m:sSub>
                        <m:r>
                          <a:rPr lang="de-DE" b="0" i="1" smtClean="0">
                            <a:latin typeface="Cambria Math" panose="02040503050406030204" pitchFamily="18" charset="0"/>
                          </a:rPr>
                          <m:t>)</m:t>
                        </m:r>
                      </m:e>
                    </m:nary>
                  </m:oMath>
                </a14:m>
                <a:endParaRPr lang="en-US" dirty="0">
                  <a:latin typeface="Aharoni" panose="02010803020104030203" pitchFamily="2" charset="-79"/>
                  <a:cs typeface="Aharoni" panose="02010803020104030203" pitchFamily="2" charset="-79"/>
                </a:endParaRPr>
              </a:p>
            </p:txBody>
          </p:sp>
        </mc:Choice>
        <mc:Fallback xmlns="">
          <p:sp>
            <p:nvSpPr>
              <p:cNvPr id="3" name="TextBox 2">
                <a:extLst>
                  <a:ext uri="{FF2B5EF4-FFF2-40B4-BE49-F238E27FC236}">
                    <a16:creationId xmlns:a16="http://schemas.microsoft.com/office/drawing/2014/main" id="{C0A77F9E-3C0A-1AFE-8619-5F814DA8FD75}"/>
                  </a:ext>
                </a:extLst>
              </p:cNvPr>
              <p:cNvSpPr txBox="1">
                <a:spLocks noRot="1" noChangeAspect="1" noMove="1" noResize="1" noEditPoints="1" noAdjustHandles="1" noChangeArrowheads="1" noChangeShapeType="1" noTextEdit="1"/>
              </p:cNvSpPr>
              <p:nvPr/>
            </p:nvSpPr>
            <p:spPr bwMode="auto">
              <a:xfrm>
                <a:off x="4189070" y="2992868"/>
                <a:ext cx="4954930" cy="372666"/>
              </a:xfrm>
              <a:prstGeom prst="rect">
                <a:avLst/>
              </a:prstGeom>
              <a:blipFill>
                <a:blip r:embed="rId2"/>
                <a:stretch>
                  <a:fillRect l="-1023" t="-110000" b="-166667"/>
                </a:stretch>
              </a:blipFill>
            </p:spPr>
            <p:txBody>
              <a:bodyPr/>
              <a:lstStyle/>
              <a:p>
                <a:r>
                  <a:rPr lang="en-US">
                    <a:noFill/>
                  </a:rPr>
                  <a:t> </a:t>
                </a:r>
              </a:p>
            </p:txBody>
          </p:sp>
        </mc:Fallback>
      </mc:AlternateContent>
      <p:sp>
        <p:nvSpPr>
          <p:cNvPr id="4" name="Process 3">
            <a:extLst>
              <a:ext uri="{FF2B5EF4-FFF2-40B4-BE49-F238E27FC236}">
                <a16:creationId xmlns:a16="http://schemas.microsoft.com/office/drawing/2014/main" id="{417E8D05-317B-19BA-CC39-53BB0C18A7D3}"/>
              </a:ext>
            </a:extLst>
          </p:cNvPr>
          <p:cNvSpPr/>
          <p:nvPr/>
        </p:nvSpPr>
        <p:spPr>
          <a:xfrm>
            <a:off x="4483025" y="3599312"/>
            <a:ext cx="4367020" cy="776715"/>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cs typeface="Aharoni" panose="02010803020104030203" pitchFamily="2" charset="-79"/>
              </a:rPr>
              <a:t>It not only considers targeted tokens but also all </a:t>
            </a:r>
            <a:r>
              <a:rPr lang="en-US" sz="1600" b="1" dirty="0">
                <a:solidFill>
                  <a:schemeClr val="tx1">
                    <a:lumMod val="85000"/>
                    <a:lumOff val="15000"/>
                  </a:schemeClr>
                </a:solidFill>
                <a:cs typeface="Aharoni" panose="02010803020104030203" pitchFamily="2" charset="-79"/>
              </a:rPr>
              <a:t>synonyms</a:t>
            </a:r>
          </a:p>
        </p:txBody>
      </p:sp>
      <p:sp>
        <p:nvSpPr>
          <p:cNvPr id="5" name="TextBox 4">
            <a:extLst>
              <a:ext uri="{FF2B5EF4-FFF2-40B4-BE49-F238E27FC236}">
                <a16:creationId xmlns:a16="http://schemas.microsoft.com/office/drawing/2014/main" id="{FE4AA8D1-63BF-9294-4DCF-C3E69F15FAB8}"/>
              </a:ext>
            </a:extLst>
          </p:cNvPr>
          <p:cNvSpPr txBox="1"/>
          <p:nvPr/>
        </p:nvSpPr>
        <p:spPr bwMode="auto">
          <a:xfrm>
            <a:off x="5353557" y="4376027"/>
            <a:ext cx="3147349" cy="553998"/>
          </a:xfrm>
          <a:prstGeom prst="rect">
            <a:avLst/>
          </a:prstGeom>
          <a:noFill/>
        </p:spPr>
        <p:txBody>
          <a:bodyPr wrap="square">
            <a:spAutoFit/>
          </a:bodyPr>
          <a:lstStyle/>
          <a:p>
            <a:pPr algn="ctr"/>
            <a:r>
              <a:rPr lang="en-US" sz="1000" b="1" i="1" dirty="0"/>
              <a:t>Similarity value:</a:t>
            </a:r>
          </a:p>
          <a:p>
            <a:r>
              <a:rPr lang="en-US" sz="1000" b="1" i="1" dirty="0"/>
              <a:t>Similarity Calculation: Cosine similarity</a:t>
            </a:r>
          </a:p>
          <a:p>
            <a:r>
              <a:rPr lang="en-US" sz="1000" b="1" i="1" dirty="0"/>
              <a:t>Model:- all-MiniLM-L6-v2</a:t>
            </a:r>
          </a:p>
        </p:txBody>
      </p:sp>
      <p:sp>
        <p:nvSpPr>
          <p:cNvPr id="6" name="Rectangle 5">
            <a:extLst>
              <a:ext uri="{FF2B5EF4-FFF2-40B4-BE49-F238E27FC236}">
                <a16:creationId xmlns:a16="http://schemas.microsoft.com/office/drawing/2014/main" id="{D452B457-EEA8-DA46-B94F-F0F056B59B38}"/>
              </a:ext>
            </a:extLst>
          </p:cNvPr>
          <p:cNvSpPr/>
          <p:nvPr/>
        </p:nvSpPr>
        <p:spPr>
          <a:xfrm>
            <a:off x="288000" y="876427"/>
            <a:ext cx="3657600" cy="4530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Select top n token</a:t>
            </a:r>
          </a:p>
        </p:txBody>
      </p:sp>
      <p:sp>
        <p:nvSpPr>
          <p:cNvPr id="7" name="Rectangle 6">
            <a:extLst>
              <a:ext uri="{FF2B5EF4-FFF2-40B4-BE49-F238E27FC236}">
                <a16:creationId xmlns:a16="http://schemas.microsoft.com/office/drawing/2014/main" id="{5F7FF60F-B214-2C6E-6828-0E61EFFB9A90}"/>
              </a:ext>
            </a:extLst>
          </p:cNvPr>
          <p:cNvSpPr/>
          <p:nvPr/>
        </p:nvSpPr>
        <p:spPr>
          <a:xfrm>
            <a:off x="288000" y="1487236"/>
            <a:ext cx="3657600" cy="9322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Calculated Similarity between 1 until n token with targeted token sad</a:t>
            </a:r>
          </a:p>
        </p:txBody>
      </p:sp>
      <p:sp>
        <p:nvSpPr>
          <p:cNvPr id="8" name="Rectangle 7">
            <a:extLst>
              <a:ext uri="{FF2B5EF4-FFF2-40B4-BE49-F238E27FC236}">
                <a16:creationId xmlns:a16="http://schemas.microsoft.com/office/drawing/2014/main" id="{91D7BD1C-CFD1-8873-4CD6-1BF4A87DB87B}"/>
              </a:ext>
            </a:extLst>
          </p:cNvPr>
          <p:cNvSpPr/>
          <p:nvPr/>
        </p:nvSpPr>
        <p:spPr>
          <a:xfrm>
            <a:off x="288000" y="2577316"/>
            <a:ext cx="3657600" cy="9322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Multiply it with the value of token n</a:t>
            </a:r>
          </a:p>
        </p:txBody>
      </p:sp>
      <p:sp>
        <p:nvSpPr>
          <p:cNvPr id="9" name="Rectangle 8">
            <a:extLst>
              <a:ext uri="{FF2B5EF4-FFF2-40B4-BE49-F238E27FC236}">
                <a16:creationId xmlns:a16="http://schemas.microsoft.com/office/drawing/2014/main" id="{16E9C139-84AD-E0FB-A2BE-C2FD89E0DE2C}"/>
              </a:ext>
            </a:extLst>
          </p:cNvPr>
          <p:cNvSpPr/>
          <p:nvPr/>
        </p:nvSpPr>
        <p:spPr>
          <a:xfrm>
            <a:off x="288000" y="3667396"/>
            <a:ext cx="3657600" cy="9322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Sum all the values to get the target value </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59B99AB-5FF7-0946-33F4-2F2D07A2E00A}"/>
                  </a:ext>
                </a:extLst>
              </p:cNvPr>
              <p:cNvGraphicFramePr>
                <a:graphicFrameLocks noGrp="1"/>
              </p:cNvGraphicFramePr>
              <p:nvPr>
                <p:extLst>
                  <p:ext uri="{D42A27DB-BD31-4B8C-83A1-F6EECF244321}">
                    <p14:modId xmlns:p14="http://schemas.microsoft.com/office/powerpoint/2010/main" val="1938996133"/>
                  </p:ext>
                </p:extLst>
              </p:nvPr>
            </p:nvGraphicFramePr>
            <p:xfrm>
              <a:off x="4110904" y="867933"/>
              <a:ext cx="4745096" cy="1891157"/>
            </p:xfrm>
            <a:graphic>
              <a:graphicData uri="http://schemas.openxmlformats.org/drawingml/2006/table">
                <a:tbl>
                  <a:tblPr firstRow="1" bandRow="1">
                    <a:tableStyleId>{5C22544A-7EE6-4342-B048-85BDC9FD1C3A}</a:tableStyleId>
                  </a:tblPr>
                  <a:tblGrid>
                    <a:gridCol w="1186274">
                      <a:extLst>
                        <a:ext uri="{9D8B030D-6E8A-4147-A177-3AD203B41FA5}">
                          <a16:colId xmlns:a16="http://schemas.microsoft.com/office/drawing/2014/main" val="1829574242"/>
                        </a:ext>
                      </a:extLst>
                    </a:gridCol>
                    <a:gridCol w="1186274">
                      <a:extLst>
                        <a:ext uri="{9D8B030D-6E8A-4147-A177-3AD203B41FA5}">
                          <a16:colId xmlns:a16="http://schemas.microsoft.com/office/drawing/2014/main" val="3322798515"/>
                        </a:ext>
                      </a:extLst>
                    </a:gridCol>
                    <a:gridCol w="1186274">
                      <a:extLst>
                        <a:ext uri="{9D8B030D-6E8A-4147-A177-3AD203B41FA5}">
                          <a16:colId xmlns:a16="http://schemas.microsoft.com/office/drawing/2014/main" val="2143613499"/>
                        </a:ext>
                      </a:extLst>
                    </a:gridCol>
                    <a:gridCol w="1186274">
                      <a:extLst>
                        <a:ext uri="{9D8B030D-6E8A-4147-A177-3AD203B41FA5}">
                          <a16:colId xmlns:a16="http://schemas.microsoft.com/office/drawing/2014/main" val="2171263501"/>
                        </a:ext>
                      </a:extLst>
                    </a:gridCol>
                  </a:tblGrid>
                  <a:tr h="370840">
                    <a:tc>
                      <a:txBody>
                        <a:bodyPr/>
                        <a:lstStyle/>
                        <a:p>
                          <a:r>
                            <a:rPr lang="en-US" sz="1050" dirty="0"/>
                            <a:t>Top 100 Result</a:t>
                          </a:r>
                        </a:p>
                      </a:txBody>
                      <a:tcPr/>
                    </a:tc>
                    <a:tc>
                      <a:txBody>
                        <a:bodyPr/>
                        <a:lstStyle/>
                        <a:p>
                          <a:pPr/>
                          <a14:m>
                            <m:oMathPara xmlns:m="http://schemas.openxmlformats.org/officeDocument/2006/math">
                              <m:oMathParaPr>
                                <m:jc m:val="centerGroup"/>
                              </m:oMathParaPr>
                              <m:oMath xmlns:m="http://schemas.openxmlformats.org/officeDocument/2006/math">
                                <m:r>
                                  <a:rPr lang="de-DE" sz="1050" b="0" i="1" smtClean="0">
                                    <a:latin typeface="Cambria Math" panose="02040503050406030204" pitchFamily="18" charset="0"/>
                                  </a:rPr>
                                  <m:t>𝑠𝑖𝑚</m:t>
                                </m:r>
                                <m:d>
                                  <m:dPr>
                                    <m:ctrlPr>
                                      <a:rPr lang="de-DE" sz="1050" b="0" i="1" smtClean="0">
                                        <a:latin typeface="Cambria Math" panose="02040503050406030204" pitchFamily="18" charset="0"/>
                                      </a:rPr>
                                    </m:ctrlPr>
                                  </m:dPr>
                                  <m:e>
                                    <m:r>
                                      <a:rPr lang="de-DE" sz="1050" b="0" i="1" smtClean="0">
                                        <a:latin typeface="Cambria Math" panose="02040503050406030204" pitchFamily="18" charset="0"/>
                                      </a:rPr>
                                      <m:t>𝑆𝑎𝑑</m:t>
                                    </m:r>
                                    <m:r>
                                      <a:rPr lang="de-DE" sz="1050" b="0" i="1" smtClean="0">
                                        <a:latin typeface="Cambria Math" panose="02040503050406030204" pitchFamily="18" charset="0"/>
                                      </a:rPr>
                                      <m:t>,</m:t>
                                    </m:r>
                                    <m:sSub>
                                      <m:sSubPr>
                                        <m:ctrlPr>
                                          <a:rPr lang="de-DE" sz="1050" b="0" i="1" smtClean="0">
                                            <a:latin typeface="Cambria Math" panose="02040503050406030204" pitchFamily="18" charset="0"/>
                                          </a:rPr>
                                        </m:ctrlPr>
                                      </m:sSubPr>
                                      <m:e>
                                        <m:r>
                                          <a:rPr lang="de-DE" sz="1050" b="0" i="1" smtClean="0">
                                            <a:latin typeface="Cambria Math" panose="02040503050406030204" pitchFamily="18" charset="0"/>
                                          </a:rPr>
                                          <m:t>𝑇𝑜𝑘𝑒𝑛</m:t>
                                        </m:r>
                                      </m:e>
                                      <m:sub>
                                        <m:r>
                                          <a:rPr lang="de-DE" sz="1050" b="0" i="1" smtClean="0">
                                            <a:latin typeface="Cambria Math" panose="02040503050406030204" pitchFamily="18" charset="0"/>
                                          </a:rPr>
                                          <m:t>𝑛</m:t>
                                        </m:r>
                                      </m:sub>
                                    </m:sSub>
                                  </m:e>
                                </m:d>
                              </m:oMath>
                            </m:oMathPara>
                          </a14:m>
                          <a:endParaRPr lang="en-US" sz="1050" dirty="0"/>
                        </a:p>
                      </a:txBody>
                      <a:tcPr/>
                    </a:tc>
                    <a:tc>
                      <a:txBody>
                        <a:bodyPr/>
                        <a:lstStyle/>
                        <a:p>
                          <a14:m>
                            <m:oMath xmlns:m="http://schemas.openxmlformats.org/officeDocument/2006/math">
                              <m:r>
                                <a:rPr lang="de-DE" sz="1050" b="0" i="1" smtClean="0">
                                  <a:latin typeface="Cambria Math" panose="02040503050406030204" pitchFamily="18" charset="0"/>
                                </a:rPr>
                                <m:t>𝑉𝑎𝑙𝑢𝑒</m:t>
                              </m:r>
                              <m:r>
                                <a:rPr lang="de-DE" sz="1050" b="0" i="1" smtClean="0">
                                  <a:latin typeface="Cambria Math" panose="02040503050406030204" pitchFamily="18" charset="0"/>
                                </a:rPr>
                                <m:t>(</m:t>
                              </m:r>
                              <m:sSub>
                                <m:sSubPr>
                                  <m:ctrlPr>
                                    <a:rPr lang="de-DE" sz="1050" i="1">
                                      <a:latin typeface="Cambria Math" panose="02040503050406030204" pitchFamily="18" charset="0"/>
                                    </a:rPr>
                                  </m:ctrlPr>
                                </m:sSubPr>
                                <m:e>
                                  <m:r>
                                    <a:rPr lang="de-DE" sz="1050" i="1">
                                      <a:latin typeface="Cambria Math" panose="02040503050406030204" pitchFamily="18" charset="0"/>
                                    </a:rPr>
                                    <m:t>𝑇𝑜𝑘𝑒𝑛</m:t>
                                  </m:r>
                                </m:e>
                                <m:sub>
                                  <m:r>
                                    <a:rPr lang="de-DE" sz="1050" i="1">
                                      <a:latin typeface="Cambria Math" panose="02040503050406030204" pitchFamily="18" charset="0"/>
                                    </a:rPr>
                                    <m:t>𝑛</m:t>
                                  </m:r>
                                </m:sub>
                              </m:sSub>
                            </m:oMath>
                          </a14:m>
                          <a:r>
                            <a:rPr lang="en-US" sz="1050" dirty="0"/>
                            <a:t>)</a:t>
                          </a:r>
                        </a:p>
                      </a:txBody>
                      <a:tcPr/>
                    </a:tc>
                    <a:tc>
                      <a:txBody>
                        <a:bodyPr/>
                        <a:lstStyle/>
                        <a:p>
                          <a14:m>
                            <m:oMath xmlns:m="http://schemas.openxmlformats.org/officeDocument/2006/math">
                              <m:r>
                                <a:rPr lang="de-DE" sz="1050" b="0" i="1" smtClean="0">
                                  <a:latin typeface="Cambria Math" panose="02040503050406030204" pitchFamily="18" charset="0"/>
                                </a:rPr>
                                <m:t>𝑠𝑖𝑚</m:t>
                              </m:r>
                              <m:d>
                                <m:dPr>
                                  <m:ctrlPr>
                                    <a:rPr lang="de-DE" sz="1050" b="0" i="1" smtClean="0">
                                      <a:latin typeface="Cambria Math" panose="02040503050406030204" pitchFamily="18" charset="0"/>
                                    </a:rPr>
                                  </m:ctrlPr>
                                </m:dPr>
                                <m:e>
                                  <m:r>
                                    <a:rPr lang="de-DE" sz="1050" b="0" i="1" smtClean="0">
                                      <a:latin typeface="Cambria Math" panose="02040503050406030204" pitchFamily="18" charset="0"/>
                                    </a:rPr>
                                    <m:t>𝑆𝑎𝑑</m:t>
                                  </m:r>
                                  <m:r>
                                    <a:rPr lang="de-DE" sz="1050" b="0" i="1" smtClean="0">
                                      <a:latin typeface="Cambria Math" panose="02040503050406030204" pitchFamily="18" charset="0"/>
                                    </a:rPr>
                                    <m:t>,</m:t>
                                  </m:r>
                                  <m:sSub>
                                    <m:sSubPr>
                                      <m:ctrlPr>
                                        <a:rPr lang="de-DE" sz="1050" b="0" i="1" smtClean="0">
                                          <a:latin typeface="Cambria Math" panose="02040503050406030204" pitchFamily="18" charset="0"/>
                                        </a:rPr>
                                      </m:ctrlPr>
                                    </m:sSubPr>
                                    <m:e>
                                      <m:r>
                                        <a:rPr lang="de-DE" sz="1050" b="0" i="1" smtClean="0">
                                          <a:latin typeface="Cambria Math" panose="02040503050406030204" pitchFamily="18" charset="0"/>
                                        </a:rPr>
                                        <m:t>𝑇𝑜𝑘𝑒𝑛</m:t>
                                      </m:r>
                                    </m:e>
                                    <m:sub>
                                      <m:r>
                                        <a:rPr lang="de-DE" sz="1050" b="0" i="1" smtClean="0">
                                          <a:latin typeface="Cambria Math" panose="02040503050406030204" pitchFamily="18" charset="0"/>
                                        </a:rPr>
                                        <m:t>𝑛</m:t>
                                      </m:r>
                                    </m:sub>
                                  </m:sSub>
                                </m:e>
                              </m:d>
                              <m:r>
                                <a:rPr lang="de-DE" sz="1050" b="0" i="1" smtClean="0">
                                  <a:latin typeface="Cambria Math" panose="02040503050406030204" pitchFamily="18" charset="0"/>
                                </a:rPr>
                                <m:t>∗∗</m:t>
                              </m:r>
                              <m:r>
                                <a:rPr lang="de-DE" sz="1050" b="0" i="1" smtClean="0">
                                  <a:latin typeface="Cambria Math" panose="02040503050406030204" pitchFamily="18" charset="0"/>
                                </a:rPr>
                                <m:t>𝑉𝑎𝑙𝑢𝑒</m:t>
                              </m:r>
                              <m:r>
                                <a:rPr lang="de-DE" sz="1050" b="0" i="1" smtClean="0">
                                  <a:latin typeface="Cambria Math" panose="02040503050406030204" pitchFamily="18" charset="0"/>
                                </a:rPr>
                                <m:t>(</m:t>
                              </m:r>
                              <m:sSub>
                                <m:sSubPr>
                                  <m:ctrlPr>
                                    <a:rPr lang="de-DE" sz="1050" i="1">
                                      <a:latin typeface="Cambria Math" panose="02040503050406030204" pitchFamily="18" charset="0"/>
                                    </a:rPr>
                                  </m:ctrlPr>
                                </m:sSubPr>
                                <m:e>
                                  <m:r>
                                    <a:rPr lang="de-DE" sz="1050" i="1">
                                      <a:latin typeface="Cambria Math" panose="02040503050406030204" pitchFamily="18" charset="0"/>
                                    </a:rPr>
                                    <m:t>𝑇𝑜𝑘𝑒𝑛</m:t>
                                  </m:r>
                                </m:e>
                                <m:sub>
                                  <m:r>
                                    <a:rPr lang="de-DE" sz="1050" i="1">
                                      <a:latin typeface="Cambria Math" panose="02040503050406030204" pitchFamily="18" charset="0"/>
                                    </a:rPr>
                                    <m:t>𝑛</m:t>
                                  </m:r>
                                </m:sub>
                              </m:sSub>
                            </m:oMath>
                          </a14:m>
                          <a:r>
                            <a:rPr lang="en-US" sz="1050" dirty="0"/>
                            <a:t>)</a:t>
                          </a:r>
                        </a:p>
                      </a:txBody>
                      <a:tcPr/>
                    </a:tc>
                    <a:extLst>
                      <a:ext uri="{0D108BD9-81ED-4DB2-BD59-A6C34878D82A}">
                        <a16:rowId xmlns:a16="http://schemas.microsoft.com/office/drawing/2014/main" val="3531485699"/>
                      </a:ext>
                    </a:extLst>
                  </a:tr>
                  <a:tr h="370840">
                    <a:tc>
                      <a:txBody>
                        <a:bodyPr/>
                        <a:lstStyle/>
                        <a:p>
                          <a:r>
                            <a:rPr lang="en-US" sz="1600" dirty="0"/>
                            <a:t>Delighted</a:t>
                          </a:r>
                          <a:endParaRPr lang="en-US" dirty="0"/>
                        </a:p>
                      </a:txBody>
                      <a:tcPr/>
                    </a:tc>
                    <a:tc>
                      <a:txBody>
                        <a:bodyPr/>
                        <a:lstStyle/>
                        <a:p>
                          <a:r>
                            <a:rPr lang="en-US" dirty="0"/>
                            <a:t>0.83</a:t>
                          </a:r>
                        </a:p>
                      </a:txBody>
                      <a:tcPr/>
                    </a:tc>
                    <a:tc>
                      <a:txBody>
                        <a:bodyPr/>
                        <a:lstStyle/>
                        <a:p>
                          <a:r>
                            <a:rPr lang="en-US" dirty="0"/>
                            <a:t>0.23</a:t>
                          </a:r>
                        </a:p>
                      </a:txBody>
                      <a:tcPr/>
                    </a:tc>
                    <a:tc>
                      <a:txBody>
                        <a:bodyPr/>
                        <a:lstStyle/>
                        <a:p>
                          <a:pPr algn="r" fontAlgn="b"/>
                          <a:r>
                            <a:rPr lang="en-US" sz="1600" b="0" i="0" u="none" strike="noStrike" dirty="0">
                              <a:solidFill>
                                <a:srgbClr val="000000"/>
                              </a:solidFill>
                              <a:effectLst/>
                              <a:latin typeface="Calibri" panose="020F0502020204030204" pitchFamily="34" charset="0"/>
                            </a:rPr>
                            <a:t>0.190900</a:t>
                          </a:r>
                        </a:p>
                      </a:txBody>
                      <a:tcPr marL="0" marR="0" marT="0" marB="0" anchor="b"/>
                    </a:tc>
                    <a:extLst>
                      <a:ext uri="{0D108BD9-81ED-4DB2-BD59-A6C34878D82A}">
                        <a16:rowId xmlns:a16="http://schemas.microsoft.com/office/drawing/2014/main" val="2409809514"/>
                      </a:ext>
                    </a:extLst>
                  </a:tr>
                  <a:tr h="370840">
                    <a:tc>
                      <a:txBody>
                        <a:bodyPr/>
                        <a:lstStyle/>
                        <a:p>
                          <a:r>
                            <a:rPr lang="en-US" sz="1600" dirty="0"/>
                            <a:t>joyful</a:t>
                          </a:r>
                          <a:endParaRPr lang="en-US" dirty="0"/>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0.86</a:t>
                          </a:r>
                        </a:p>
                      </a:txBody>
                      <a:tcPr/>
                    </a:tc>
                    <a:tc>
                      <a:txBody>
                        <a:bodyPr/>
                        <a:lstStyle/>
                        <a:p>
                          <a:r>
                            <a:rPr lang="en-US" dirty="0"/>
                            <a:t>0.18</a:t>
                          </a:r>
                        </a:p>
                      </a:txBody>
                      <a:tcPr/>
                    </a:tc>
                    <a:tc>
                      <a:txBody>
                        <a:bodyPr/>
                        <a:lstStyle/>
                        <a:p>
                          <a:pPr algn="r" fontAlgn="b"/>
                          <a:r>
                            <a:rPr lang="en-US" sz="1600" b="0" i="0" u="none" strike="noStrike">
                              <a:solidFill>
                                <a:srgbClr val="000000"/>
                              </a:solidFill>
                              <a:effectLst/>
                              <a:latin typeface="Calibri" panose="020F0502020204030204" pitchFamily="34" charset="0"/>
                            </a:rPr>
                            <a:t>0.154800</a:t>
                          </a:r>
                        </a:p>
                      </a:txBody>
                      <a:tcPr marL="0" marR="0" marT="0" marB="0" anchor="b"/>
                    </a:tc>
                    <a:extLst>
                      <a:ext uri="{0D108BD9-81ED-4DB2-BD59-A6C34878D82A}">
                        <a16:rowId xmlns:a16="http://schemas.microsoft.com/office/drawing/2014/main" val="3605035010"/>
                      </a:ext>
                    </a:extLst>
                  </a:tr>
                  <a:tr h="370840">
                    <a:tc>
                      <a:txBody>
                        <a:bodyPr/>
                        <a:lstStyle/>
                        <a:p>
                          <a:r>
                            <a:rPr lang="en-US" dirty="0"/>
                            <a:t>Stressed</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0.17</a:t>
                          </a:r>
                        </a:p>
                      </a:txBody>
                      <a:tcPr/>
                    </a:tc>
                    <a:tc>
                      <a:txBody>
                        <a:bodyPr/>
                        <a:lstStyle/>
                        <a:p>
                          <a:r>
                            <a:rPr lang="en-US" dirty="0"/>
                            <a:t>0.144</a:t>
                          </a:r>
                        </a:p>
                      </a:txBody>
                      <a:tcPr/>
                    </a:tc>
                    <a:tc>
                      <a:txBody>
                        <a:bodyPr/>
                        <a:lstStyle/>
                        <a:p>
                          <a:pPr algn="r" fontAlgn="b"/>
                          <a:r>
                            <a:rPr lang="en-US" sz="1600" b="0" i="0" u="none" strike="noStrike" dirty="0">
                              <a:solidFill>
                                <a:srgbClr val="000000"/>
                              </a:solidFill>
                              <a:effectLst/>
                              <a:latin typeface="Calibri" panose="020F0502020204030204" pitchFamily="34" charset="0"/>
                            </a:rPr>
                            <a:t>0.024480</a:t>
                          </a:r>
                        </a:p>
                      </a:txBody>
                      <a:tcPr marL="0" marR="0" marT="0" marB="0" anchor="b"/>
                    </a:tc>
                    <a:extLst>
                      <a:ext uri="{0D108BD9-81ED-4DB2-BD59-A6C34878D82A}">
                        <a16:rowId xmlns:a16="http://schemas.microsoft.com/office/drawing/2014/main" val="940497276"/>
                      </a:ext>
                    </a:extLst>
                  </a:tr>
                  <a:tr h="370840">
                    <a:tc>
                      <a:txBody>
                        <a:bodyPr/>
                        <a:lstStyle/>
                        <a:p>
                          <a:r>
                            <a:rPr lang="en-US" dirty="0"/>
                            <a:t>Pressured</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0.23</a:t>
                          </a:r>
                        </a:p>
                      </a:txBody>
                      <a:tcPr/>
                    </a:tc>
                    <a:tc>
                      <a:txBody>
                        <a:bodyPr/>
                        <a:lstStyle/>
                        <a:p>
                          <a:r>
                            <a:rPr lang="en-US" dirty="0"/>
                            <a:t>0.09</a:t>
                          </a:r>
                        </a:p>
                      </a:txBody>
                      <a:tcPr/>
                    </a:tc>
                    <a:tc>
                      <a:txBody>
                        <a:bodyPr/>
                        <a:lstStyle/>
                        <a:p>
                          <a:pPr algn="r" fontAlgn="b"/>
                          <a:r>
                            <a:rPr lang="en-US" sz="1600" b="0" i="0" u="none" strike="noStrike" dirty="0">
                              <a:solidFill>
                                <a:srgbClr val="000000"/>
                              </a:solidFill>
                              <a:effectLst/>
                              <a:latin typeface="Calibri" panose="020F0502020204030204" pitchFamily="34" charset="0"/>
                            </a:rPr>
                            <a:t>0.020700</a:t>
                          </a:r>
                        </a:p>
                      </a:txBody>
                      <a:tcPr marL="0" marR="0" marT="0" marB="0" anchor="b"/>
                    </a:tc>
                    <a:extLst>
                      <a:ext uri="{0D108BD9-81ED-4DB2-BD59-A6C34878D82A}">
                        <a16:rowId xmlns:a16="http://schemas.microsoft.com/office/drawing/2014/main" val="1316194557"/>
                      </a:ext>
                    </a:extLst>
                  </a:tr>
                </a:tbl>
              </a:graphicData>
            </a:graphic>
          </p:graphicFrame>
        </mc:Choice>
        <mc:Fallback xmlns="">
          <p:graphicFrame>
            <p:nvGraphicFramePr>
              <p:cNvPr id="10" name="Table 9">
                <a:extLst>
                  <a:ext uri="{FF2B5EF4-FFF2-40B4-BE49-F238E27FC236}">
                    <a16:creationId xmlns:a16="http://schemas.microsoft.com/office/drawing/2014/main" id="{259B99AB-5FF7-0946-33F4-2F2D07A2E00A}"/>
                  </a:ext>
                </a:extLst>
              </p:cNvPr>
              <p:cNvGraphicFramePr>
                <a:graphicFrameLocks noGrp="1"/>
              </p:cNvGraphicFramePr>
              <p:nvPr>
                <p:extLst>
                  <p:ext uri="{D42A27DB-BD31-4B8C-83A1-F6EECF244321}">
                    <p14:modId xmlns:p14="http://schemas.microsoft.com/office/powerpoint/2010/main" val="1938996133"/>
                  </p:ext>
                </p:extLst>
              </p:nvPr>
            </p:nvGraphicFramePr>
            <p:xfrm>
              <a:off x="4110904" y="867933"/>
              <a:ext cx="4745096" cy="1891157"/>
            </p:xfrm>
            <a:graphic>
              <a:graphicData uri="http://schemas.openxmlformats.org/drawingml/2006/table">
                <a:tbl>
                  <a:tblPr firstRow="1" bandRow="1">
                    <a:tableStyleId>{5C22544A-7EE6-4342-B048-85BDC9FD1C3A}</a:tableStyleId>
                  </a:tblPr>
                  <a:tblGrid>
                    <a:gridCol w="1186274">
                      <a:extLst>
                        <a:ext uri="{9D8B030D-6E8A-4147-A177-3AD203B41FA5}">
                          <a16:colId xmlns:a16="http://schemas.microsoft.com/office/drawing/2014/main" val="1829574242"/>
                        </a:ext>
                      </a:extLst>
                    </a:gridCol>
                    <a:gridCol w="1186274">
                      <a:extLst>
                        <a:ext uri="{9D8B030D-6E8A-4147-A177-3AD203B41FA5}">
                          <a16:colId xmlns:a16="http://schemas.microsoft.com/office/drawing/2014/main" val="3322798515"/>
                        </a:ext>
                      </a:extLst>
                    </a:gridCol>
                    <a:gridCol w="1186274">
                      <a:extLst>
                        <a:ext uri="{9D8B030D-6E8A-4147-A177-3AD203B41FA5}">
                          <a16:colId xmlns:a16="http://schemas.microsoft.com/office/drawing/2014/main" val="2143613499"/>
                        </a:ext>
                      </a:extLst>
                    </a:gridCol>
                    <a:gridCol w="1186274">
                      <a:extLst>
                        <a:ext uri="{9D8B030D-6E8A-4147-A177-3AD203B41FA5}">
                          <a16:colId xmlns:a16="http://schemas.microsoft.com/office/drawing/2014/main" val="2171263501"/>
                        </a:ext>
                      </a:extLst>
                    </a:gridCol>
                  </a:tblGrid>
                  <a:tr h="407797">
                    <a:tc>
                      <a:txBody>
                        <a:bodyPr/>
                        <a:lstStyle/>
                        <a:p>
                          <a:r>
                            <a:rPr lang="en-US" sz="1050" dirty="0"/>
                            <a:t>Top 100 Result</a:t>
                          </a:r>
                        </a:p>
                      </a:txBody>
                      <a:tcPr/>
                    </a:tc>
                    <a:tc>
                      <a:txBody>
                        <a:bodyPr/>
                        <a:lstStyle/>
                        <a:p>
                          <a:endParaRPr lang="en-US"/>
                        </a:p>
                      </a:txBody>
                      <a:tcPr>
                        <a:blipFill>
                          <a:blip r:embed="rId3"/>
                          <a:stretch>
                            <a:fillRect l="-100000" t="-3125" r="-201064" b="-396875"/>
                          </a:stretch>
                        </a:blipFill>
                      </a:tcPr>
                    </a:tc>
                    <a:tc>
                      <a:txBody>
                        <a:bodyPr/>
                        <a:lstStyle/>
                        <a:p>
                          <a:endParaRPr lang="en-US"/>
                        </a:p>
                      </a:txBody>
                      <a:tcPr>
                        <a:blipFill>
                          <a:blip r:embed="rId3"/>
                          <a:stretch>
                            <a:fillRect l="-202151" t="-3125" r="-103226" b="-396875"/>
                          </a:stretch>
                        </a:blipFill>
                      </a:tcPr>
                    </a:tc>
                    <a:tc>
                      <a:txBody>
                        <a:bodyPr/>
                        <a:lstStyle/>
                        <a:p>
                          <a:endParaRPr lang="en-US"/>
                        </a:p>
                      </a:txBody>
                      <a:tcPr>
                        <a:blipFill>
                          <a:blip r:embed="rId3"/>
                          <a:stretch>
                            <a:fillRect l="-298936" t="-3125" r="-2128" b="-396875"/>
                          </a:stretch>
                        </a:blipFill>
                      </a:tcPr>
                    </a:tc>
                    <a:extLst>
                      <a:ext uri="{0D108BD9-81ED-4DB2-BD59-A6C34878D82A}">
                        <a16:rowId xmlns:a16="http://schemas.microsoft.com/office/drawing/2014/main" val="3531485699"/>
                      </a:ext>
                    </a:extLst>
                  </a:tr>
                  <a:tr h="370840">
                    <a:tc>
                      <a:txBody>
                        <a:bodyPr/>
                        <a:lstStyle/>
                        <a:p>
                          <a:r>
                            <a:rPr lang="en-US" sz="1600" dirty="0"/>
                            <a:t>Delighted</a:t>
                          </a:r>
                          <a:endParaRPr lang="en-US" dirty="0"/>
                        </a:p>
                      </a:txBody>
                      <a:tcPr/>
                    </a:tc>
                    <a:tc>
                      <a:txBody>
                        <a:bodyPr/>
                        <a:lstStyle/>
                        <a:p>
                          <a:r>
                            <a:rPr lang="en-US" dirty="0"/>
                            <a:t>0.83</a:t>
                          </a:r>
                        </a:p>
                      </a:txBody>
                      <a:tcPr/>
                    </a:tc>
                    <a:tc>
                      <a:txBody>
                        <a:bodyPr/>
                        <a:lstStyle/>
                        <a:p>
                          <a:r>
                            <a:rPr lang="en-US" dirty="0"/>
                            <a:t>0.23</a:t>
                          </a:r>
                        </a:p>
                      </a:txBody>
                      <a:tcPr/>
                    </a:tc>
                    <a:tc>
                      <a:txBody>
                        <a:bodyPr/>
                        <a:lstStyle/>
                        <a:p>
                          <a:pPr algn="r" fontAlgn="b"/>
                          <a:r>
                            <a:rPr lang="en-US" sz="1600" b="0" i="0" u="none" strike="noStrike" dirty="0">
                              <a:solidFill>
                                <a:srgbClr val="000000"/>
                              </a:solidFill>
                              <a:effectLst/>
                              <a:latin typeface="Calibri" panose="020F0502020204030204" pitchFamily="34" charset="0"/>
                            </a:rPr>
                            <a:t>0.190900</a:t>
                          </a:r>
                        </a:p>
                      </a:txBody>
                      <a:tcPr marL="0" marR="0" marT="0" marB="0" anchor="b"/>
                    </a:tc>
                    <a:extLst>
                      <a:ext uri="{0D108BD9-81ED-4DB2-BD59-A6C34878D82A}">
                        <a16:rowId xmlns:a16="http://schemas.microsoft.com/office/drawing/2014/main" val="2409809514"/>
                      </a:ext>
                    </a:extLst>
                  </a:tr>
                  <a:tr h="370840">
                    <a:tc>
                      <a:txBody>
                        <a:bodyPr/>
                        <a:lstStyle/>
                        <a:p>
                          <a:r>
                            <a:rPr lang="en-US" sz="1600" dirty="0"/>
                            <a:t>joyful</a:t>
                          </a:r>
                          <a:endParaRPr lang="en-US" dirty="0"/>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0.86</a:t>
                          </a:r>
                        </a:p>
                      </a:txBody>
                      <a:tcPr/>
                    </a:tc>
                    <a:tc>
                      <a:txBody>
                        <a:bodyPr/>
                        <a:lstStyle/>
                        <a:p>
                          <a:r>
                            <a:rPr lang="en-US" dirty="0"/>
                            <a:t>0.18</a:t>
                          </a:r>
                        </a:p>
                      </a:txBody>
                      <a:tcPr/>
                    </a:tc>
                    <a:tc>
                      <a:txBody>
                        <a:bodyPr/>
                        <a:lstStyle/>
                        <a:p>
                          <a:pPr algn="r" fontAlgn="b"/>
                          <a:r>
                            <a:rPr lang="en-US" sz="1600" b="0" i="0" u="none" strike="noStrike">
                              <a:solidFill>
                                <a:srgbClr val="000000"/>
                              </a:solidFill>
                              <a:effectLst/>
                              <a:latin typeface="Calibri" panose="020F0502020204030204" pitchFamily="34" charset="0"/>
                            </a:rPr>
                            <a:t>0.154800</a:t>
                          </a:r>
                        </a:p>
                      </a:txBody>
                      <a:tcPr marL="0" marR="0" marT="0" marB="0" anchor="b"/>
                    </a:tc>
                    <a:extLst>
                      <a:ext uri="{0D108BD9-81ED-4DB2-BD59-A6C34878D82A}">
                        <a16:rowId xmlns:a16="http://schemas.microsoft.com/office/drawing/2014/main" val="3605035010"/>
                      </a:ext>
                    </a:extLst>
                  </a:tr>
                  <a:tr h="370840">
                    <a:tc>
                      <a:txBody>
                        <a:bodyPr/>
                        <a:lstStyle/>
                        <a:p>
                          <a:r>
                            <a:rPr lang="en-US" dirty="0"/>
                            <a:t>Stressed</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0.17</a:t>
                          </a:r>
                        </a:p>
                      </a:txBody>
                      <a:tcPr/>
                    </a:tc>
                    <a:tc>
                      <a:txBody>
                        <a:bodyPr/>
                        <a:lstStyle/>
                        <a:p>
                          <a:r>
                            <a:rPr lang="en-US" dirty="0"/>
                            <a:t>0.144</a:t>
                          </a:r>
                        </a:p>
                      </a:txBody>
                      <a:tcPr/>
                    </a:tc>
                    <a:tc>
                      <a:txBody>
                        <a:bodyPr/>
                        <a:lstStyle/>
                        <a:p>
                          <a:pPr algn="r" fontAlgn="b"/>
                          <a:r>
                            <a:rPr lang="en-US" sz="1600" b="0" i="0" u="none" strike="noStrike" dirty="0">
                              <a:solidFill>
                                <a:srgbClr val="000000"/>
                              </a:solidFill>
                              <a:effectLst/>
                              <a:latin typeface="Calibri" panose="020F0502020204030204" pitchFamily="34" charset="0"/>
                            </a:rPr>
                            <a:t>0.024480</a:t>
                          </a:r>
                        </a:p>
                      </a:txBody>
                      <a:tcPr marL="0" marR="0" marT="0" marB="0" anchor="b"/>
                    </a:tc>
                    <a:extLst>
                      <a:ext uri="{0D108BD9-81ED-4DB2-BD59-A6C34878D82A}">
                        <a16:rowId xmlns:a16="http://schemas.microsoft.com/office/drawing/2014/main" val="940497276"/>
                      </a:ext>
                    </a:extLst>
                  </a:tr>
                  <a:tr h="370840">
                    <a:tc>
                      <a:txBody>
                        <a:bodyPr/>
                        <a:lstStyle/>
                        <a:p>
                          <a:r>
                            <a:rPr lang="en-US" dirty="0"/>
                            <a:t>Pressured</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dirty="0"/>
                            <a:t>0.23</a:t>
                          </a:r>
                        </a:p>
                      </a:txBody>
                      <a:tcPr/>
                    </a:tc>
                    <a:tc>
                      <a:txBody>
                        <a:bodyPr/>
                        <a:lstStyle/>
                        <a:p>
                          <a:r>
                            <a:rPr lang="en-US" dirty="0"/>
                            <a:t>0.09</a:t>
                          </a:r>
                        </a:p>
                      </a:txBody>
                      <a:tcPr/>
                    </a:tc>
                    <a:tc>
                      <a:txBody>
                        <a:bodyPr/>
                        <a:lstStyle/>
                        <a:p>
                          <a:pPr algn="r" fontAlgn="b"/>
                          <a:r>
                            <a:rPr lang="en-US" sz="1600" b="0" i="0" u="none" strike="noStrike" dirty="0">
                              <a:solidFill>
                                <a:srgbClr val="000000"/>
                              </a:solidFill>
                              <a:effectLst/>
                              <a:latin typeface="Calibri" panose="020F0502020204030204" pitchFamily="34" charset="0"/>
                            </a:rPr>
                            <a:t>0.020700</a:t>
                          </a:r>
                        </a:p>
                      </a:txBody>
                      <a:tcPr marL="0" marR="0" marT="0" marB="0" anchor="b"/>
                    </a:tc>
                    <a:extLst>
                      <a:ext uri="{0D108BD9-81ED-4DB2-BD59-A6C34878D82A}">
                        <a16:rowId xmlns:a16="http://schemas.microsoft.com/office/drawing/2014/main" val="1316194557"/>
                      </a:ext>
                    </a:extLst>
                  </a:tr>
                </a:tbl>
              </a:graphicData>
            </a:graphic>
          </p:graphicFrame>
        </mc:Fallback>
      </mc:AlternateContent>
    </p:spTree>
    <p:extLst>
      <p:ext uri="{BB962C8B-B14F-4D97-AF65-F5344CB8AC3E}">
        <p14:creationId xmlns:p14="http://schemas.microsoft.com/office/powerpoint/2010/main" val="291139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group of people with speech bubbles&#10;&#10;Description automatically generated">
            <a:extLst>
              <a:ext uri="{FF2B5EF4-FFF2-40B4-BE49-F238E27FC236}">
                <a16:creationId xmlns:a16="http://schemas.microsoft.com/office/drawing/2014/main" id="{AD4ABF6F-CDFA-56C5-D7E1-56363C000A2E}"/>
              </a:ext>
            </a:extLst>
          </p:cNvPr>
          <p:cNvPicPr>
            <a:picLocks noChangeAspect="1"/>
          </p:cNvPicPr>
          <p:nvPr/>
        </p:nvPicPr>
        <p:blipFill>
          <a:blip r:embed="rId3"/>
          <a:stretch>
            <a:fillRect/>
          </a:stretch>
        </p:blipFill>
        <p:spPr>
          <a:xfrm>
            <a:off x="19338" y="1617100"/>
            <a:ext cx="2624523" cy="2183603"/>
          </a:xfrm>
          <a:prstGeom prst="rect">
            <a:avLst/>
          </a:prstGeom>
        </p:spPr>
      </p:pic>
      <p:pic>
        <p:nvPicPr>
          <p:cNvPr id="5" name="Picture 4" descr="A person with her hand on her chin&#10;&#10;Description automatically generated">
            <a:extLst>
              <a:ext uri="{FF2B5EF4-FFF2-40B4-BE49-F238E27FC236}">
                <a16:creationId xmlns:a16="http://schemas.microsoft.com/office/drawing/2014/main" id="{59A48C77-1EB4-7FAE-1AF8-C8BABA714418}"/>
              </a:ext>
            </a:extLst>
          </p:cNvPr>
          <p:cNvPicPr>
            <a:picLocks noChangeAspect="1"/>
          </p:cNvPicPr>
          <p:nvPr/>
        </p:nvPicPr>
        <p:blipFill>
          <a:blip r:embed="rId4"/>
          <a:stretch>
            <a:fillRect/>
          </a:stretch>
        </p:blipFill>
        <p:spPr>
          <a:xfrm>
            <a:off x="4572000" y="2362771"/>
            <a:ext cx="3035962" cy="2266574"/>
          </a:xfrm>
          <a:prstGeom prst="rect">
            <a:avLst/>
          </a:prstGeom>
        </p:spPr>
      </p:pic>
      <p:sp>
        <p:nvSpPr>
          <p:cNvPr id="2" name="Title 1">
            <a:extLst>
              <a:ext uri="{FF2B5EF4-FFF2-40B4-BE49-F238E27FC236}">
                <a16:creationId xmlns:a16="http://schemas.microsoft.com/office/drawing/2014/main" id="{B073BD17-E221-C128-38AE-AFBFE1971E14}"/>
              </a:ext>
            </a:extLst>
          </p:cNvPr>
          <p:cNvSpPr>
            <a:spLocks noGrp="1"/>
          </p:cNvSpPr>
          <p:nvPr>
            <p:ph type="title"/>
          </p:nvPr>
        </p:nvSpPr>
        <p:spPr/>
        <p:txBody>
          <a:bodyPr/>
          <a:lstStyle/>
          <a:p>
            <a:r>
              <a:rPr lang="en-DE" dirty="0"/>
              <a:t>Motivation</a:t>
            </a:r>
          </a:p>
        </p:txBody>
      </p:sp>
      <p:sp>
        <p:nvSpPr>
          <p:cNvPr id="7" name="Rectangle 6">
            <a:extLst>
              <a:ext uri="{FF2B5EF4-FFF2-40B4-BE49-F238E27FC236}">
                <a16:creationId xmlns:a16="http://schemas.microsoft.com/office/drawing/2014/main" id="{93A028FB-3C4D-4A0C-E575-3D532FA7BB0E}"/>
              </a:ext>
            </a:extLst>
          </p:cNvPr>
          <p:cNvSpPr/>
          <p:nvPr/>
        </p:nvSpPr>
        <p:spPr>
          <a:xfrm>
            <a:off x="7082505" y="2994927"/>
            <a:ext cx="1976229" cy="15920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DE" sz="1100" b="1" dirty="0"/>
              <a:t>Some Exa</a:t>
            </a:r>
            <a:r>
              <a:rPr lang="en-GB" sz="1100" b="1" dirty="0" err="1"/>
              <a:t>mples</a:t>
            </a:r>
            <a:endParaRPr lang="en-DE" sz="1100" b="1" dirty="0"/>
          </a:p>
          <a:p>
            <a:pPr marL="171450" indent="-171450">
              <a:buFont typeface="Arial" panose="020B0604020202020204" pitchFamily="34" charset="0"/>
              <a:buChar char="•"/>
            </a:pPr>
            <a:r>
              <a:rPr lang="en-DE" sz="1100" dirty="0"/>
              <a:t>Consumer Confid</a:t>
            </a:r>
            <a:r>
              <a:rPr lang="en-GB" sz="1100" dirty="0"/>
              <a:t>e</a:t>
            </a:r>
            <a:r>
              <a:rPr lang="en-DE" sz="1100" dirty="0"/>
              <a:t>nce index.</a:t>
            </a:r>
          </a:p>
          <a:p>
            <a:pPr marL="171450" indent="-171450">
              <a:buFont typeface="Arial" panose="020B0604020202020204" pitchFamily="34" charset="0"/>
              <a:buChar char="•"/>
            </a:pPr>
            <a:r>
              <a:rPr lang="en-DE" sz="1100" dirty="0"/>
              <a:t>Political Polls.</a:t>
            </a:r>
          </a:p>
          <a:p>
            <a:pPr marL="171450" indent="-171450">
              <a:buFont typeface="Arial" panose="020B0604020202020204" pitchFamily="34" charset="0"/>
              <a:buChar char="•"/>
            </a:pPr>
            <a:r>
              <a:rPr lang="en-DE" sz="1100" dirty="0"/>
              <a:t>Approval Rating.</a:t>
            </a:r>
          </a:p>
          <a:p>
            <a:pPr marL="171450" indent="-171450">
              <a:buFont typeface="Arial" panose="020B0604020202020204" pitchFamily="34" charset="0"/>
              <a:buChar char="•"/>
            </a:pPr>
            <a:r>
              <a:rPr lang="en-DE" sz="1100" dirty="0"/>
              <a:t>Business Confidence Index.</a:t>
            </a:r>
          </a:p>
          <a:p>
            <a:pPr marL="171450" indent="-171450">
              <a:buFont typeface="Arial" panose="020B0604020202020204" pitchFamily="34" charset="0"/>
              <a:buChar char="•"/>
            </a:pPr>
            <a:r>
              <a:rPr lang="en-DE" sz="1100" dirty="0"/>
              <a:t>Product approval rating.</a:t>
            </a:r>
          </a:p>
        </p:txBody>
      </p:sp>
      <p:pic>
        <p:nvPicPr>
          <p:cNvPr id="9" name="Picture 8" descr="A group of people holding a sign&#10;&#10;Description automatically generated">
            <a:extLst>
              <a:ext uri="{FF2B5EF4-FFF2-40B4-BE49-F238E27FC236}">
                <a16:creationId xmlns:a16="http://schemas.microsoft.com/office/drawing/2014/main" id="{49C9367C-3B18-B14A-2DF7-51147FFE0621}"/>
              </a:ext>
            </a:extLst>
          </p:cNvPr>
          <p:cNvPicPr>
            <a:picLocks noChangeAspect="1"/>
          </p:cNvPicPr>
          <p:nvPr/>
        </p:nvPicPr>
        <p:blipFill>
          <a:blip r:embed="rId5"/>
          <a:stretch>
            <a:fillRect/>
          </a:stretch>
        </p:blipFill>
        <p:spPr>
          <a:xfrm>
            <a:off x="3501015" y="675126"/>
            <a:ext cx="733498" cy="733498"/>
          </a:xfrm>
          <a:prstGeom prst="rect">
            <a:avLst/>
          </a:prstGeom>
        </p:spPr>
      </p:pic>
      <p:pic>
        <p:nvPicPr>
          <p:cNvPr id="15" name="Picture 14" descr="A hand putting a ballot into a box&#10;&#10;Description automatically generated">
            <a:extLst>
              <a:ext uri="{FF2B5EF4-FFF2-40B4-BE49-F238E27FC236}">
                <a16:creationId xmlns:a16="http://schemas.microsoft.com/office/drawing/2014/main" id="{65445B45-ADC7-27BC-379D-C2FF389ABCA7}"/>
              </a:ext>
            </a:extLst>
          </p:cNvPr>
          <p:cNvPicPr>
            <a:picLocks noChangeAspect="1"/>
          </p:cNvPicPr>
          <p:nvPr/>
        </p:nvPicPr>
        <p:blipFill>
          <a:blip r:embed="rId6"/>
          <a:stretch>
            <a:fillRect/>
          </a:stretch>
        </p:blipFill>
        <p:spPr>
          <a:xfrm>
            <a:off x="2204357" y="695140"/>
            <a:ext cx="748970" cy="748970"/>
          </a:xfrm>
          <a:prstGeom prst="rect">
            <a:avLst/>
          </a:prstGeom>
        </p:spPr>
      </p:pic>
      <p:pic>
        <p:nvPicPr>
          <p:cNvPr id="17" name="Picture 16" descr="A logo of a briefcase and a hand shake&#10;&#10;Description automatically generated">
            <a:extLst>
              <a:ext uri="{FF2B5EF4-FFF2-40B4-BE49-F238E27FC236}">
                <a16:creationId xmlns:a16="http://schemas.microsoft.com/office/drawing/2014/main" id="{05E33C42-CC01-E754-1D83-8EAC2BEFDF7A}"/>
              </a:ext>
            </a:extLst>
          </p:cNvPr>
          <p:cNvPicPr>
            <a:picLocks noChangeAspect="1"/>
          </p:cNvPicPr>
          <p:nvPr/>
        </p:nvPicPr>
        <p:blipFill>
          <a:blip r:embed="rId7"/>
          <a:stretch>
            <a:fillRect/>
          </a:stretch>
        </p:blipFill>
        <p:spPr>
          <a:xfrm>
            <a:off x="2882197" y="684937"/>
            <a:ext cx="748970" cy="748970"/>
          </a:xfrm>
          <a:prstGeom prst="rect">
            <a:avLst/>
          </a:prstGeom>
        </p:spPr>
      </p:pic>
      <p:sp>
        <p:nvSpPr>
          <p:cNvPr id="18" name="TextBox 17">
            <a:extLst>
              <a:ext uri="{FF2B5EF4-FFF2-40B4-BE49-F238E27FC236}">
                <a16:creationId xmlns:a16="http://schemas.microsoft.com/office/drawing/2014/main" id="{8E756D18-6A85-4A19-B7FF-BB4FC29EBE7E}"/>
              </a:ext>
            </a:extLst>
          </p:cNvPr>
          <p:cNvSpPr txBox="1"/>
          <p:nvPr/>
        </p:nvSpPr>
        <p:spPr bwMode="auto">
          <a:xfrm>
            <a:off x="3656237" y="1313544"/>
            <a:ext cx="566058" cy="215444"/>
          </a:xfrm>
          <a:prstGeom prst="rect">
            <a:avLst/>
          </a:prstGeom>
          <a:noFill/>
        </p:spPr>
        <p:txBody>
          <a:bodyPr wrap="square" rtlCol="0">
            <a:spAutoFit/>
          </a:bodyPr>
          <a:lstStyle/>
          <a:p>
            <a:r>
              <a:rPr lang="en-DE" sz="800" dirty="0"/>
              <a:t>Politics</a:t>
            </a:r>
          </a:p>
        </p:txBody>
      </p:sp>
      <p:sp>
        <p:nvSpPr>
          <p:cNvPr id="19" name="TextBox 18">
            <a:extLst>
              <a:ext uri="{FF2B5EF4-FFF2-40B4-BE49-F238E27FC236}">
                <a16:creationId xmlns:a16="http://schemas.microsoft.com/office/drawing/2014/main" id="{9973573F-74FA-B12E-E737-0D59455FABB1}"/>
              </a:ext>
            </a:extLst>
          </p:cNvPr>
          <p:cNvSpPr txBox="1"/>
          <p:nvPr/>
        </p:nvSpPr>
        <p:spPr bwMode="auto">
          <a:xfrm>
            <a:off x="2992205" y="1302654"/>
            <a:ext cx="674918" cy="215444"/>
          </a:xfrm>
          <a:prstGeom prst="rect">
            <a:avLst/>
          </a:prstGeom>
          <a:noFill/>
        </p:spPr>
        <p:txBody>
          <a:bodyPr wrap="square" rtlCol="0">
            <a:spAutoFit/>
          </a:bodyPr>
          <a:lstStyle/>
          <a:p>
            <a:r>
              <a:rPr lang="en-DE" sz="800" dirty="0"/>
              <a:t>Business</a:t>
            </a:r>
          </a:p>
        </p:txBody>
      </p:sp>
      <p:sp>
        <p:nvSpPr>
          <p:cNvPr id="20" name="TextBox 19">
            <a:extLst>
              <a:ext uri="{FF2B5EF4-FFF2-40B4-BE49-F238E27FC236}">
                <a16:creationId xmlns:a16="http://schemas.microsoft.com/office/drawing/2014/main" id="{362971F0-7E1F-A225-6372-24E1451926B4}"/>
              </a:ext>
            </a:extLst>
          </p:cNvPr>
          <p:cNvSpPr txBox="1"/>
          <p:nvPr/>
        </p:nvSpPr>
        <p:spPr bwMode="auto">
          <a:xfrm>
            <a:off x="2306402" y="1291770"/>
            <a:ext cx="674918" cy="215444"/>
          </a:xfrm>
          <a:prstGeom prst="rect">
            <a:avLst/>
          </a:prstGeom>
          <a:noFill/>
        </p:spPr>
        <p:txBody>
          <a:bodyPr wrap="square" rtlCol="0">
            <a:spAutoFit/>
          </a:bodyPr>
          <a:lstStyle/>
          <a:p>
            <a:r>
              <a:rPr lang="en-DE" sz="800" dirty="0"/>
              <a:t>Pools</a:t>
            </a:r>
          </a:p>
        </p:txBody>
      </p:sp>
      <p:pic>
        <p:nvPicPr>
          <p:cNvPr id="24" name="Graphic 23" descr="Search Inventory outline">
            <a:extLst>
              <a:ext uri="{FF2B5EF4-FFF2-40B4-BE49-F238E27FC236}">
                <a16:creationId xmlns:a16="http://schemas.microsoft.com/office/drawing/2014/main" id="{6C5182CB-EF9C-D3FE-C687-A9B3A2C16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42789" y="863773"/>
            <a:ext cx="702257" cy="453000"/>
          </a:xfrm>
          <a:prstGeom prst="rect">
            <a:avLst/>
          </a:prstGeom>
        </p:spPr>
      </p:pic>
      <p:sp>
        <p:nvSpPr>
          <p:cNvPr id="25" name="TextBox 24">
            <a:extLst>
              <a:ext uri="{FF2B5EF4-FFF2-40B4-BE49-F238E27FC236}">
                <a16:creationId xmlns:a16="http://schemas.microsoft.com/office/drawing/2014/main" id="{80FA00EA-A7A1-1230-ED3A-F2A7B21B7F10}"/>
              </a:ext>
            </a:extLst>
          </p:cNvPr>
          <p:cNvSpPr txBox="1"/>
          <p:nvPr/>
        </p:nvSpPr>
        <p:spPr bwMode="auto">
          <a:xfrm>
            <a:off x="1569802" y="1279070"/>
            <a:ext cx="674918" cy="215444"/>
          </a:xfrm>
          <a:prstGeom prst="rect">
            <a:avLst/>
          </a:prstGeom>
          <a:noFill/>
        </p:spPr>
        <p:txBody>
          <a:bodyPr wrap="square" rtlCol="0">
            <a:spAutoFit/>
          </a:bodyPr>
          <a:lstStyle/>
          <a:p>
            <a:r>
              <a:rPr lang="en-DE" sz="800" dirty="0"/>
              <a:t>Product</a:t>
            </a:r>
          </a:p>
        </p:txBody>
      </p:sp>
      <p:sp>
        <p:nvSpPr>
          <p:cNvPr id="26" name="Rounded Rectangular Callout 25">
            <a:extLst>
              <a:ext uri="{FF2B5EF4-FFF2-40B4-BE49-F238E27FC236}">
                <a16:creationId xmlns:a16="http://schemas.microsoft.com/office/drawing/2014/main" id="{08FBB0CB-DE75-91F3-88C7-068C269194DE}"/>
              </a:ext>
            </a:extLst>
          </p:cNvPr>
          <p:cNvSpPr/>
          <p:nvPr/>
        </p:nvSpPr>
        <p:spPr>
          <a:xfrm>
            <a:off x="1479756" y="684937"/>
            <a:ext cx="2742539" cy="844051"/>
          </a:xfrm>
          <a:prstGeom prst="wedgeRoundRectCallou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DE"/>
          </a:p>
        </p:txBody>
      </p:sp>
      <p:pic>
        <p:nvPicPr>
          <p:cNvPr id="34" name="Picture 33" descr="A group of people with different colored heads&#10;&#10;Description automatically generated">
            <a:extLst>
              <a:ext uri="{FF2B5EF4-FFF2-40B4-BE49-F238E27FC236}">
                <a16:creationId xmlns:a16="http://schemas.microsoft.com/office/drawing/2014/main" id="{43C79AA1-9166-EE5D-E8B9-0EDDB0048F81}"/>
              </a:ext>
            </a:extLst>
          </p:cNvPr>
          <p:cNvPicPr>
            <a:picLocks noChangeAspect="1"/>
          </p:cNvPicPr>
          <p:nvPr/>
        </p:nvPicPr>
        <p:blipFill>
          <a:blip r:embed="rId10"/>
          <a:stretch>
            <a:fillRect/>
          </a:stretch>
        </p:blipFill>
        <p:spPr>
          <a:xfrm>
            <a:off x="2552701" y="3232700"/>
            <a:ext cx="2348301" cy="1750552"/>
          </a:xfrm>
          <a:prstGeom prst="rect">
            <a:avLst/>
          </a:prstGeom>
        </p:spPr>
      </p:pic>
      <p:sp>
        <p:nvSpPr>
          <p:cNvPr id="35" name="TextBox 34">
            <a:extLst>
              <a:ext uri="{FF2B5EF4-FFF2-40B4-BE49-F238E27FC236}">
                <a16:creationId xmlns:a16="http://schemas.microsoft.com/office/drawing/2014/main" id="{1BC1EC87-2983-EB9B-8861-93E8127460AA}"/>
              </a:ext>
            </a:extLst>
          </p:cNvPr>
          <p:cNvSpPr txBox="1"/>
          <p:nvPr/>
        </p:nvSpPr>
        <p:spPr bwMode="auto">
          <a:xfrm>
            <a:off x="2662168" y="4621302"/>
            <a:ext cx="593432" cy="261610"/>
          </a:xfrm>
          <a:prstGeom prst="rect">
            <a:avLst/>
          </a:prstGeom>
          <a:noFill/>
        </p:spPr>
        <p:txBody>
          <a:bodyPr wrap="none" rtlCol="0">
            <a:spAutoFit/>
          </a:bodyPr>
          <a:lstStyle/>
          <a:p>
            <a:r>
              <a:rPr lang="en-DE" sz="1100" dirty="0"/>
              <a:t>Happy</a:t>
            </a:r>
          </a:p>
        </p:txBody>
      </p:sp>
      <p:sp>
        <p:nvSpPr>
          <p:cNvPr id="36" name="TextBox 35">
            <a:extLst>
              <a:ext uri="{FF2B5EF4-FFF2-40B4-BE49-F238E27FC236}">
                <a16:creationId xmlns:a16="http://schemas.microsoft.com/office/drawing/2014/main" id="{0DD6DED9-0560-DB4F-802B-DDF18C9EA714}"/>
              </a:ext>
            </a:extLst>
          </p:cNvPr>
          <p:cNvSpPr txBox="1"/>
          <p:nvPr/>
        </p:nvSpPr>
        <p:spPr bwMode="auto">
          <a:xfrm>
            <a:off x="4361886" y="4658450"/>
            <a:ext cx="436338" cy="261610"/>
          </a:xfrm>
          <a:prstGeom prst="rect">
            <a:avLst/>
          </a:prstGeom>
          <a:noFill/>
        </p:spPr>
        <p:txBody>
          <a:bodyPr wrap="none" rtlCol="0">
            <a:spAutoFit/>
          </a:bodyPr>
          <a:lstStyle/>
          <a:p>
            <a:r>
              <a:rPr lang="en-DE" sz="1100" dirty="0"/>
              <a:t>Sad</a:t>
            </a:r>
          </a:p>
        </p:txBody>
      </p:sp>
      <p:cxnSp>
        <p:nvCxnSpPr>
          <p:cNvPr id="38" name="Straight Arrow Connector 37">
            <a:extLst>
              <a:ext uri="{FF2B5EF4-FFF2-40B4-BE49-F238E27FC236}">
                <a16:creationId xmlns:a16="http://schemas.microsoft.com/office/drawing/2014/main" id="{183232C0-B2E5-872E-72EA-63A6CD959ED0}"/>
              </a:ext>
            </a:extLst>
          </p:cNvPr>
          <p:cNvCxnSpPr>
            <a:cxnSpLocks/>
          </p:cNvCxnSpPr>
          <p:nvPr/>
        </p:nvCxnSpPr>
        <p:spPr>
          <a:xfrm>
            <a:off x="3255600" y="4752107"/>
            <a:ext cx="1078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5247416F-9AAC-A2B4-6D44-8913BB8F15CA}"/>
              </a:ext>
            </a:extLst>
          </p:cNvPr>
          <p:cNvSpPr txBox="1"/>
          <p:nvPr/>
        </p:nvSpPr>
        <p:spPr bwMode="auto">
          <a:xfrm>
            <a:off x="3512107" y="4750525"/>
            <a:ext cx="412292" cy="215444"/>
          </a:xfrm>
          <a:prstGeom prst="rect">
            <a:avLst/>
          </a:prstGeom>
          <a:noFill/>
        </p:spPr>
        <p:txBody>
          <a:bodyPr wrap="none" rtlCol="0">
            <a:spAutoFit/>
          </a:bodyPr>
          <a:lstStyle/>
          <a:p>
            <a:r>
              <a:rPr lang="en-DE" sz="800" dirty="0"/>
              <a:t>Time</a:t>
            </a:r>
          </a:p>
        </p:txBody>
      </p:sp>
      <p:sp>
        <p:nvSpPr>
          <p:cNvPr id="4" name="Rounded Rectangular Callout 3">
            <a:extLst>
              <a:ext uri="{FF2B5EF4-FFF2-40B4-BE49-F238E27FC236}">
                <a16:creationId xmlns:a16="http://schemas.microsoft.com/office/drawing/2014/main" id="{602D8AEE-2ECD-0A42-E14D-E18B86946B35}"/>
              </a:ext>
            </a:extLst>
          </p:cNvPr>
          <p:cNvSpPr/>
          <p:nvPr/>
        </p:nvSpPr>
        <p:spPr>
          <a:xfrm>
            <a:off x="5410200" y="871428"/>
            <a:ext cx="3058886" cy="1491343"/>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DE" sz="1100" b="1" dirty="0"/>
              <a:t>Some question's answer</a:t>
            </a:r>
            <a:r>
              <a:rPr lang="en-GB" sz="1100" b="1" dirty="0"/>
              <a:t>s</a:t>
            </a:r>
            <a:r>
              <a:rPr lang="en-DE" sz="1100" b="1" dirty="0"/>
              <a:t> get change over time.</a:t>
            </a:r>
          </a:p>
          <a:p>
            <a:pPr marL="285750" indent="-285750">
              <a:buFont typeface="Arial" panose="020B0604020202020204" pitchFamily="34" charset="0"/>
              <a:buChar char="•"/>
            </a:pPr>
            <a:r>
              <a:rPr lang="en-DE" sz="1100" dirty="0"/>
              <a:t>Which political party to support?</a:t>
            </a:r>
          </a:p>
          <a:p>
            <a:pPr marL="285750" indent="-285750">
              <a:buFont typeface="Arial" panose="020B0604020202020204" pitchFamily="34" charset="0"/>
              <a:buChar char="•"/>
            </a:pPr>
            <a:r>
              <a:rPr lang="en-DE" sz="1100" dirty="0"/>
              <a:t>Which product to buy?</a:t>
            </a:r>
          </a:p>
          <a:p>
            <a:pPr marL="285750" indent="-285750">
              <a:buFont typeface="Arial" panose="020B0604020202020204" pitchFamily="34" charset="0"/>
              <a:buChar char="•"/>
            </a:pPr>
            <a:r>
              <a:rPr lang="en-DE" sz="1100" dirty="0"/>
              <a:t>Where should I go </a:t>
            </a:r>
            <a:r>
              <a:rPr lang="en-GB" sz="1100" dirty="0"/>
              <a:t>on</a:t>
            </a:r>
            <a:r>
              <a:rPr lang="en-DE" sz="1100" dirty="0"/>
              <a:t> holiday?</a:t>
            </a:r>
          </a:p>
          <a:p>
            <a:pPr marL="285750" indent="-285750">
              <a:buFont typeface="Arial" panose="020B0604020202020204" pitchFamily="34" charset="0"/>
              <a:buChar char="•"/>
            </a:pPr>
            <a:r>
              <a:rPr lang="en-DE" sz="1100" dirty="0"/>
              <a:t>Where to invest?</a:t>
            </a:r>
          </a:p>
          <a:p>
            <a:pPr marL="285750" indent="-285750">
              <a:buFont typeface="Arial" panose="020B0604020202020204" pitchFamily="34" charset="0"/>
              <a:buChar char="•"/>
            </a:pPr>
            <a:r>
              <a:rPr lang="en-DE" sz="1100" dirty="0"/>
              <a:t>W</a:t>
            </a:r>
            <a:r>
              <a:rPr lang="en-GB" sz="1100" dirty="0"/>
              <a:t>h</a:t>
            </a:r>
            <a:r>
              <a:rPr lang="en-DE" sz="1100" dirty="0"/>
              <a:t>ich dating app to use?</a:t>
            </a:r>
          </a:p>
        </p:txBody>
      </p:sp>
    </p:spTree>
    <p:extLst>
      <p:ext uri="{BB962C8B-B14F-4D97-AF65-F5344CB8AC3E}">
        <p14:creationId xmlns:p14="http://schemas.microsoft.com/office/powerpoint/2010/main" val="21093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ppt_x"/>
                                          </p:val>
                                        </p:tav>
                                        <p:tav tm="100000">
                                          <p:val>
                                            <p:strVal val="#ppt_x"/>
                                          </p:val>
                                        </p:tav>
                                      </p:tavLst>
                                    </p:anim>
                                    <p:anim calcmode="lin" valueType="num">
                                      <p:cBhvr additive="base">
                                        <p:cTn id="7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500" fill="hold"/>
                                        <p:tgtEl>
                                          <p:spTgt spid="7"/>
                                        </p:tgtEl>
                                        <p:attrNameLst>
                                          <p:attrName>ppt_x</p:attrName>
                                        </p:attrNameLst>
                                      </p:cBhvr>
                                      <p:tavLst>
                                        <p:tav tm="0">
                                          <p:val>
                                            <p:strVal val="#ppt_x"/>
                                          </p:val>
                                        </p:tav>
                                        <p:tav tm="100000">
                                          <p:val>
                                            <p:strVal val="#ppt_x"/>
                                          </p:val>
                                        </p:tav>
                                      </p:tavLst>
                                    </p:anim>
                                    <p:anim calcmode="lin" valueType="num">
                                      <p:cBhvr additive="base">
                                        <p:cTn id="8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P spid="20" grpId="0"/>
      <p:bldP spid="25" grpId="0"/>
      <p:bldP spid="26" grpId="0" animBg="1"/>
      <p:bldP spid="35" grpId="0"/>
      <p:bldP spid="36" grpId="0"/>
      <p:bldP spid="40" grpId="0"/>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AA73-A577-0FF3-CCA5-55801BEC5AE8}"/>
              </a:ext>
            </a:extLst>
          </p:cNvPr>
          <p:cNvSpPr>
            <a:spLocks noGrp="1"/>
          </p:cNvSpPr>
          <p:nvPr>
            <p:ph type="title"/>
          </p:nvPr>
        </p:nvSpPr>
        <p:spPr/>
        <p:txBody>
          <a:bodyPr/>
          <a:lstStyle/>
          <a:p>
            <a:r>
              <a:rPr lang="en-US" dirty="0"/>
              <a:t>Similarity base approach</a:t>
            </a:r>
          </a:p>
        </p:txBody>
      </p:sp>
      <p:pic>
        <p:nvPicPr>
          <p:cNvPr id="4" name="Picture 3">
            <a:extLst>
              <a:ext uri="{FF2B5EF4-FFF2-40B4-BE49-F238E27FC236}">
                <a16:creationId xmlns:a16="http://schemas.microsoft.com/office/drawing/2014/main" id="{59FA1C89-5D7C-4025-1421-741517D56652}"/>
              </a:ext>
            </a:extLst>
          </p:cNvPr>
          <p:cNvPicPr>
            <a:picLocks noChangeAspect="1"/>
          </p:cNvPicPr>
          <p:nvPr/>
        </p:nvPicPr>
        <p:blipFill>
          <a:blip r:embed="rId2"/>
          <a:stretch>
            <a:fillRect/>
          </a:stretch>
        </p:blipFill>
        <p:spPr>
          <a:xfrm>
            <a:off x="1053042" y="685800"/>
            <a:ext cx="7037915" cy="4343400"/>
          </a:xfrm>
          <a:prstGeom prst="rect">
            <a:avLst/>
          </a:prstGeom>
        </p:spPr>
      </p:pic>
      <p:sp>
        <p:nvSpPr>
          <p:cNvPr id="5" name="TextBox 4">
            <a:extLst>
              <a:ext uri="{FF2B5EF4-FFF2-40B4-BE49-F238E27FC236}">
                <a16:creationId xmlns:a16="http://schemas.microsoft.com/office/drawing/2014/main" id="{5A93E126-D20B-3538-86A1-D598A918CBAE}"/>
              </a:ext>
            </a:extLst>
          </p:cNvPr>
          <p:cNvSpPr txBox="1"/>
          <p:nvPr/>
        </p:nvSpPr>
        <p:spPr bwMode="auto">
          <a:xfrm>
            <a:off x="6240026" y="1004835"/>
            <a:ext cx="2615974"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mismatch in some places remains and values don’t differ significantly </a:t>
            </a:r>
          </a:p>
        </p:txBody>
      </p:sp>
    </p:spTree>
    <p:extLst>
      <p:ext uri="{BB962C8B-B14F-4D97-AF65-F5344CB8AC3E}">
        <p14:creationId xmlns:p14="http://schemas.microsoft.com/office/powerpoint/2010/main" val="395749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33AA-CD01-36BC-F18B-6E80A446E852}"/>
              </a:ext>
            </a:extLst>
          </p:cNvPr>
          <p:cNvSpPr>
            <a:spLocks noGrp="1"/>
          </p:cNvSpPr>
          <p:nvPr>
            <p:ph type="title"/>
          </p:nvPr>
        </p:nvSpPr>
        <p:spPr/>
        <p:txBody>
          <a:bodyPr/>
          <a:lstStyle/>
          <a:p>
            <a:r>
              <a:rPr lang="en-US" dirty="0"/>
              <a:t>Similarity base approach</a:t>
            </a:r>
          </a:p>
        </p:txBody>
      </p:sp>
      <p:pic>
        <p:nvPicPr>
          <p:cNvPr id="4" name="Picture 3">
            <a:extLst>
              <a:ext uri="{FF2B5EF4-FFF2-40B4-BE49-F238E27FC236}">
                <a16:creationId xmlns:a16="http://schemas.microsoft.com/office/drawing/2014/main" id="{404341C7-C811-4D11-C68F-7953F32DA476}"/>
              </a:ext>
            </a:extLst>
          </p:cNvPr>
          <p:cNvPicPr>
            <a:picLocks noChangeAspect="1"/>
          </p:cNvPicPr>
          <p:nvPr/>
        </p:nvPicPr>
        <p:blipFill>
          <a:blip r:embed="rId2"/>
          <a:stretch>
            <a:fillRect/>
          </a:stretch>
        </p:blipFill>
        <p:spPr>
          <a:xfrm>
            <a:off x="1053042" y="685800"/>
            <a:ext cx="7037916" cy="4343400"/>
          </a:xfrm>
          <a:prstGeom prst="rect">
            <a:avLst/>
          </a:prstGeom>
        </p:spPr>
      </p:pic>
      <p:sp>
        <p:nvSpPr>
          <p:cNvPr id="5" name="TextBox 4">
            <a:extLst>
              <a:ext uri="{FF2B5EF4-FFF2-40B4-BE49-F238E27FC236}">
                <a16:creationId xmlns:a16="http://schemas.microsoft.com/office/drawing/2014/main" id="{53061C90-2CAB-67C1-3902-20ACCBDF7F3F}"/>
              </a:ext>
            </a:extLst>
          </p:cNvPr>
          <p:cNvSpPr txBox="1"/>
          <p:nvPr/>
        </p:nvSpPr>
        <p:spPr bwMode="auto">
          <a:xfrm>
            <a:off x="6240026" y="1004835"/>
            <a:ext cx="261597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similarity base approach has less volatility</a:t>
            </a:r>
          </a:p>
        </p:txBody>
      </p:sp>
    </p:spTree>
    <p:extLst>
      <p:ext uri="{BB962C8B-B14F-4D97-AF65-F5344CB8AC3E}">
        <p14:creationId xmlns:p14="http://schemas.microsoft.com/office/powerpoint/2010/main" val="1253078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8E0A-83BF-68BC-14DC-2A02A89F50CD}"/>
              </a:ext>
            </a:extLst>
          </p:cNvPr>
          <p:cNvSpPr>
            <a:spLocks noGrp="1"/>
          </p:cNvSpPr>
          <p:nvPr>
            <p:ph type="title"/>
          </p:nvPr>
        </p:nvSpPr>
        <p:spPr/>
        <p:txBody>
          <a:bodyPr/>
          <a:lstStyle/>
          <a:p>
            <a:r>
              <a:rPr lang="en-US" dirty="0"/>
              <a:t>Similarity base approach</a:t>
            </a:r>
          </a:p>
        </p:txBody>
      </p:sp>
      <p:pic>
        <p:nvPicPr>
          <p:cNvPr id="4" name="Picture 3">
            <a:extLst>
              <a:ext uri="{FF2B5EF4-FFF2-40B4-BE49-F238E27FC236}">
                <a16:creationId xmlns:a16="http://schemas.microsoft.com/office/drawing/2014/main" id="{8A0B1569-33A6-E44D-3F60-52EA17FA5B29}"/>
              </a:ext>
            </a:extLst>
          </p:cNvPr>
          <p:cNvPicPr>
            <a:picLocks noChangeAspect="1"/>
          </p:cNvPicPr>
          <p:nvPr/>
        </p:nvPicPr>
        <p:blipFill>
          <a:blip r:embed="rId2"/>
          <a:stretch>
            <a:fillRect/>
          </a:stretch>
        </p:blipFill>
        <p:spPr>
          <a:xfrm>
            <a:off x="1053042" y="685800"/>
            <a:ext cx="7037915" cy="4343400"/>
          </a:xfrm>
          <a:prstGeom prst="rect">
            <a:avLst/>
          </a:prstGeom>
        </p:spPr>
      </p:pic>
      <p:sp>
        <p:nvSpPr>
          <p:cNvPr id="5" name="TextBox 4">
            <a:extLst>
              <a:ext uri="{FF2B5EF4-FFF2-40B4-BE49-F238E27FC236}">
                <a16:creationId xmlns:a16="http://schemas.microsoft.com/office/drawing/2014/main" id="{68BDE274-5938-A3B9-97D4-37CFAAB16FEB}"/>
              </a:ext>
            </a:extLst>
          </p:cNvPr>
          <p:cNvSpPr txBox="1"/>
          <p:nvPr/>
        </p:nvSpPr>
        <p:spPr bwMode="auto">
          <a:xfrm>
            <a:off x="6240026" y="1004835"/>
            <a:ext cx="261597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Compare to single token approach</a:t>
            </a:r>
          </a:p>
        </p:txBody>
      </p:sp>
    </p:spTree>
    <p:extLst>
      <p:ext uri="{BB962C8B-B14F-4D97-AF65-F5344CB8AC3E}">
        <p14:creationId xmlns:p14="http://schemas.microsoft.com/office/powerpoint/2010/main" val="2105157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A0D5-E998-CC00-7BD6-235BAFBEC40B}"/>
              </a:ext>
            </a:extLst>
          </p:cNvPr>
          <p:cNvSpPr>
            <a:spLocks noGrp="1"/>
          </p:cNvSpPr>
          <p:nvPr>
            <p:ph type="title"/>
          </p:nvPr>
        </p:nvSpPr>
        <p:spPr/>
        <p:txBody>
          <a:bodyPr/>
          <a:lstStyle/>
          <a:p>
            <a:r>
              <a:rPr lang="en-US" dirty="0"/>
              <a:t>Similarity base approach</a:t>
            </a:r>
          </a:p>
        </p:txBody>
      </p:sp>
      <p:pic>
        <p:nvPicPr>
          <p:cNvPr id="4" name="Picture 3">
            <a:extLst>
              <a:ext uri="{FF2B5EF4-FFF2-40B4-BE49-F238E27FC236}">
                <a16:creationId xmlns:a16="http://schemas.microsoft.com/office/drawing/2014/main" id="{E8569653-CE24-C78A-B42C-C9D2554F8941}"/>
              </a:ext>
            </a:extLst>
          </p:cNvPr>
          <p:cNvPicPr>
            <a:picLocks noChangeAspect="1"/>
          </p:cNvPicPr>
          <p:nvPr/>
        </p:nvPicPr>
        <p:blipFill>
          <a:blip r:embed="rId2"/>
          <a:stretch>
            <a:fillRect/>
          </a:stretch>
        </p:blipFill>
        <p:spPr>
          <a:xfrm>
            <a:off x="1053042" y="685800"/>
            <a:ext cx="7037916" cy="4343400"/>
          </a:xfrm>
          <a:prstGeom prst="rect">
            <a:avLst/>
          </a:prstGeom>
        </p:spPr>
      </p:pic>
      <p:sp>
        <p:nvSpPr>
          <p:cNvPr id="5" name="TextBox 4">
            <a:extLst>
              <a:ext uri="{FF2B5EF4-FFF2-40B4-BE49-F238E27FC236}">
                <a16:creationId xmlns:a16="http://schemas.microsoft.com/office/drawing/2014/main" id="{07356BD8-FF89-46E0-F2A5-66CF756306F2}"/>
              </a:ext>
            </a:extLst>
          </p:cNvPr>
          <p:cNvSpPr txBox="1"/>
          <p:nvPr/>
        </p:nvSpPr>
        <p:spPr bwMode="auto">
          <a:xfrm>
            <a:off x="6240026" y="1004835"/>
            <a:ext cx="261597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Still overall visual difference is little</a:t>
            </a:r>
          </a:p>
        </p:txBody>
      </p:sp>
    </p:spTree>
    <p:extLst>
      <p:ext uri="{BB962C8B-B14F-4D97-AF65-F5344CB8AC3E}">
        <p14:creationId xmlns:p14="http://schemas.microsoft.com/office/powerpoint/2010/main" val="4231801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FA39-2D6D-5085-871D-CF007D6EC5C1}"/>
              </a:ext>
            </a:extLst>
          </p:cNvPr>
          <p:cNvSpPr>
            <a:spLocks noGrp="1"/>
          </p:cNvSpPr>
          <p:nvPr>
            <p:ph type="title"/>
          </p:nvPr>
        </p:nvSpPr>
        <p:spPr>
          <a:xfrm>
            <a:off x="630936" y="304800"/>
            <a:ext cx="7886700" cy="390939"/>
          </a:xfrm>
        </p:spPr>
        <p:txBody>
          <a:bodyPr anchor="ctr">
            <a:normAutofit/>
          </a:bodyPr>
          <a:lstStyle/>
          <a:p>
            <a:r>
              <a:rPr lang="en-US" dirty="0"/>
              <a:t>Comparison</a:t>
            </a:r>
          </a:p>
        </p:txBody>
      </p:sp>
      <p:graphicFrame>
        <p:nvGraphicFramePr>
          <p:cNvPr id="3" name="Table 2">
            <a:extLst>
              <a:ext uri="{FF2B5EF4-FFF2-40B4-BE49-F238E27FC236}">
                <a16:creationId xmlns:a16="http://schemas.microsoft.com/office/drawing/2014/main" id="{48315414-1A21-B5E0-1F0C-AE873EBCBCF4}"/>
              </a:ext>
            </a:extLst>
          </p:cNvPr>
          <p:cNvGraphicFramePr>
            <a:graphicFrameLocks noGrp="1"/>
          </p:cNvGraphicFramePr>
          <p:nvPr>
            <p:extLst>
              <p:ext uri="{D42A27DB-BD31-4B8C-83A1-F6EECF244321}">
                <p14:modId xmlns:p14="http://schemas.microsoft.com/office/powerpoint/2010/main" val="2296321339"/>
              </p:ext>
            </p:extLst>
          </p:nvPr>
        </p:nvGraphicFramePr>
        <p:xfrm>
          <a:off x="290525" y="695739"/>
          <a:ext cx="8525483" cy="2811933"/>
        </p:xfrm>
        <a:graphic>
          <a:graphicData uri="http://schemas.openxmlformats.org/drawingml/2006/table">
            <a:tbl>
              <a:tblPr>
                <a:noFill/>
              </a:tblPr>
              <a:tblGrid>
                <a:gridCol w="1984429">
                  <a:extLst>
                    <a:ext uri="{9D8B030D-6E8A-4147-A177-3AD203B41FA5}">
                      <a16:colId xmlns:a16="http://schemas.microsoft.com/office/drawing/2014/main" val="980815253"/>
                    </a:ext>
                  </a:extLst>
                </a:gridCol>
                <a:gridCol w="1897782">
                  <a:extLst>
                    <a:ext uri="{9D8B030D-6E8A-4147-A177-3AD203B41FA5}">
                      <a16:colId xmlns:a16="http://schemas.microsoft.com/office/drawing/2014/main" val="1051734395"/>
                    </a:ext>
                  </a:extLst>
                </a:gridCol>
                <a:gridCol w="2321636">
                  <a:extLst>
                    <a:ext uri="{9D8B030D-6E8A-4147-A177-3AD203B41FA5}">
                      <a16:colId xmlns:a16="http://schemas.microsoft.com/office/drawing/2014/main" val="4169905362"/>
                    </a:ext>
                  </a:extLst>
                </a:gridCol>
                <a:gridCol w="2321636">
                  <a:extLst>
                    <a:ext uri="{9D8B030D-6E8A-4147-A177-3AD203B41FA5}">
                      <a16:colId xmlns:a16="http://schemas.microsoft.com/office/drawing/2014/main" val="2955872264"/>
                    </a:ext>
                  </a:extLst>
                </a:gridCol>
              </a:tblGrid>
              <a:tr h="312437">
                <a:tc gridSpan="3">
                  <a:txBody>
                    <a:bodyPr/>
                    <a:lstStyle/>
                    <a:p>
                      <a:pPr algn="ctr" fontAlgn="b"/>
                      <a:r>
                        <a:rPr lang="en-US" sz="1000" b="1" u="none" strike="noStrike" dirty="0">
                          <a:solidFill>
                            <a:schemeClr val="tx1">
                              <a:lumMod val="75000"/>
                              <a:lumOff val="25000"/>
                            </a:schemeClr>
                          </a:solidFill>
                          <a:effectLst/>
                        </a:rPr>
                        <a:t>Pearson's correlation</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hMerge="1">
                  <a:txBody>
                    <a:bodyPr/>
                    <a:lstStyle/>
                    <a:p>
                      <a:endParaRPr lang="en-US"/>
                    </a:p>
                  </a:txBody>
                  <a:tcPr>
                    <a:lnL w="9525" cap="flat" cmpd="sng" algn="ctr">
                      <a:solidFill>
                        <a:srgbClr val="D8DEDC"/>
                      </a:solidFill>
                      <a:prstDash val="solid"/>
                      <a:round/>
                      <a:headEnd type="none" w="med" len="med"/>
                      <a:tailEnd type="none" w="med" len="med"/>
                    </a:lnL>
                  </a:tcPr>
                </a:tc>
                <a:tc hMerge="1">
                  <a:txBody>
                    <a:bodyPr/>
                    <a:lstStyle/>
                    <a:p>
                      <a:endParaRPr lang="en-US"/>
                    </a:p>
                  </a:txBody>
                  <a:tcPr/>
                </a:tc>
                <a:tc>
                  <a:txBody>
                    <a:bodyPr/>
                    <a:lstStyle/>
                    <a:p>
                      <a:pPr algn="ctr" fontAlgn="b"/>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558674482"/>
                  </a:ext>
                </a:extLst>
              </a:tr>
              <a:tr h="312437">
                <a:tc>
                  <a:txBody>
                    <a:bodyPr/>
                    <a:lstStyle/>
                    <a:p>
                      <a:pPr algn="l" fontAlgn="b"/>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000" b="1" u="none" strike="noStrike" dirty="0">
                          <a:solidFill>
                            <a:schemeClr val="tx1">
                              <a:lumMod val="75000"/>
                              <a:lumOff val="25000"/>
                            </a:schemeClr>
                          </a:solidFill>
                          <a:effectLst/>
                        </a:rPr>
                        <a:t>Similarity</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B w="9525" cap="flat" cmpd="sng" algn="ctr">
                      <a:solidFill>
                        <a:srgbClr val="D8DEDC"/>
                      </a:solidFill>
                      <a:prstDash val="solid"/>
                      <a:round/>
                      <a:headEnd type="none" w="med" len="med"/>
                      <a:tailEnd type="none" w="med" len="med"/>
                    </a:lnB>
                    <a:noFill/>
                  </a:tcPr>
                </a:tc>
                <a:tc>
                  <a:txBody>
                    <a:bodyPr/>
                    <a:lstStyle/>
                    <a:p>
                      <a:pPr algn="l" fontAlgn="b"/>
                      <a:r>
                        <a:rPr lang="en-US" sz="1000" b="1" u="none" strike="noStrike" dirty="0">
                          <a:solidFill>
                            <a:schemeClr val="tx1">
                              <a:lumMod val="75000"/>
                              <a:lumOff val="25000"/>
                            </a:schemeClr>
                          </a:solidFill>
                          <a:effectLst/>
                        </a:rPr>
                        <a:t>Non-similarity</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751090452"/>
                  </a:ext>
                </a:extLst>
              </a:tr>
              <a:tr h="312437">
                <a:tc>
                  <a:txBody>
                    <a:bodyPr/>
                    <a:lstStyle/>
                    <a:p>
                      <a:pPr algn="l" fontAlgn="b"/>
                      <a:r>
                        <a:rPr lang="en-US" sz="1000" b="1" u="none" strike="noStrike" dirty="0">
                          <a:solidFill>
                            <a:schemeClr val="tx1">
                              <a:lumMod val="75000"/>
                              <a:lumOff val="25000"/>
                            </a:schemeClr>
                          </a:solidFill>
                          <a:effectLst/>
                        </a:rPr>
                        <a:t>Correlation </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0.2090495</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0.21645913</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100" b="1" i="0" u="none" strike="noStrike" dirty="0">
                          <a:solidFill>
                            <a:srgbClr val="000000"/>
                          </a:solidFill>
                          <a:effectLst/>
                          <a:latin typeface="Aptos Narrow" panose="020B0004020202020204" pitchFamily="34" charset="0"/>
                        </a:rPr>
                        <a:t> Higher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696043972"/>
                  </a:ext>
                </a:extLst>
              </a:tr>
              <a:tr h="312437">
                <a:tc>
                  <a:txBody>
                    <a:bodyPr/>
                    <a:lstStyle/>
                    <a:p>
                      <a:pPr algn="l" fontAlgn="b"/>
                      <a:r>
                        <a:rPr lang="en-US" sz="1000" b="1" u="none" strike="noStrike">
                          <a:solidFill>
                            <a:schemeClr val="tx1">
                              <a:lumMod val="75000"/>
                              <a:lumOff val="25000"/>
                            </a:schemeClr>
                          </a:solidFill>
                          <a:effectLst/>
                        </a:rPr>
                        <a:t>P Value </a:t>
                      </a:r>
                      <a:endParaRPr lang="en-US" sz="1000" b="1" i="0" u="none" strike="noStrike">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0.18398982</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0.22033971</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100" b="1"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3102266230"/>
                  </a:ext>
                </a:extLst>
              </a:tr>
              <a:tr h="312437">
                <a:tc>
                  <a:txBody>
                    <a:bodyPr/>
                    <a:lstStyle/>
                    <a:p>
                      <a:pPr algn="l" fontAlgn="b"/>
                      <a:r>
                        <a:rPr lang="en-US" sz="1000" b="1" u="none" strike="noStrike">
                          <a:solidFill>
                            <a:schemeClr val="tx1">
                              <a:lumMod val="75000"/>
                              <a:lumOff val="25000"/>
                            </a:schemeClr>
                          </a:solidFill>
                          <a:effectLst/>
                        </a:rPr>
                        <a:t>MSE</a:t>
                      </a:r>
                      <a:endParaRPr lang="en-US" sz="1000" b="1" i="0" u="none" strike="noStrike">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2.35171758</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2.30463275</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100" b="1"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445056152"/>
                  </a:ext>
                </a:extLst>
              </a:tr>
              <a:tr h="312437">
                <a:tc>
                  <a:txBody>
                    <a:bodyPr/>
                    <a:lstStyle/>
                    <a:p>
                      <a:pPr algn="l" fontAlgn="b"/>
                      <a:r>
                        <a:rPr lang="en-US" sz="1000" b="1" u="none" strike="noStrike">
                          <a:solidFill>
                            <a:schemeClr val="tx1">
                              <a:lumMod val="75000"/>
                              <a:lumOff val="25000"/>
                            </a:schemeClr>
                          </a:solidFill>
                          <a:effectLst/>
                        </a:rPr>
                        <a:t>Adjusted R-squared</a:t>
                      </a:r>
                      <a:endParaRPr lang="en-US" sz="1000" b="1" i="0" u="none" strike="noStrike">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0.06088963</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0.06811345</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marL="0" marR="0" lvl="0" indent="0" algn="l" defTabSz="761970" eaLnBrk="1" fontAlgn="b"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Aptos Narrow" panose="020B0004020202020204" pitchFamily="34" charset="0"/>
                        </a:rPr>
                        <a:t>Higher value is better</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3988610516"/>
                  </a:ext>
                </a:extLst>
              </a:tr>
              <a:tr h="312437">
                <a:tc gridSpan="3">
                  <a:txBody>
                    <a:bodyPr/>
                    <a:lstStyle/>
                    <a:p>
                      <a:pPr algn="ctr" fontAlgn="b"/>
                      <a:r>
                        <a:rPr lang="en-US" sz="1000" b="1" u="none" strike="noStrike" dirty="0">
                          <a:solidFill>
                            <a:schemeClr val="tx1">
                              <a:lumMod val="75000"/>
                              <a:lumOff val="25000"/>
                            </a:schemeClr>
                          </a:solidFill>
                          <a:effectLst/>
                        </a:rPr>
                        <a:t>Permutation Correlation</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hMerge="1">
                  <a:txBody>
                    <a:bodyPr/>
                    <a:lstStyle/>
                    <a:p>
                      <a:endParaRPr lang="en-US"/>
                    </a:p>
                  </a:txBody>
                  <a:tcPr>
                    <a:lnL w="9525" cap="flat" cmpd="sng" algn="ctr">
                      <a:solidFill>
                        <a:srgbClr val="D8DEDC"/>
                      </a:solidFill>
                      <a:prstDash val="solid"/>
                      <a:round/>
                      <a:headEnd type="none" w="med" len="med"/>
                      <a:tailEnd type="none" w="med" len="med"/>
                    </a:lnL>
                    <a:lnT w="9525" cap="flat" cmpd="sng" algn="ctr">
                      <a:solidFill>
                        <a:srgbClr val="D8DEDC"/>
                      </a:solidFill>
                      <a:prstDash val="solid"/>
                      <a:round/>
                      <a:headEnd type="none" w="med" len="med"/>
                      <a:tailEnd type="none" w="med" len="med"/>
                    </a:lnT>
                  </a:tcPr>
                </a:tc>
                <a:tc hMerge="1">
                  <a:txBody>
                    <a:bodyPr/>
                    <a:lstStyle/>
                    <a:p>
                      <a:endParaRPr lang="en-US"/>
                    </a:p>
                  </a:txBody>
                  <a:tcPr/>
                </a:tc>
                <a:tc>
                  <a:txBody>
                    <a:bodyPr/>
                    <a:lstStyle/>
                    <a:p>
                      <a:pPr algn="ctr" fontAlgn="b"/>
                      <a:endParaRPr lang="en-US" sz="7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341120787"/>
                  </a:ext>
                </a:extLst>
              </a:tr>
              <a:tr h="312437">
                <a:tc>
                  <a:txBody>
                    <a:bodyPr/>
                    <a:lstStyle/>
                    <a:p>
                      <a:pPr algn="l" fontAlgn="b"/>
                      <a:r>
                        <a:rPr lang="en-US" sz="1000" b="1" u="none" strike="noStrike" dirty="0">
                          <a:solidFill>
                            <a:schemeClr val="tx1">
                              <a:lumMod val="75000"/>
                              <a:lumOff val="25000"/>
                            </a:schemeClr>
                          </a:solidFill>
                          <a:effectLst/>
                        </a:rPr>
                        <a:t>Correlation</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0.38323787</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0.34126046</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marL="0" marR="0" lvl="0" indent="0" algn="l" defTabSz="761970" eaLnBrk="1" fontAlgn="b"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Aptos Narrow" panose="020B0004020202020204" pitchFamily="34" charset="0"/>
                        </a:rPr>
                        <a:t>Higher value is better</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604042782"/>
                  </a:ext>
                </a:extLst>
              </a:tr>
              <a:tr h="312437">
                <a:tc>
                  <a:txBody>
                    <a:bodyPr/>
                    <a:lstStyle/>
                    <a:p>
                      <a:pPr algn="l" fontAlgn="b"/>
                      <a:r>
                        <a:rPr lang="en-US" sz="1000" b="1" u="none" strike="noStrike" dirty="0">
                          <a:solidFill>
                            <a:schemeClr val="tx1">
                              <a:lumMod val="75000"/>
                              <a:lumOff val="25000"/>
                            </a:schemeClr>
                          </a:solidFill>
                          <a:effectLst/>
                        </a:rPr>
                        <a:t>p-value</a:t>
                      </a:r>
                      <a:endParaRPr lang="en-US" sz="1000" b="1" i="0" u="none" strike="noStrike" dirty="0">
                        <a:solidFill>
                          <a:schemeClr val="tx1">
                            <a:lumMod val="75000"/>
                            <a:lumOff val="25000"/>
                          </a:schemeClr>
                        </a:solidFill>
                        <a:effectLst/>
                        <a:latin typeface="Aptos Narrow" panose="020B0004020202020204" pitchFamily="34" charset="0"/>
                      </a:endParaRPr>
                    </a:p>
                  </a:txBody>
                  <a:tcPr marL="122469" marR="7829" marT="61234" marB="61234"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000" b="1" u="none" strike="noStrike" dirty="0">
                          <a:solidFill>
                            <a:schemeClr val="tx1">
                              <a:lumMod val="75000"/>
                              <a:lumOff val="25000"/>
                            </a:schemeClr>
                          </a:solidFill>
                          <a:effectLst/>
                        </a:rPr>
                        <a:t>0.3317584</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a:txBody>
                    <a:bodyPr/>
                    <a:lstStyle/>
                    <a:p>
                      <a:pPr algn="r" fontAlgn="b"/>
                      <a:r>
                        <a:rPr lang="en-US" sz="1000" b="1" u="none" strike="noStrike" dirty="0">
                          <a:solidFill>
                            <a:schemeClr val="tx1">
                              <a:lumMod val="75000"/>
                              <a:lumOff val="25000"/>
                            </a:schemeClr>
                          </a:solidFill>
                          <a:effectLst/>
                        </a:rPr>
                        <a:t>0.38845741</a:t>
                      </a:r>
                      <a:endParaRPr lang="en-US" sz="1000" b="1" i="0" u="none" strike="noStrike" dirty="0">
                        <a:solidFill>
                          <a:schemeClr val="tx1">
                            <a:lumMod val="75000"/>
                            <a:lumOff val="25000"/>
                          </a:schemeClr>
                        </a:solidFill>
                        <a:effectLst/>
                        <a:latin typeface="Monaco" pitchFamily="2" charset="77"/>
                      </a:endParaRPr>
                    </a:p>
                  </a:txBody>
                  <a:tcPr marL="122469" marR="7829" marT="61234" marB="61234"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100" b="1"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301071071"/>
                  </a:ext>
                </a:extLst>
              </a:tr>
            </a:tbl>
          </a:graphicData>
        </a:graphic>
      </p:graphicFrame>
      <p:sp>
        <p:nvSpPr>
          <p:cNvPr id="4" name="Rectangle 3">
            <a:extLst>
              <a:ext uri="{FF2B5EF4-FFF2-40B4-BE49-F238E27FC236}">
                <a16:creationId xmlns:a16="http://schemas.microsoft.com/office/drawing/2014/main" id="{1B2A4D62-857E-E0E8-3130-0715281F45BF}"/>
              </a:ext>
            </a:extLst>
          </p:cNvPr>
          <p:cNvSpPr/>
          <p:nvPr/>
        </p:nvSpPr>
        <p:spPr>
          <a:xfrm>
            <a:off x="2715768" y="2857501"/>
            <a:ext cx="1499616" cy="650172"/>
          </a:xfrm>
          <a:prstGeom prst="rect">
            <a:avLst/>
          </a:prstGeom>
          <a:noFill/>
          <a:ln w="25400" cap="flat" cmpd="sng" algn="ctr">
            <a:solidFill>
              <a:schemeClr val="accent1">
                <a:alpha val="99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6CC5CCF-DAB0-7CBF-B3C3-3B8C67DF5666}"/>
              </a:ext>
            </a:extLst>
          </p:cNvPr>
          <p:cNvSpPr/>
          <p:nvPr/>
        </p:nvSpPr>
        <p:spPr>
          <a:xfrm>
            <a:off x="2721864" y="1655064"/>
            <a:ext cx="1499616" cy="301752"/>
          </a:xfrm>
          <a:prstGeom prst="rect">
            <a:avLst/>
          </a:prstGeom>
          <a:noFill/>
          <a:ln w="25400" cap="flat" cmpd="sng" algn="ctr">
            <a:solidFill>
              <a:schemeClr val="accent1">
                <a:alpha val="99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9530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2B12-112D-8DD7-AF7E-CD0FFEB7C6C9}"/>
              </a:ext>
            </a:extLst>
          </p:cNvPr>
          <p:cNvSpPr>
            <a:spLocks noGrp="1"/>
          </p:cNvSpPr>
          <p:nvPr>
            <p:ph type="title"/>
          </p:nvPr>
        </p:nvSpPr>
        <p:spPr/>
        <p:txBody>
          <a:bodyPr/>
          <a:lstStyle/>
          <a:p>
            <a:r>
              <a:rPr lang="en-US" dirty="0"/>
              <a:t>Conclusion: </a:t>
            </a:r>
            <a:r>
              <a:rPr lang="en-US" sz="2000" dirty="0"/>
              <a:t>Calculate value based on the single token vs. multiple token.</a:t>
            </a:r>
            <a:endParaRPr lang="en-US" dirty="0"/>
          </a:p>
        </p:txBody>
      </p:sp>
      <p:sp>
        <p:nvSpPr>
          <p:cNvPr id="3" name="TextBox 2">
            <a:extLst>
              <a:ext uri="{FF2B5EF4-FFF2-40B4-BE49-F238E27FC236}">
                <a16:creationId xmlns:a16="http://schemas.microsoft.com/office/drawing/2014/main" id="{B590D447-75A3-9F9E-D4A8-F63738B25125}"/>
              </a:ext>
            </a:extLst>
          </p:cNvPr>
          <p:cNvSpPr txBox="1"/>
          <p:nvPr/>
        </p:nvSpPr>
        <p:spPr bwMode="auto">
          <a:xfrm>
            <a:off x="1848897" y="2481943"/>
            <a:ext cx="5466303" cy="646331"/>
          </a:xfrm>
          <a:prstGeom prst="rect">
            <a:avLst/>
          </a:prstGeom>
          <a:noFill/>
        </p:spPr>
        <p:txBody>
          <a:bodyPr wrap="square" rtlCol="0">
            <a:spAutoFit/>
          </a:bodyPr>
          <a:lstStyle/>
          <a:p>
            <a:pPr algn="ctr"/>
            <a:r>
              <a:rPr lang="en-US" b="1" dirty="0"/>
              <a:t>Overall similarity base methods perform better and show lower volatility and robustness</a:t>
            </a:r>
          </a:p>
        </p:txBody>
      </p:sp>
    </p:spTree>
    <p:extLst>
      <p:ext uri="{BB962C8B-B14F-4D97-AF65-F5344CB8AC3E}">
        <p14:creationId xmlns:p14="http://schemas.microsoft.com/office/powerpoint/2010/main" val="2222413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EA44-F9EB-1FB7-EDFC-33E5BC70345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4340EA5-92A6-2590-0500-26175A5BBECA}"/>
              </a:ext>
            </a:extLst>
          </p:cNvPr>
          <p:cNvSpPr>
            <a:spLocks noGrp="1"/>
          </p:cNvSpPr>
          <p:nvPr>
            <p:ph type="ctrTitle"/>
          </p:nvPr>
        </p:nvSpPr>
        <p:spPr>
          <a:xfrm>
            <a:off x="288000" y="2073000"/>
            <a:ext cx="8568000" cy="450000"/>
          </a:xfrm>
        </p:spPr>
        <p:txBody>
          <a:bodyPr anchor="t">
            <a:normAutofit/>
          </a:bodyPr>
          <a:lstStyle/>
          <a:p>
            <a:r>
              <a:rPr lang="en-GB" sz="1800" i="1" dirty="0"/>
              <a:t>Can it detect the change in people</a:t>
            </a:r>
            <a:r>
              <a:rPr lang="en-US" sz="1800" i="1" dirty="0"/>
              <a:t>'s</a:t>
            </a:r>
            <a:r>
              <a:rPr lang="en-GB" sz="1800" i="1" dirty="0"/>
              <a:t> opinion change?</a:t>
            </a:r>
            <a:endParaRPr lang="en-US" sz="1800" dirty="0"/>
          </a:p>
        </p:txBody>
      </p:sp>
      <p:sp>
        <p:nvSpPr>
          <p:cNvPr id="14" name="Subtitle 2">
            <a:extLst>
              <a:ext uri="{FF2B5EF4-FFF2-40B4-BE49-F238E27FC236}">
                <a16:creationId xmlns:a16="http://schemas.microsoft.com/office/drawing/2014/main" id="{4DDDFD6E-2198-D5DA-2B6F-19E9DC4C5981}"/>
              </a:ext>
            </a:extLst>
          </p:cNvPr>
          <p:cNvSpPr>
            <a:spLocks noGrp="1"/>
          </p:cNvSpPr>
          <p:nvPr>
            <p:ph type="subTitle" idx="1"/>
          </p:nvPr>
        </p:nvSpPr>
        <p:spPr>
          <a:xfrm>
            <a:off x="288000" y="2664000"/>
            <a:ext cx="8568000" cy="1379802"/>
          </a:xfrm>
        </p:spPr>
        <p:txBody>
          <a:bodyPr/>
          <a:lstStyle/>
          <a:p>
            <a:r>
              <a:rPr lang="en-US" dirty="0"/>
              <a:t>Does training give better results? Or does the base model already contain temporal information?</a:t>
            </a:r>
          </a:p>
        </p:txBody>
      </p:sp>
      <p:sp>
        <p:nvSpPr>
          <p:cNvPr id="5" name="TextBox 4">
            <a:extLst>
              <a:ext uri="{FF2B5EF4-FFF2-40B4-BE49-F238E27FC236}">
                <a16:creationId xmlns:a16="http://schemas.microsoft.com/office/drawing/2014/main" id="{AA178F98-5266-609D-9127-46ECF13C78B0}"/>
              </a:ext>
            </a:extLst>
          </p:cNvPr>
          <p:cNvSpPr txBox="1"/>
          <p:nvPr/>
        </p:nvSpPr>
        <p:spPr bwMode="auto">
          <a:xfrm>
            <a:off x="288000" y="223284"/>
            <a:ext cx="2428870" cy="369332"/>
          </a:xfrm>
          <a:prstGeom prst="rect">
            <a:avLst/>
          </a:prstGeom>
          <a:noFill/>
        </p:spPr>
        <p:txBody>
          <a:bodyPr wrap="none" rtlCol="0">
            <a:spAutoFit/>
          </a:bodyPr>
          <a:lstStyle/>
          <a:p>
            <a:r>
              <a:rPr lang="en-US" dirty="0"/>
              <a:t>Research question 1: </a:t>
            </a:r>
          </a:p>
        </p:txBody>
      </p:sp>
    </p:spTree>
    <p:extLst>
      <p:ext uri="{BB962C8B-B14F-4D97-AF65-F5344CB8AC3E}">
        <p14:creationId xmlns:p14="http://schemas.microsoft.com/office/powerpoint/2010/main" val="1560846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C8F5-9A1C-1FC2-1586-65B4BBE39B5C}"/>
              </a:ext>
            </a:extLst>
          </p:cNvPr>
          <p:cNvSpPr>
            <a:spLocks noGrp="1"/>
          </p:cNvSpPr>
          <p:nvPr>
            <p:ph type="title"/>
          </p:nvPr>
        </p:nvSpPr>
        <p:spPr>
          <a:xfrm>
            <a:off x="288000" y="168000"/>
            <a:ext cx="8568000" cy="453000"/>
          </a:xfrm>
        </p:spPr>
        <p:txBody>
          <a:bodyPr anchor="b">
            <a:normAutofit/>
          </a:bodyPr>
          <a:lstStyle/>
          <a:p>
            <a:pPr lvl="0"/>
            <a:r>
              <a:rPr lang="en-GB" dirty="0">
                <a:latin typeface="+mn-lt"/>
              </a:rPr>
              <a:t>Can it detect the change in people</a:t>
            </a:r>
            <a:r>
              <a:rPr lang="en-US" dirty="0">
                <a:latin typeface="+mn-lt"/>
              </a:rPr>
              <a:t>'s</a:t>
            </a:r>
            <a:r>
              <a:rPr lang="en-GB" dirty="0">
                <a:latin typeface="+mn-lt"/>
              </a:rPr>
              <a:t> opinion change?</a:t>
            </a:r>
            <a:endParaRPr lang="en-US" dirty="0">
              <a:latin typeface="+mn-lt"/>
            </a:endParaRPr>
          </a:p>
        </p:txBody>
      </p:sp>
      <p:graphicFrame>
        <p:nvGraphicFramePr>
          <p:cNvPr id="7" name="Diagram 6">
            <a:extLst>
              <a:ext uri="{FF2B5EF4-FFF2-40B4-BE49-F238E27FC236}">
                <a16:creationId xmlns:a16="http://schemas.microsoft.com/office/drawing/2014/main" id="{481111E3-CB39-D2AB-8CA5-C4CC0B83DCA7}"/>
              </a:ext>
            </a:extLst>
          </p:cNvPr>
          <p:cNvGraphicFramePr/>
          <p:nvPr>
            <p:extLst>
              <p:ext uri="{D42A27DB-BD31-4B8C-83A1-F6EECF244321}">
                <p14:modId xmlns:p14="http://schemas.microsoft.com/office/powerpoint/2010/main" val="1902164652"/>
              </p:ext>
            </p:extLst>
          </p:nvPr>
        </p:nvGraphicFramePr>
        <p:xfrm>
          <a:off x="-2520040" y="1141776"/>
          <a:ext cx="9144000" cy="26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ular Callout 8">
            <a:extLst>
              <a:ext uri="{FF2B5EF4-FFF2-40B4-BE49-F238E27FC236}">
                <a16:creationId xmlns:a16="http://schemas.microsoft.com/office/drawing/2014/main" id="{36D6B013-2217-1123-87F4-C2F68563847D}"/>
              </a:ext>
            </a:extLst>
          </p:cNvPr>
          <p:cNvSpPr/>
          <p:nvPr/>
        </p:nvSpPr>
        <p:spPr>
          <a:xfrm>
            <a:off x="4217932" y="943465"/>
            <a:ext cx="4502552" cy="1122744"/>
          </a:xfrm>
          <a:prstGeom prst="wedgeRoundRectCallou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lvl="0"/>
            <a:r>
              <a:rPr lang="en-US" sz="1400" dirty="0">
                <a:solidFill>
                  <a:schemeClr val="tx1"/>
                </a:solidFill>
                <a:cs typeface="Aharoni" panose="02010803020104030203" pitchFamily="2" charset="-79"/>
              </a:rPr>
              <a:t>Base Model: </a:t>
            </a:r>
            <a:r>
              <a:rPr lang="en-US" sz="1400" b="1" dirty="0">
                <a:solidFill>
                  <a:schemeClr val="tx1"/>
                </a:solidFill>
                <a:cs typeface="Aharoni" panose="02010803020104030203" pitchFamily="2" charset="-79"/>
              </a:rPr>
              <a:t>Today is Wed, December 4</a:t>
            </a:r>
            <a:r>
              <a:rPr lang="en-US" sz="1400" b="1" baseline="30000" dirty="0">
                <a:solidFill>
                  <a:schemeClr val="tx1"/>
                </a:solidFill>
                <a:cs typeface="Aharoni" panose="02010803020104030203" pitchFamily="2" charset="-79"/>
              </a:rPr>
              <a:t>th</a:t>
            </a:r>
            <a:r>
              <a:rPr lang="en-US" sz="1400" b="1" dirty="0">
                <a:solidFill>
                  <a:schemeClr val="tx1"/>
                </a:solidFill>
                <a:cs typeface="Aharoni" panose="02010803020104030203" pitchFamily="2" charset="-79"/>
              </a:rPr>
              <a:t>, 2021. Location UK</a:t>
            </a:r>
            <a:r>
              <a:rPr lang="en-US" sz="1400" dirty="0">
                <a:solidFill>
                  <a:schemeClr val="tx1"/>
                </a:solidFill>
                <a:cs typeface="Aharoni" panose="02010803020104030203" pitchFamily="2" charset="-79"/>
              </a:rPr>
              <a:t>. Which of the following best describes your mood and how you have felt in the past week? Please select all that apply &lt;mask&gt;.</a:t>
            </a:r>
          </a:p>
        </p:txBody>
      </p:sp>
      <p:sp>
        <p:nvSpPr>
          <p:cNvPr id="10" name="Rounded Rectangular Callout 9">
            <a:extLst>
              <a:ext uri="{FF2B5EF4-FFF2-40B4-BE49-F238E27FC236}">
                <a16:creationId xmlns:a16="http://schemas.microsoft.com/office/drawing/2014/main" id="{F0978F11-4248-C72F-CDBB-19ED0F72B9D4}"/>
              </a:ext>
            </a:extLst>
          </p:cNvPr>
          <p:cNvSpPr/>
          <p:nvPr/>
        </p:nvSpPr>
        <p:spPr>
          <a:xfrm>
            <a:off x="4275107" y="2941721"/>
            <a:ext cx="4757195" cy="942874"/>
          </a:xfrm>
          <a:prstGeom prst="wedgeRoundRectCallou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400" dirty="0">
                <a:solidFill>
                  <a:schemeClr val="tx1">
                    <a:lumMod val="50000"/>
                    <a:lumOff val="50000"/>
                  </a:schemeClr>
                </a:solidFill>
                <a:cs typeface="Aharoni" panose="02010803020104030203" pitchFamily="2" charset="-79"/>
              </a:rPr>
              <a:t>Trained model:- Which of the following best describes your mood and how you have felt in the past week? Please select all that apply &lt;mask&gt;.</a:t>
            </a: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0D385AB8-4480-7578-8748-E597E16C2800}"/>
              </a:ext>
            </a:extLst>
          </p:cNvPr>
          <p:cNvSpPr txBox="1"/>
          <p:nvPr/>
        </p:nvSpPr>
        <p:spPr bwMode="auto">
          <a:xfrm>
            <a:off x="5111496" y="2414016"/>
            <a:ext cx="1274708" cy="369332"/>
          </a:xfrm>
          <a:prstGeom prst="rect">
            <a:avLst/>
          </a:prstGeom>
          <a:noFill/>
        </p:spPr>
        <p:txBody>
          <a:bodyPr wrap="none" rtlCol="0">
            <a:spAutoFit/>
          </a:bodyPr>
          <a:lstStyle/>
          <a:p>
            <a:r>
              <a:rPr lang="en-US" b="1" dirty="0"/>
              <a:t>Instead of</a:t>
            </a:r>
          </a:p>
        </p:txBody>
      </p:sp>
    </p:spTree>
    <p:extLst>
      <p:ext uri="{BB962C8B-B14F-4D97-AF65-F5344CB8AC3E}">
        <p14:creationId xmlns:p14="http://schemas.microsoft.com/office/powerpoint/2010/main" val="396142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D52F-C2D2-2532-C139-EE44419EB2BB}"/>
              </a:ext>
            </a:extLst>
          </p:cNvPr>
          <p:cNvSpPr>
            <a:spLocks noGrp="1"/>
          </p:cNvSpPr>
          <p:nvPr>
            <p:ph type="title"/>
          </p:nvPr>
        </p:nvSpPr>
        <p:spPr/>
        <p:txBody>
          <a:bodyPr/>
          <a:lstStyle/>
          <a:p>
            <a:r>
              <a:rPr lang="en-US" dirty="0" err="1"/>
              <a:t>Bertweet</a:t>
            </a:r>
            <a:r>
              <a:rPr lang="en-US" dirty="0"/>
              <a:t> FT vs . Baseline 1</a:t>
            </a:r>
          </a:p>
        </p:txBody>
      </p:sp>
      <p:pic>
        <p:nvPicPr>
          <p:cNvPr id="10" name="Picture 9">
            <a:extLst>
              <a:ext uri="{FF2B5EF4-FFF2-40B4-BE49-F238E27FC236}">
                <a16:creationId xmlns:a16="http://schemas.microsoft.com/office/drawing/2014/main" id="{CFF10DA1-2111-E87C-DE13-9DD699E4A43E}"/>
              </a:ext>
            </a:extLst>
          </p:cNvPr>
          <p:cNvPicPr>
            <a:picLocks noChangeAspect="1"/>
          </p:cNvPicPr>
          <p:nvPr/>
        </p:nvPicPr>
        <p:blipFill>
          <a:blip r:embed="rId2"/>
          <a:stretch>
            <a:fillRect/>
          </a:stretch>
        </p:blipFill>
        <p:spPr>
          <a:xfrm>
            <a:off x="1055913" y="685800"/>
            <a:ext cx="7032173" cy="4343400"/>
          </a:xfrm>
          <a:prstGeom prst="rect">
            <a:avLst/>
          </a:prstGeom>
        </p:spPr>
      </p:pic>
    </p:spTree>
    <p:extLst>
      <p:ext uri="{BB962C8B-B14F-4D97-AF65-F5344CB8AC3E}">
        <p14:creationId xmlns:p14="http://schemas.microsoft.com/office/powerpoint/2010/main" val="3002625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ADBC8-EB30-B513-D160-95F5D4DC7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04D6C-A878-C976-16F7-91A4CC8A3972}"/>
              </a:ext>
            </a:extLst>
          </p:cNvPr>
          <p:cNvSpPr>
            <a:spLocks noGrp="1"/>
          </p:cNvSpPr>
          <p:nvPr>
            <p:ph type="title"/>
          </p:nvPr>
        </p:nvSpPr>
        <p:spPr/>
        <p:txBody>
          <a:bodyPr/>
          <a:lstStyle/>
          <a:p>
            <a:r>
              <a:rPr lang="en-US" dirty="0" err="1"/>
              <a:t>Bertweet</a:t>
            </a:r>
            <a:r>
              <a:rPr lang="en-US" dirty="0"/>
              <a:t> FT vs . Baseline 1</a:t>
            </a:r>
          </a:p>
        </p:txBody>
      </p:sp>
      <p:pic>
        <p:nvPicPr>
          <p:cNvPr id="7" name="Picture 6">
            <a:extLst>
              <a:ext uri="{FF2B5EF4-FFF2-40B4-BE49-F238E27FC236}">
                <a16:creationId xmlns:a16="http://schemas.microsoft.com/office/drawing/2014/main" id="{2F2800ED-71D0-9DF9-382E-4DC88AE4C41A}"/>
              </a:ext>
            </a:extLst>
          </p:cNvPr>
          <p:cNvPicPr>
            <a:picLocks noChangeAspect="1"/>
          </p:cNvPicPr>
          <p:nvPr/>
        </p:nvPicPr>
        <p:blipFill>
          <a:blip r:embed="rId2"/>
          <a:stretch>
            <a:fillRect/>
          </a:stretch>
        </p:blipFill>
        <p:spPr>
          <a:xfrm>
            <a:off x="1055914" y="685800"/>
            <a:ext cx="7032171" cy="4343400"/>
          </a:xfrm>
          <a:prstGeom prst="rect">
            <a:avLst/>
          </a:prstGeom>
        </p:spPr>
      </p:pic>
      <p:sp>
        <p:nvSpPr>
          <p:cNvPr id="8" name="TextBox 7">
            <a:extLst>
              <a:ext uri="{FF2B5EF4-FFF2-40B4-BE49-F238E27FC236}">
                <a16:creationId xmlns:a16="http://schemas.microsoft.com/office/drawing/2014/main" id="{1B014EBE-ACB2-450C-CDFD-A0C1DF127E99}"/>
              </a:ext>
            </a:extLst>
          </p:cNvPr>
          <p:cNvSpPr txBox="1"/>
          <p:nvPr/>
        </p:nvSpPr>
        <p:spPr bwMode="auto">
          <a:xfrm>
            <a:off x="7013750" y="874207"/>
            <a:ext cx="204986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result for baseline 1 is almost flat</a:t>
            </a:r>
          </a:p>
        </p:txBody>
      </p:sp>
    </p:spTree>
    <p:extLst>
      <p:ext uri="{BB962C8B-B14F-4D97-AF65-F5344CB8AC3E}">
        <p14:creationId xmlns:p14="http://schemas.microsoft.com/office/powerpoint/2010/main" val="2113790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F4E6-7C2B-EC78-49A3-A6DBDCD28DBA}"/>
              </a:ext>
            </a:extLst>
          </p:cNvPr>
          <p:cNvSpPr>
            <a:spLocks noGrp="1"/>
          </p:cNvSpPr>
          <p:nvPr>
            <p:ph type="title"/>
          </p:nvPr>
        </p:nvSpPr>
        <p:spPr>
          <a:xfrm>
            <a:off x="288000" y="168000"/>
            <a:ext cx="8568000" cy="453000"/>
          </a:xfrm>
        </p:spPr>
        <p:txBody>
          <a:bodyPr anchor="b">
            <a:normAutofit/>
          </a:bodyPr>
          <a:lstStyle/>
          <a:p>
            <a:r>
              <a:rPr lang="en-US" dirty="0"/>
              <a:t>Motivation</a:t>
            </a:r>
          </a:p>
        </p:txBody>
      </p:sp>
      <p:sp>
        <p:nvSpPr>
          <p:cNvPr id="3" name="Text Placeholder 2">
            <a:extLst>
              <a:ext uri="{FF2B5EF4-FFF2-40B4-BE49-F238E27FC236}">
                <a16:creationId xmlns:a16="http://schemas.microsoft.com/office/drawing/2014/main" id="{E445444B-3AAF-32E4-3788-9A9B469A2F22}"/>
              </a:ext>
            </a:extLst>
          </p:cNvPr>
          <p:cNvSpPr>
            <a:spLocks noGrp="1"/>
          </p:cNvSpPr>
          <p:nvPr>
            <p:ph type="body" sz="quarter" idx="11"/>
          </p:nvPr>
        </p:nvSpPr>
        <p:spPr>
          <a:xfrm>
            <a:off x="288001" y="960000"/>
            <a:ext cx="8569325" cy="210000"/>
          </a:xfrm>
        </p:spPr>
        <p:txBody>
          <a:bodyPr lIns="0" tIns="0" rIns="0" bIns="0">
            <a:normAutofit fontScale="92500" lnSpcReduction="20000"/>
          </a:bodyPr>
          <a:lstStyle/>
          <a:p>
            <a:pPr>
              <a:lnSpc>
                <a:spcPct val="90000"/>
              </a:lnSpc>
              <a:spcAft>
                <a:spcPts val="600"/>
              </a:spcAft>
            </a:pPr>
            <a:r>
              <a:rPr lang="en-US" sz="1800" dirty="0"/>
              <a:t>Current Approach to detecting change in people opinion</a:t>
            </a:r>
            <a:endParaRPr lang="en-US" sz="1500" dirty="0"/>
          </a:p>
        </p:txBody>
      </p:sp>
      <p:graphicFrame>
        <p:nvGraphicFramePr>
          <p:cNvPr id="6" name="Diagram 5">
            <a:extLst>
              <a:ext uri="{FF2B5EF4-FFF2-40B4-BE49-F238E27FC236}">
                <a16:creationId xmlns:a16="http://schemas.microsoft.com/office/drawing/2014/main" id="{4D3DEF29-637F-C78A-F07D-9CBF019ACA10}"/>
              </a:ext>
            </a:extLst>
          </p:cNvPr>
          <p:cNvGraphicFramePr/>
          <p:nvPr>
            <p:extLst>
              <p:ext uri="{D42A27DB-BD31-4B8C-83A1-F6EECF244321}">
                <p14:modId xmlns:p14="http://schemas.microsoft.com/office/powerpoint/2010/main" val="2621360887"/>
              </p:ext>
            </p:extLst>
          </p:nvPr>
        </p:nvGraphicFramePr>
        <p:xfrm>
          <a:off x="2806995" y="1857210"/>
          <a:ext cx="6187892" cy="2549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3997DBEA-738D-443E-DE7C-C1AE271F031B}"/>
              </a:ext>
            </a:extLst>
          </p:cNvPr>
          <p:cNvSpPr/>
          <p:nvPr/>
        </p:nvSpPr>
        <p:spPr>
          <a:xfrm>
            <a:off x="149113" y="1337548"/>
            <a:ext cx="2849268" cy="3464562"/>
          </a:xfrm>
          <a:prstGeom prst="ellipse">
            <a:avLst/>
          </a:prstGeom>
          <a:blipFill>
            <a:blip r:embed="rId8"/>
            <a:stretch>
              <a:fillRect l="-28968" t="5319" r="-1172" b="531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836CC3CD-BE38-A1E5-6571-A4B8C29828B7}"/>
              </a:ext>
            </a:extLst>
          </p:cNvPr>
          <p:cNvSpPr/>
          <p:nvPr/>
        </p:nvSpPr>
        <p:spPr>
          <a:xfrm>
            <a:off x="3211286" y="1345062"/>
            <a:ext cx="5783601" cy="3827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t>Problem with survey: </a:t>
            </a:r>
            <a:endParaRPr lang="en-DE" dirty="0"/>
          </a:p>
        </p:txBody>
      </p:sp>
      <p:graphicFrame>
        <p:nvGraphicFramePr>
          <p:cNvPr id="8" name="Diagram 7">
            <a:extLst>
              <a:ext uri="{FF2B5EF4-FFF2-40B4-BE49-F238E27FC236}">
                <a16:creationId xmlns:a16="http://schemas.microsoft.com/office/drawing/2014/main" id="{24C670B6-8C2D-1279-79DB-D7EEB3883A69}"/>
              </a:ext>
            </a:extLst>
          </p:cNvPr>
          <p:cNvGraphicFramePr/>
          <p:nvPr>
            <p:extLst>
              <p:ext uri="{D42A27DB-BD31-4B8C-83A1-F6EECF244321}">
                <p14:modId xmlns:p14="http://schemas.microsoft.com/office/powerpoint/2010/main" val="3688972299"/>
              </p:ext>
            </p:extLst>
          </p:nvPr>
        </p:nvGraphicFramePr>
        <p:xfrm>
          <a:off x="485247" y="5463699"/>
          <a:ext cx="8173506" cy="2027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848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B408-B984-F0C3-41D7-D095DD4BF569}"/>
              </a:ext>
            </a:extLst>
          </p:cNvPr>
          <p:cNvSpPr>
            <a:spLocks noGrp="1"/>
          </p:cNvSpPr>
          <p:nvPr>
            <p:ph type="title"/>
          </p:nvPr>
        </p:nvSpPr>
        <p:spPr/>
        <p:txBody>
          <a:bodyPr/>
          <a:lstStyle/>
          <a:p>
            <a:r>
              <a:rPr lang="en-US" dirty="0" err="1"/>
              <a:t>Bertweet</a:t>
            </a:r>
            <a:r>
              <a:rPr lang="en-US" dirty="0"/>
              <a:t> FT vs . Baseline 1</a:t>
            </a:r>
          </a:p>
        </p:txBody>
      </p:sp>
      <p:sp>
        <p:nvSpPr>
          <p:cNvPr id="3" name="Text Placeholder 2">
            <a:extLst>
              <a:ext uri="{FF2B5EF4-FFF2-40B4-BE49-F238E27FC236}">
                <a16:creationId xmlns:a16="http://schemas.microsoft.com/office/drawing/2014/main" id="{CC89EFBE-8F6B-4FFD-9434-63ED17D19C7B}"/>
              </a:ext>
            </a:extLst>
          </p:cNvPr>
          <p:cNvSpPr>
            <a:spLocks noGrp="1"/>
          </p:cNvSpPr>
          <p:nvPr>
            <p:ph type="body" sz="quarter" idx="11"/>
          </p:nvPr>
        </p:nvSpPr>
        <p:spPr/>
        <p:txBody>
          <a:bodyPr/>
          <a:lstStyle/>
          <a:p>
            <a:endParaRPr lang="en-US" dirty="0"/>
          </a:p>
          <a:p>
            <a:endParaRPr lang="en-US" dirty="0"/>
          </a:p>
          <a:p>
            <a:endParaRPr lang="en-US" dirty="0"/>
          </a:p>
        </p:txBody>
      </p:sp>
      <p:pic>
        <p:nvPicPr>
          <p:cNvPr id="12" name="Picture 11">
            <a:extLst>
              <a:ext uri="{FF2B5EF4-FFF2-40B4-BE49-F238E27FC236}">
                <a16:creationId xmlns:a16="http://schemas.microsoft.com/office/drawing/2014/main" id="{A25C7AD2-3DB6-57C5-B773-124801F7DDCF}"/>
              </a:ext>
            </a:extLst>
          </p:cNvPr>
          <p:cNvPicPr>
            <a:picLocks noChangeAspect="1"/>
          </p:cNvPicPr>
          <p:nvPr/>
        </p:nvPicPr>
        <p:blipFill>
          <a:blip r:embed="rId2"/>
          <a:stretch>
            <a:fillRect/>
          </a:stretch>
        </p:blipFill>
        <p:spPr>
          <a:xfrm>
            <a:off x="1055914" y="685800"/>
            <a:ext cx="7032171" cy="4343400"/>
          </a:xfrm>
          <a:prstGeom prst="rect">
            <a:avLst/>
          </a:prstGeom>
        </p:spPr>
      </p:pic>
    </p:spTree>
    <p:extLst>
      <p:ext uri="{BB962C8B-B14F-4D97-AF65-F5344CB8AC3E}">
        <p14:creationId xmlns:p14="http://schemas.microsoft.com/office/powerpoint/2010/main" val="1424022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B602-E71F-5599-8931-F96FFFBE0739}"/>
              </a:ext>
            </a:extLst>
          </p:cNvPr>
          <p:cNvSpPr>
            <a:spLocks noGrp="1"/>
          </p:cNvSpPr>
          <p:nvPr>
            <p:ph type="title"/>
          </p:nvPr>
        </p:nvSpPr>
        <p:spPr/>
        <p:txBody>
          <a:bodyPr/>
          <a:lstStyle/>
          <a:p>
            <a:r>
              <a:rPr lang="en-US" dirty="0" err="1"/>
              <a:t>Bertweet</a:t>
            </a:r>
            <a:r>
              <a:rPr lang="en-US" dirty="0"/>
              <a:t> FT vs . Baseline 1</a:t>
            </a:r>
          </a:p>
        </p:txBody>
      </p:sp>
      <p:pic>
        <p:nvPicPr>
          <p:cNvPr id="8" name="Picture 7">
            <a:extLst>
              <a:ext uri="{FF2B5EF4-FFF2-40B4-BE49-F238E27FC236}">
                <a16:creationId xmlns:a16="http://schemas.microsoft.com/office/drawing/2014/main" id="{E623A47D-0BF5-993F-2F02-FC0164AD1245}"/>
              </a:ext>
            </a:extLst>
          </p:cNvPr>
          <p:cNvPicPr>
            <a:picLocks noChangeAspect="1"/>
          </p:cNvPicPr>
          <p:nvPr/>
        </p:nvPicPr>
        <p:blipFill>
          <a:blip r:embed="rId2"/>
          <a:stretch>
            <a:fillRect/>
          </a:stretch>
        </p:blipFill>
        <p:spPr>
          <a:xfrm>
            <a:off x="1055914" y="685800"/>
            <a:ext cx="7032171" cy="4343400"/>
          </a:xfrm>
          <a:prstGeom prst="rect">
            <a:avLst/>
          </a:prstGeom>
        </p:spPr>
      </p:pic>
    </p:spTree>
    <p:extLst>
      <p:ext uri="{BB962C8B-B14F-4D97-AF65-F5344CB8AC3E}">
        <p14:creationId xmlns:p14="http://schemas.microsoft.com/office/powerpoint/2010/main" val="42741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5C4E1-BB48-62CA-86CE-4F57A5BB1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228A6-D252-EF59-6A84-AB2875328D4E}"/>
              </a:ext>
            </a:extLst>
          </p:cNvPr>
          <p:cNvSpPr>
            <a:spLocks noGrp="1"/>
          </p:cNvSpPr>
          <p:nvPr>
            <p:ph type="title"/>
          </p:nvPr>
        </p:nvSpPr>
        <p:spPr>
          <a:xfrm>
            <a:off x="293006" y="326989"/>
            <a:ext cx="7886700" cy="321365"/>
          </a:xfrm>
        </p:spPr>
        <p:txBody>
          <a:bodyPr anchor="ctr">
            <a:normAutofit/>
          </a:bodyPr>
          <a:lstStyle/>
          <a:p>
            <a:r>
              <a:rPr lang="en-US" dirty="0" err="1"/>
              <a:t>Bertweet</a:t>
            </a:r>
            <a:r>
              <a:rPr lang="en-US" dirty="0"/>
              <a:t> FT vs . Baseline 1</a:t>
            </a:r>
          </a:p>
        </p:txBody>
      </p:sp>
      <p:graphicFrame>
        <p:nvGraphicFramePr>
          <p:cNvPr id="3" name="Table 2">
            <a:extLst>
              <a:ext uri="{FF2B5EF4-FFF2-40B4-BE49-F238E27FC236}">
                <a16:creationId xmlns:a16="http://schemas.microsoft.com/office/drawing/2014/main" id="{3DC1CC69-19A2-4778-A201-892900D2C50F}"/>
              </a:ext>
            </a:extLst>
          </p:cNvPr>
          <p:cNvGraphicFramePr>
            <a:graphicFrameLocks noGrp="1"/>
          </p:cNvGraphicFramePr>
          <p:nvPr>
            <p:extLst>
              <p:ext uri="{D42A27DB-BD31-4B8C-83A1-F6EECF244321}">
                <p14:modId xmlns:p14="http://schemas.microsoft.com/office/powerpoint/2010/main" val="782295234"/>
              </p:ext>
            </p:extLst>
          </p:nvPr>
        </p:nvGraphicFramePr>
        <p:xfrm>
          <a:off x="293006" y="765313"/>
          <a:ext cx="8513065" cy="3132846"/>
        </p:xfrm>
        <a:graphic>
          <a:graphicData uri="http://schemas.openxmlformats.org/drawingml/2006/table">
            <a:tbl>
              <a:tblPr>
                <a:noFill/>
              </a:tblPr>
              <a:tblGrid>
                <a:gridCol w="2986214">
                  <a:extLst>
                    <a:ext uri="{9D8B030D-6E8A-4147-A177-3AD203B41FA5}">
                      <a16:colId xmlns:a16="http://schemas.microsoft.com/office/drawing/2014/main" val="980815253"/>
                    </a:ext>
                  </a:extLst>
                </a:gridCol>
                <a:gridCol w="1948373">
                  <a:extLst>
                    <a:ext uri="{9D8B030D-6E8A-4147-A177-3AD203B41FA5}">
                      <a16:colId xmlns:a16="http://schemas.microsoft.com/office/drawing/2014/main" val="1051734395"/>
                    </a:ext>
                  </a:extLst>
                </a:gridCol>
                <a:gridCol w="1789239">
                  <a:extLst>
                    <a:ext uri="{9D8B030D-6E8A-4147-A177-3AD203B41FA5}">
                      <a16:colId xmlns:a16="http://schemas.microsoft.com/office/drawing/2014/main" val="4169905362"/>
                    </a:ext>
                  </a:extLst>
                </a:gridCol>
                <a:gridCol w="1789239">
                  <a:extLst>
                    <a:ext uri="{9D8B030D-6E8A-4147-A177-3AD203B41FA5}">
                      <a16:colId xmlns:a16="http://schemas.microsoft.com/office/drawing/2014/main" val="1212943316"/>
                    </a:ext>
                  </a:extLst>
                </a:gridCol>
              </a:tblGrid>
              <a:tr h="348094">
                <a:tc gridSpan="4">
                  <a:txBody>
                    <a:bodyPr/>
                    <a:lstStyle/>
                    <a:p>
                      <a:pPr algn="ctr" fontAlgn="b"/>
                      <a:r>
                        <a:rPr lang="en-US" sz="1600" b="0" i="0" u="none" strike="noStrike" dirty="0">
                          <a:solidFill>
                            <a:srgbClr val="000000"/>
                          </a:solidFill>
                          <a:effectLst/>
                          <a:latin typeface="Aptos Narrow" panose="020B0004020202020204" pitchFamily="34" charset="0"/>
                        </a:rPr>
                        <a:t>Pearson's correlation</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hMerge="1">
                  <a:txBody>
                    <a:bodyPr/>
                    <a:lstStyle/>
                    <a:p>
                      <a:endParaRPr lang="en-US"/>
                    </a:p>
                  </a:txBody>
                  <a:tcPr/>
                </a:tc>
                <a:tc hMerge="1">
                  <a:txBody>
                    <a:bodyPr/>
                    <a:lstStyle/>
                    <a:p>
                      <a:endParaRPr lang="en-US"/>
                    </a:p>
                  </a:txBody>
                  <a:tcPr/>
                </a:tc>
                <a:tc hMerge="1">
                  <a:txBody>
                    <a:bodyPr/>
                    <a:lstStyle/>
                    <a:p>
                      <a:pPr algn="ctr" fontAlgn="b"/>
                      <a:endParaRPr lang="en-US" sz="1600" b="0" i="0" u="none" strike="noStrike" dirty="0">
                        <a:solidFill>
                          <a:srgbClr val="000000"/>
                        </a:solidFill>
                        <a:effectLst/>
                        <a:latin typeface="Aptos Narrow" panose="020B0004020202020204" pitchFamily="34" charset="0"/>
                      </a:endParaRP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558674482"/>
                  </a:ext>
                </a:extLst>
              </a:tr>
              <a:tr h="348094">
                <a:tc>
                  <a:txBody>
                    <a:bodyPr/>
                    <a:lstStyle/>
                    <a:p>
                      <a:pPr algn="l" fontAlgn="b"/>
                      <a:endParaRPr lang="en-US" sz="1600" b="0" i="0" u="none" strike="noStrike">
                        <a:solidFill>
                          <a:srgbClr val="000000"/>
                        </a:solidFill>
                        <a:effectLst/>
                        <a:latin typeface="Aptos Narrow" panose="020B0004020202020204" pitchFamily="34" charset="0"/>
                      </a:endParaRP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a:solidFill>
                            <a:srgbClr val="000000"/>
                          </a:solidFill>
                          <a:effectLst/>
                          <a:latin typeface="Aptos Narrow" panose="020B0004020202020204" pitchFamily="34" charset="0"/>
                        </a:rPr>
                        <a:t>Tuned Model</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dirty="0">
                          <a:solidFill>
                            <a:srgbClr val="000000"/>
                          </a:solidFill>
                          <a:effectLst/>
                          <a:latin typeface="Aptos Narrow" panose="020B0004020202020204" pitchFamily="34" charset="0"/>
                        </a:rPr>
                        <a:t>Base Model</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endParaRPr lang="en-US" sz="1600" b="0" i="0" u="none" strike="noStrike" dirty="0">
                        <a:solidFill>
                          <a:srgbClr val="000000"/>
                        </a:solidFill>
                        <a:effectLst/>
                        <a:latin typeface="Aptos Narrow" panose="020B0004020202020204" pitchFamily="34" charset="0"/>
                      </a:endParaRP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1751090452"/>
                  </a:ext>
                </a:extLst>
              </a:tr>
              <a:tr h="348094">
                <a:tc>
                  <a:txBody>
                    <a:bodyPr/>
                    <a:lstStyle/>
                    <a:p>
                      <a:pPr algn="l" fontAlgn="b"/>
                      <a:r>
                        <a:rPr lang="en-US" sz="1600" b="1" i="0" u="none" strike="noStrike" dirty="0">
                          <a:solidFill>
                            <a:srgbClr val="000000"/>
                          </a:solidFill>
                          <a:effectLst/>
                          <a:latin typeface="Aptos Narrow" panose="020B0004020202020204" pitchFamily="34" charset="0"/>
                        </a:rPr>
                        <a:t>Correlation </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0.209049</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dirty="0">
                          <a:solidFill>
                            <a:srgbClr val="000000"/>
                          </a:solidFill>
                          <a:effectLst/>
                          <a:latin typeface="Monaco" pitchFamily="2" charset="77"/>
                        </a:rPr>
                        <a:t>0.14526</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dirty="0">
                          <a:solidFill>
                            <a:srgbClr val="000000"/>
                          </a:solidFill>
                          <a:effectLst/>
                          <a:latin typeface="Aptos Narrow" panose="020B0004020202020204" pitchFamily="34" charset="0"/>
                        </a:rPr>
                        <a:t> Higher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696043972"/>
                  </a:ext>
                </a:extLst>
              </a:tr>
              <a:tr h="348094">
                <a:tc>
                  <a:txBody>
                    <a:bodyPr/>
                    <a:lstStyle/>
                    <a:p>
                      <a:pPr algn="l" fontAlgn="b"/>
                      <a:r>
                        <a:rPr lang="en-US" sz="1600" b="1" i="0" u="none" strike="noStrike" dirty="0">
                          <a:solidFill>
                            <a:srgbClr val="000000"/>
                          </a:solidFill>
                          <a:effectLst/>
                          <a:latin typeface="Aptos Narrow" panose="020B0004020202020204" pitchFamily="34" charset="0"/>
                        </a:rPr>
                        <a:t>P Value </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0.18399</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dirty="0">
                          <a:solidFill>
                            <a:srgbClr val="000000"/>
                          </a:solidFill>
                          <a:effectLst/>
                          <a:latin typeface="Monaco" pitchFamily="2" charset="77"/>
                        </a:rPr>
                        <a:t>0.329369</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3102266230"/>
                  </a:ext>
                </a:extLst>
              </a:tr>
              <a:tr h="348094">
                <a:tc>
                  <a:txBody>
                    <a:bodyPr/>
                    <a:lstStyle/>
                    <a:p>
                      <a:pPr algn="l" fontAlgn="b"/>
                      <a:r>
                        <a:rPr lang="en-US" sz="1600" b="1" i="0" u="none" strike="noStrike">
                          <a:solidFill>
                            <a:srgbClr val="000000"/>
                          </a:solidFill>
                          <a:effectLst/>
                          <a:latin typeface="Monaco" pitchFamily="2" charset="77"/>
                        </a:rPr>
                        <a:t>MSE</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2.351718</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2.046847</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445056152"/>
                  </a:ext>
                </a:extLst>
              </a:tr>
              <a:tr h="348094">
                <a:tc>
                  <a:txBody>
                    <a:bodyPr/>
                    <a:lstStyle/>
                    <a:p>
                      <a:pPr algn="l" fontAlgn="b"/>
                      <a:r>
                        <a:rPr lang="en-US" sz="1600" b="1" i="0" u="none" strike="noStrike">
                          <a:solidFill>
                            <a:srgbClr val="000000"/>
                          </a:solidFill>
                          <a:effectLst/>
                          <a:latin typeface="Monaco" pitchFamily="2" charset="77"/>
                        </a:rPr>
                        <a:t>Adjusted R-squared</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0.066927</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0.035869</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marL="0" marR="0" lvl="0" indent="0" algn="r" defTabSz="76197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Higher value is better</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3988610516"/>
                  </a:ext>
                </a:extLst>
              </a:tr>
              <a:tr h="348094">
                <a:tc gridSpan="4">
                  <a:txBody>
                    <a:bodyPr/>
                    <a:lstStyle/>
                    <a:p>
                      <a:pPr algn="ctr" fontAlgn="b"/>
                      <a:r>
                        <a:rPr lang="en-US" sz="1600" b="0" i="0" u="none" strike="noStrike" dirty="0">
                          <a:solidFill>
                            <a:srgbClr val="000000"/>
                          </a:solidFill>
                          <a:effectLst/>
                          <a:latin typeface="Aptos Narrow" panose="020B0004020202020204" pitchFamily="34" charset="0"/>
                        </a:rPr>
                        <a:t>Permutation Correlation</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pPr algn="ctr" fontAlgn="b"/>
                      <a:endParaRPr lang="en-US" sz="1600" b="0" i="0" u="none" strike="noStrike" dirty="0">
                        <a:solidFill>
                          <a:srgbClr val="000000"/>
                        </a:solidFill>
                        <a:effectLst/>
                        <a:latin typeface="Aptos Narrow" panose="020B0004020202020204" pitchFamily="34" charset="0"/>
                      </a:endParaRP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341120787"/>
                  </a:ext>
                </a:extLst>
              </a:tr>
              <a:tr h="348094">
                <a:tc>
                  <a:txBody>
                    <a:bodyPr/>
                    <a:lstStyle/>
                    <a:p>
                      <a:pPr algn="l" fontAlgn="b"/>
                      <a:r>
                        <a:rPr lang="en-US" sz="1600" b="1" i="0" u="none" strike="noStrike" dirty="0">
                          <a:solidFill>
                            <a:srgbClr val="000000"/>
                          </a:solidFill>
                          <a:effectLst/>
                          <a:latin typeface="Aptos Narrow" panose="020B0004020202020204" pitchFamily="34" charset="0"/>
                        </a:rPr>
                        <a:t>Correlation </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0.383238</a:t>
                      </a:r>
                    </a:p>
                  </a:txBody>
                  <a:tcPr marL="12463" marR="12463" marT="12463" marB="0"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0.320689</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marL="0" marR="0" lvl="0" indent="0" algn="r" defTabSz="76197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Higher value is better</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604042782"/>
                  </a:ext>
                </a:extLst>
              </a:tr>
              <a:tr h="348094">
                <a:tc>
                  <a:txBody>
                    <a:bodyPr/>
                    <a:lstStyle/>
                    <a:p>
                      <a:pPr algn="l" fontAlgn="b"/>
                      <a:r>
                        <a:rPr lang="en-US" sz="1600" b="1" i="0" u="none" strike="noStrike" dirty="0">
                          <a:solidFill>
                            <a:srgbClr val="000000"/>
                          </a:solidFill>
                          <a:effectLst/>
                          <a:latin typeface="Aptos Narrow" panose="020B0004020202020204" pitchFamily="34" charset="0"/>
                        </a:rPr>
                        <a:t>P Value </a:t>
                      </a:r>
                    </a:p>
                  </a:txBody>
                  <a:tcPr marL="12463" marR="12463" marT="12463"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0.331758</a:t>
                      </a:r>
                    </a:p>
                  </a:txBody>
                  <a:tcPr marL="12463" marR="12463" marT="12463" marB="0"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algn="r" fontAlgn="b"/>
                      <a:r>
                        <a:rPr lang="en-US" sz="1600" b="0" i="0" u="none" strike="noStrike">
                          <a:solidFill>
                            <a:srgbClr val="000000"/>
                          </a:solidFill>
                          <a:effectLst/>
                          <a:latin typeface="Monaco" pitchFamily="2" charset="77"/>
                        </a:rPr>
                        <a:t>0.405668</a:t>
                      </a:r>
                    </a:p>
                  </a:txBody>
                  <a:tcPr marL="12463" marR="12463" marT="12463" marB="0"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lnT>
                    <a:lnB w="9525" cap="flat" cmpd="sng" algn="ctr">
                      <a:solidFill>
                        <a:srgbClr val="D8DEDC"/>
                      </a:solidFill>
                      <a:prstDash val="solid"/>
                    </a:lnB>
                    <a:noFill/>
                  </a:tcPr>
                </a:tc>
                <a:tc>
                  <a:txBody>
                    <a:bodyPr/>
                    <a:lstStyle/>
                    <a:p>
                      <a:pPr algn="l" fontAlgn="b"/>
                      <a:r>
                        <a:rPr lang="en-US" sz="1600" b="0" i="0" u="none" strike="noStrike" dirty="0">
                          <a:solidFill>
                            <a:srgbClr val="000000"/>
                          </a:solidFill>
                          <a:effectLst/>
                          <a:latin typeface="Aptos Narrow" panose="020B0004020202020204" pitchFamily="34" charset="0"/>
                        </a:rPr>
                        <a:t> Lower value is better</a:t>
                      </a:r>
                    </a:p>
                  </a:txBody>
                  <a:tcPr marL="9525" marR="9525" marT="9525" marB="0"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extLst>
                  <a:ext uri="{0D108BD9-81ED-4DB2-BD59-A6C34878D82A}">
                    <a16:rowId xmlns:a16="http://schemas.microsoft.com/office/drawing/2014/main" val="2301071071"/>
                  </a:ext>
                </a:extLst>
              </a:tr>
            </a:tbl>
          </a:graphicData>
        </a:graphic>
      </p:graphicFrame>
      <p:sp>
        <p:nvSpPr>
          <p:cNvPr id="4" name="Rectangle 3">
            <a:extLst>
              <a:ext uri="{FF2B5EF4-FFF2-40B4-BE49-F238E27FC236}">
                <a16:creationId xmlns:a16="http://schemas.microsoft.com/office/drawing/2014/main" id="{00B8043A-9554-99EF-E371-9B7F2F30D40F}"/>
              </a:ext>
            </a:extLst>
          </p:cNvPr>
          <p:cNvSpPr/>
          <p:nvPr/>
        </p:nvSpPr>
        <p:spPr>
          <a:xfrm>
            <a:off x="3985591" y="1451113"/>
            <a:ext cx="1282148" cy="140638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7F02D46A-7DE5-54F5-7067-DB63DFF7730F}"/>
              </a:ext>
            </a:extLst>
          </p:cNvPr>
          <p:cNvSpPr/>
          <p:nvPr/>
        </p:nvSpPr>
        <p:spPr>
          <a:xfrm>
            <a:off x="3985591" y="3230208"/>
            <a:ext cx="1282148" cy="72224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4970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959-0529-B7A8-5C98-A1917B8C0D5C}"/>
              </a:ext>
            </a:extLst>
          </p:cNvPr>
          <p:cNvSpPr>
            <a:spLocks noGrp="1"/>
          </p:cNvSpPr>
          <p:nvPr>
            <p:ph type="title"/>
          </p:nvPr>
        </p:nvSpPr>
        <p:spPr/>
        <p:txBody>
          <a:bodyPr/>
          <a:lstStyle/>
          <a:p>
            <a:r>
              <a:rPr lang="en-US" dirty="0" err="1"/>
              <a:t>Bertweet</a:t>
            </a:r>
            <a:r>
              <a:rPr lang="en-US" dirty="0"/>
              <a:t> FT vs . Baseline 1</a:t>
            </a:r>
          </a:p>
        </p:txBody>
      </p:sp>
      <p:sp>
        <p:nvSpPr>
          <p:cNvPr id="3" name="TextBox 2">
            <a:extLst>
              <a:ext uri="{FF2B5EF4-FFF2-40B4-BE49-F238E27FC236}">
                <a16:creationId xmlns:a16="http://schemas.microsoft.com/office/drawing/2014/main" id="{FFF2F144-DC7F-B4BD-423E-EAC0B09FCF68}"/>
              </a:ext>
            </a:extLst>
          </p:cNvPr>
          <p:cNvSpPr txBox="1"/>
          <p:nvPr/>
        </p:nvSpPr>
        <p:spPr bwMode="auto">
          <a:xfrm>
            <a:off x="1668027" y="2291024"/>
            <a:ext cx="6471138" cy="646331"/>
          </a:xfrm>
          <a:prstGeom prst="rect">
            <a:avLst/>
          </a:prstGeom>
          <a:noFill/>
        </p:spPr>
        <p:txBody>
          <a:bodyPr wrap="square" rtlCol="0">
            <a:spAutoFit/>
          </a:bodyPr>
          <a:lstStyle/>
          <a:p>
            <a:r>
              <a:rPr lang="en-US" dirty="0"/>
              <a:t>Although base model 1 contains some temporal information, fine-tuning the model results in better results</a:t>
            </a:r>
          </a:p>
        </p:txBody>
      </p:sp>
    </p:spTree>
    <p:extLst>
      <p:ext uri="{BB962C8B-B14F-4D97-AF65-F5344CB8AC3E}">
        <p14:creationId xmlns:p14="http://schemas.microsoft.com/office/powerpoint/2010/main" val="4187752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9908-F63C-4D9E-CF24-661EEC9B283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C2988EB-F191-3E05-C4D3-246674C0A920}"/>
              </a:ext>
            </a:extLst>
          </p:cNvPr>
          <p:cNvSpPr>
            <a:spLocks noGrp="1"/>
          </p:cNvSpPr>
          <p:nvPr>
            <p:ph type="ctrTitle"/>
          </p:nvPr>
        </p:nvSpPr>
        <p:spPr>
          <a:xfrm>
            <a:off x="288000" y="2073000"/>
            <a:ext cx="8568000" cy="450000"/>
          </a:xfrm>
        </p:spPr>
        <p:txBody>
          <a:bodyPr anchor="t">
            <a:normAutofit/>
          </a:bodyPr>
          <a:lstStyle/>
          <a:p>
            <a:pPr lvl="0">
              <a:lnSpc>
                <a:spcPct val="100000"/>
              </a:lnSpc>
            </a:pPr>
            <a:r>
              <a:rPr lang="en-US" sz="2000" dirty="0"/>
              <a:t>Can it outperform existing methods?</a:t>
            </a:r>
          </a:p>
        </p:txBody>
      </p:sp>
      <p:sp>
        <p:nvSpPr>
          <p:cNvPr id="14" name="Subtitle 2">
            <a:extLst>
              <a:ext uri="{FF2B5EF4-FFF2-40B4-BE49-F238E27FC236}">
                <a16:creationId xmlns:a16="http://schemas.microsoft.com/office/drawing/2014/main" id="{C2E97572-4630-A324-2A71-9569300CBB63}"/>
              </a:ext>
            </a:extLst>
          </p:cNvPr>
          <p:cNvSpPr>
            <a:spLocks noGrp="1"/>
          </p:cNvSpPr>
          <p:nvPr>
            <p:ph type="subTitle" idx="1"/>
          </p:nvPr>
        </p:nvSpPr>
        <p:spPr>
          <a:xfrm>
            <a:off x="288000" y="2664000"/>
            <a:ext cx="8568000" cy="1379802"/>
          </a:xfrm>
        </p:spPr>
        <p:txBody>
          <a:bodyPr/>
          <a:lstStyle/>
          <a:p>
            <a:r>
              <a:rPr lang="en-US" dirty="0"/>
              <a:t>Compare the result with the existing solutions.</a:t>
            </a:r>
          </a:p>
        </p:txBody>
      </p:sp>
      <p:sp>
        <p:nvSpPr>
          <p:cNvPr id="5" name="TextBox 4">
            <a:extLst>
              <a:ext uri="{FF2B5EF4-FFF2-40B4-BE49-F238E27FC236}">
                <a16:creationId xmlns:a16="http://schemas.microsoft.com/office/drawing/2014/main" id="{DB723A9A-563A-A144-CA30-9A021CA02D77}"/>
              </a:ext>
            </a:extLst>
          </p:cNvPr>
          <p:cNvSpPr txBox="1"/>
          <p:nvPr/>
        </p:nvSpPr>
        <p:spPr bwMode="auto">
          <a:xfrm>
            <a:off x="288000" y="223284"/>
            <a:ext cx="2428870" cy="369332"/>
          </a:xfrm>
          <a:prstGeom prst="rect">
            <a:avLst/>
          </a:prstGeom>
          <a:noFill/>
        </p:spPr>
        <p:txBody>
          <a:bodyPr wrap="none" rtlCol="0">
            <a:spAutoFit/>
          </a:bodyPr>
          <a:lstStyle/>
          <a:p>
            <a:r>
              <a:rPr lang="en-US" dirty="0"/>
              <a:t>Research question 3: </a:t>
            </a:r>
          </a:p>
        </p:txBody>
      </p:sp>
    </p:spTree>
    <p:extLst>
      <p:ext uri="{BB962C8B-B14F-4D97-AF65-F5344CB8AC3E}">
        <p14:creationId xmlns:p14="http://schemas.microsoft.com/office/powerpoint/2010/main" val="4114956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6E7D-4340-3EC4-1D9B-4EAA4732B018}"/>
              </a:ext>
            </a:extLst>
          </p:cNvPr>
          <p:cNvSpPr>
            <a:spLocks noGrp="1"/>
          </p:cNvSpPr>
          <p:nvPr>
            <p:ph type="title"/>
          </p:nvPr>
        </p:nvSpPr>
        <p:spPr/>
        <p:txBody>
          <a:bodyPr/>
          <a:lstStyle/>
          <a:p>
            <a:r>
              <a:rPr lang="en-US" dirty="0" err="1"/>
              <a:t>Bertweet</a:t>
            </a:r>
            <a:r>
              <a:rPr lang="en-US" dirty="0"/>
              <a:t> FT vs . Baseline 2</a:t>
            </a:r>
          </a:p>
        </p:txBody>
      </p:sp>
      <p:sp>
        <p:nvSpPr>
          <p:cNvPr id="3" name="Rounded Rectangle 2">
            <a:extLst>
              <a:ext uri="{FF2B5EF4-FFF2-40B4-BE49-F238E27FC236}">
                <a16:creationId xmlns:a16="http://schemas.microsoft.com/office/drawing/2014/main" id="{96B7DE15-434B-DBD9-CCCF-E69B4F53F063}"/>
              </a:ext>
            </a:extLst>
          </p:cNvPr>
          <p:cNvSpPr/>
          <p:nvPr/>
        </p:nvSpPr>
        <p:spPr>
          <a:xfrm>
            <a:off x="357808" y="1321899"/>
            <a:ext cx="3286538" cy="955811"/>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200" b="1" dirty="0"/>
              <a:t>Tweets are separated by weeks: </a:t>
            </a:r>
            <a:r>
              <a:rPr lang="en-US" sz="1100" dirty="0"/>
              <a:t>tweets are aggregated into weekly </a:t>
            </a:r>
            <a:endParaRPr lang="en-US" sz="1200" dirty="0"/>
          </a:p>
          <a:p>
            <a:endParaRPr lang="en-US" sz="1200" dirty="0"/>
          </a:p>
        </p:txBody>
      </p:sp>
      <p:sp>
        <p:nvSpPr>
          <p:cNvPr id="5" name="Rounded Rectangle 4">
            <a:extLst>
              <a:ext uri="{FF2B5EF4-FFF2-40B4-BE49-F238E27FC236}">
                <a16:creationId xmlns:a16="http://schemas.microsoft.com/office/drawing/2014/main" id="{C3ADE7CB-0348-57B2-5C63-DE3282F4AECE}"/>
              </a:ext>
            </a:extLst>
          </p:cNvPr>
          <p:cNvSpPr/>
          <p:nvPr/>
        </p:nvSpPr>
        <p:spPr>
          <a:xfrm>
            <a:off x="361123" y="2358882"/>
            <a:ext cx="3286538" cy="8763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dirty="0"/>
              <a:t>Word Counting:</a:t>
            </a:r>
            <a:r>
              <a:rPr lang="en-US" sz="1200" dirty="0"/>
              <a:t> </a:t>
            </a:r>
            <a:r>
              <a:rPr lang="en-US" sz="1050" dirty="0"/>
              <a:t>The input text is processed by counting the occurrences of words that belong to each category in the LIWC dictionary.</a:t>
            </a:r>
            <a:endParaRPr lang="en-US" sz="1200" dirty="0"/>
          </a:p>
        </p:txBody>
      </p:sp>
      <p:graphicFrame>
        <p:nvGraphicFramePr>
          <p:cNvPr id="6" name="Table 5">
            <a:extLst>
              <a:ext uri="{FF2B5EF4-FFF2-40B4-BE49-F238E27FC236}">
                <a16:creationId xmlns:a16="http://schemas.microsoft.com/office/drawing/2014/main" id="{D661D339-9A19-5CDE-D1BB-5ADC0405FE75}"/>
              </a:ext>
            </a:extLst>
          </p:cNvPr>
          <p:cNvGraphicFramePr>
            <a:graphicFrameLocks noGrp="1"/>
          </p:cNvGraphicFramePr>
          <p:nvPr>
            <p:extLst>
              <p:ext uri="{D42A27DB-BD31-4B8C-83A1-F6EECF244321}">
                <p14:modId xmlns:p14="http://schemas.microsoft.com/office/powerpoint/2010/main" val="2108232585"/>
              </p:ext>
            </p:extLst>
          </p:nvPr>
        </p:nvGraphicFramePr>
        <p:xfrm>
          <a:off x="4299100" y="1489703"/>
          <a:ext cx="3548269" cy="640080"/>
        </p:xfrm>
        <a:graphic>
          <a:graphicData uri="http://schemas.openxmlformats.org/drawingml/2006/table">
            <a:tbl>
              <a:tblPr firstRow="1" bandRow="1">
                <a:tableStyleId>{3B4B98B0-60AC-42C2-AFA5-B58CD77FA1E5}</a:tableStyleId>
              </a:tblPr>
              <a:tblGrid>
                <a:gridCol w="625246">
                  <a:extLst>
                    <a:ext uri="{9D8B030D-6E8A-4147-A177-3AD203B41FA5}">
                      <a16:colId xmlns:a16="http://schemas.microsoft.com/office/drawing/2014/main" val="2127677481"/>
                    </a:ext>
                  </a:extLst>
                </a:gridCol>
                <a:gridCol w="2923023">
                  <a:extLst>
                    <a:ext uri="{9D8B030D-6E8A-4147-A177-3AD203B41FA5}">
                      <a16:colId xmlns:a16="http://schemas.microsoft.com/office/drawing/2014/main" val="2450915563"/>
                    </a:ext>
                  </a:extLst>
                </a:gridCol>
              </a:tblGrid>
              <a:tr h="151000">
                <a:tc>
                  <a:txBody>
                    <a:bodyPr/>
                    <a:lstStyle/>
                    <a:p>
                      <a:r>
                        <a:rPr lang="en-US" sz="800" dirty="0"/>
                        <a:t>Week 1</a:t>
                      </a:r>
                    </a:p>
                  </a:txBody>
                  <a:tcPr/>
                </a:tc>
                <a:tc>
                  <a:txBody>
                    <a:bodyPr/>
                    <a:lstStyle/>
                    <a:p>
                      <a:r>
                        <a:rPr lang="en-US" sz="800" dirty="0"/>
                        <a:t>T1, t2, t3, t4, t5…</a:t>
                      </a:r>
                    </a:p>
                  </a:txBody>
                  <a:tcPr/>
                </a:tc>
                <a:extLst>
                  <a:ext uri="{0D108BD9-81ED-4DB2-BD59-A6C34878D82A}">
                    <a16:rowId xmlns:a16="http://schemas.microsoft.com/office/drawing/2014/main" val="913462862"/>
                  </a:ext>
                </a:extLst>
              </a:tr>
              <a:tr h="151000">
                <a:tc>
                  <a:txBody>
                    <a:bodyPr/>
                    <a:lstStyle/>
                    <a:p>
                      <a:r>
                        <a:rPr lang="en-US" sz="800" dirty="0"/>
                        <a:t>Week 2</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T1, t2, t3, t4, t5…</a:t>
                      </a:r>
                    </a:p>
                  </a:txBody>
                  <a:tcPr/>
                </a:tc>
                <a:extLst>
                  <a:ext uri="{0D108BD9-81ED-4DB2-BD59-A6C34878D82A}">
                    <a16:rowId xmlns:a16="http://schemas.microsoft.com/office/drawing/2014/main" val="621203897"/>
                  </a:ext>
                </a:extLst>
              </a:tr>
              <a:tr h="151000">
                <a:tc>
                  <a:txBody>
                    <a:bodyPr/>
                    <a:lstStyle/>
                    <a:p>
                      <a:r>
                        <a:rPr lang="en-US" sz="800" dirty="0"/>
                        <a:t>Week 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T1, t2, t3, t4, t5…</a:t>
                      </a:r>
                    </a:p>
                  </a:txBody>
                  <a:tcPr/>
                </a:tc>
                <a:extLst>
                  <a:ext uri="{0D108BD9-81ED-4DB2-BD59-A6C34878D82A}">
                    <a16:rowId xmlns:a16="http://schemas.microsoft.com/office/drawing/2014/main" val="625262175"/>
                  </a:ext>
                </a:extLst>
              </a:tr>
            </a:tbl>
          </a:graphicData>
        </a:graphic>
      </p:graphicFrame>
      <p:graphicFrame>
        <p:nvGraphicFramePr>
          <p:cNvPr id="11" name="Table 10">
            <a:extLst>
              <a:ext uri="{FF2B5EF4-FFF2-40B4-BE49-F238E27FC236}">
                <a16:creationId xmlns:a16="http://schemas.microsoft.com/office/drawing/2014/main" id="{AF10B70C-5302-1027-18A6-34A9D5076E04}"/>
              </a:ext>
            </a:extLst>
          </p:cNvPr>
          <p:cNvGraphicFramePr>
            <a:graphicFrameLocks noGrp="1"/>
          </p:cNvGraphicFramePr>
          <p:nvPr>
            <p:extLst>
              <p:ext uri="{D42A27DB-BD31-4B8C-83A1-F6EECF244321}">
                <p14:modId xmlns:p14="http://schemas.microsoft.com/office/powerpoint/2010/main" val="2175372054"/>
              </p:ext>
            </p:extLst>
          </p:nvPr>
        </p:nvGraphicFramePr>
        <p:xfrm>
          <a:off x="4299100" y="2388970"/>
          <a:ext cx="3548268" cy="853440"/>
        </p:xfrm>
        <a:graphic>
          <a:graphicData uri="http://schemas.openxmlformats.org/drawingml/2006/table">
            <a:tbl>
              <a:tblPr firstRow="1" bandRow="1">
                <a:tableStyleId>{69012ECD-51FC-41F1-AA8D-1B2483CD663E}</a:tableStyleId>
              </a:tblPr>
              <a:tblGrid>
                <a:gridCol w="622584">
                  <a:extLst>
                    <a:ext uri="{9D8B030D-6E8A-4147-A177-3AD203B41FA5}">
                      <a16:colId xmlns:a16="http://schemas.microsoft.com/office/drawing/2014/main" val="2127677481"/>
                    </a:ext>
                  </a:extLst>
                </a:gridCol>
                <a:gridCol w="514879">
                  <a:extLst>
                    <a:ext uri="{9D8B030D-6E8A-4147-A177-3AD203B41FA5}">
                      <a16:colId xmlns:a16="http://schemas.microsoft.com/office/drawing/2014/main" val="2450915563"/>
                    </a:ext>
                  </a:extLst>
                </a:gridCol>
                <a:gridCol w="503885">
                  <a:extLst>
                    <a:ext uri="{9D8B030D-6E8A-4147-A177-3AD203B41FA5}">
                      <a16:colId xmlns:a16="http://schemas.microsoft.com/office/drawing/2014/main" val="1468913074"/>
                    </a:ext>
                  </a:extLst>
                </a:gridCol>
                <a:gridCol w="635640">
                  <a:extLst>
                    <a:ext uri="{9D8B030D-6E8A-4147-A177-3AD203B41FA5}">
                      <a16:colId xmlns:a16="http://schemas.microsoft.com/office/drawing/2014/main" val="1506413730"/>
                    </a:ext>
                  </a:extLst>
                </a:gridCol>
                <a:gridCol w="635640">
                  <a:extLst>
                    <a:ext uri="{9D8B030D-6E8A-4147-A177-3AD203B41FA5}">
                      <a16:colId xmlns:a16="http://schemas.microsoft.com/office/drawing/2014/main" val="3923856093"/>
                    </a:ext>
                  </a:extLst>
                </a:gridCol>
                <a:gridCol w="635640">
                  <a:extLst>
                    <a:ext uri="{9D8B030D-6E8A-4147-A177-3AD203B41FA5}">
                      <a16:colId xmlns:a16="http://schemas.microsoft.com/office/drawing/2014/main" val="2403256045"/>
                    </a:ext>
                  </a:extLst>
                </a:gridCol>
              </a:tblGrid>
              <a:tr h="151000">
                <a:tc>
                  <a:txBody>
                    <a:bodyPr/>
                    <a:lstStyle/>
                    <a:p>
                      <a:endParaRPr lang="en-US" sz="800" dirty="0"/>
                    </a:p>
                  </a:txBody>
                  <a:tcPr>
                    <a:solidFill>
                      <a:schemeClr val="tx2">
                        <a:lumMod val="40000"/>
                        <a:lumOff val="60000"/>
                      </a:schemeClr>
                    </a:solidFill>
                  </a:tcPr>
                </a:tc>
                <a:tc>
                  <a:txBody>
                    <a:bodyPr/>
                    <a:lstStyle/>
                    <a:p>
                      <a:r>
                        <a:rPr lang="en-US" sz="800" dirty="0"/>
                        <a:t>Happy</a:t>
                      </a:r>
                    </a:p>
                  </a:txBody>
                  <a:tcPr>
                    <a:solidFill>
                      <a:schemeClr val="tx2">
                        <a:lumMod val="40000"/>
                        <a:lumOff val="60000"/>
                      </a:schemeClr>
                    </a:solidFill>
                  </a:tcPr>
                </a:tc>
                <a:tc>
                  <a:txBody>
                    <a:bodyPr/>
                    <a:lstStyle/>
                    <a:p>
                      <a:r>
                        <a:rPr lang="en-US" sz="800" dirty="0"/>
                        <a:t>Sad</a:t>
                      </a:r>
                    </a:p>
                  </a:txBody>
                  <a:tcPr>
                    <a:solidFill>
                      <a:schemeClr val="tx2">
                        <a:lumMod val="40000"/>
                        <a:lumOff val="60000"/>
                      </a:schemeClr>
                    </a:solidFill>
                  </a:tcPr>
                </a:tc>
                <a:tc>
                  <a:txBody>
                    <a:bodyPr/>
                    <a:lstStyle/>
                    <a:p>
                      <a:r>
                        <a:rPr lang="en-US" sz="800" dirty="0"/>
                        <a:t>Joy</a:t>
                      </a:r>
                    </a:p>
                  </a:txBody>
                  <a:tcPr>
                    <a:solidFill>
                      <a:schemeClr val="tx2">
                        <a:lumMod val="40000"/>
                        <a:lumOff val="60000"/>
                      </a:schemeClr>
                    </a:solidFill>
                  </a:tcPr>
                </a:tc>
                <a:tc>
                  <a:txBody>
                    <a:bodyPr/>
                    <a:lstStyle/>
                    <a:p>
                      <a:r>
                        <a:rPr lang="en-US" sz="800" dirty="0"/>
                        <a:t>Scared</a:t>
                      </a:r>
                    </a:p>
                  </a:txBody>
                  <a:tcPr>
                    <a:solidFill>
                      <a:schemeClr val="tx2">
                        <a:lumMod val="40000"/>
                        <a:lumOff val="60000"/>
                      </a:schemeClr>
                    </a:solidFill>
                  </a:tcPr>
                </a:tc>
                <a:tc>
                  <a:txBody>
                    <a:bodyPr/>
                    <a:lstStyle/>
                    <a:p>
                      <a:r>
                        <a:rPr lang="en-US" sz="800" dirty="0"/>
                        <a:t>Total</a:t>
                      </a:r>
                    </a:p>
                  </a:txBody>
                  <a:tcPr>
                    <a:solidFill>
                      <a:schemeClr val="tx2">
                        <a:lumMod val="40000"/>
                        <a:lumOff val="60000"/>
                      </a:schemeClr>
                    </a:solidFill>
                  </a:tcPr>
                </a:tc>
                <a:extLst>
                  <a:ext uri="{0D108BD9-81ED-4DB2-BD59-A6C34878D82A}">
                    <a16:rowId xmlns:a16="http://schemas.microsoft.com/office/drawing/2014/main" val="913462862"/>
                  </a:ext>
                </a:extLst>
              </a:tr>
              <a:tr h="151000">
                <a:tc>
                  <a:txBody>
                    <a:bodyPr/>
                    <a:lstStyle/>
                    <a:p>
                      <a:r>
                        <a:rPr lang="en-US" sz="800" dirty="0"/>
                        <a:t>Week 1</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14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21</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102</a:t>
                      </a:r>
                    </a:p>
                  </a:txBody>
                  <a:tcPr/>
                </a:tc>
                <a:extLst>
                  <a:ext uri="{0D108BD9-81ED-4DB2-BD59-A6C34878D82A}">
                    <a16:rowId xmlns:a16="http://schemas.microsoft.com/office/drawing/2014/main" val="621203897"/>
                  </a:ext>
                </a:extLst>
              </a:tr>
              <a:tr h="151000">
                <a:tc>
                  <a:txBody>
                    <a:bodyPr/>
                    <a:lstStyle/>
                    <a:p>
                      <a:r>
                        <a:rPr lang="en-US" sz="800" dirty="0"/>
                        <a:t>Week 2</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105</a:t>
                      </a:r>
                    </a:p>
                  </a:txBody>
                  <a:tcPr/>
                </a:tc>
                <a:extLst>
                  <a:ext uri="{0D108BD9-81ED-4DB2-BD59-A6C34878D82A}">
                    <a16:rowId xmlns:a16="http://schemas.microsoft.com/office/drawing/2014/main" val="625262175"/>
                  </a:ext>
                </a:extLst>
              </a:tr>
              <a:tr h="151000">
                <a:tc>
                  <a:txBody>
                    <a:bodyPr/>
                    <a:lstStyle/>
                    <a:p>
                      <a:r>
                        <a:rPr lang="en-US" sz="800" dirty="0"/>
                        <a:t>Week 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120</a:t>
                      </a:r>
                    </a:p>
                  </a:txBody>
                  <a:tcPr/>
                </a:tc>
                <a:extLst>
                  <a:ext uri="{0D108BD9-81ED-4DB2-BD59-A6C34878D82A}">
                    <a16:rowId xmlns:a16="http://schemas.microsoft.com/office/drawing/2014/main" val="4037690184"/>
                  </a:ext>
                </a:extLst>
              </a:tr>
            </a:tbl>
          </a:graphicData>
        </a:graphic>
      </p:graphicFrame>
      <p:sp>
        <p:nvSpPr>
          <p:cNvPr id="14" name="Rounded Rectangle 13">
            <a:extLst>
              <a:ext uri="{FF2B5EF4-FFF2-40B4-BE49-F238E27FC236}">
                <a16:creationId xmlns:a16="http://schemas.microsoft.com/office/drawing/2014/main" id="{039969E5-FF98-4E44-B268-5444B99E1F16}"/>
              </a:ext>
            </a:extLst>
          </p:cNvPr>
          <p:cNvSpPr/>
          <p:nvPr/>
        </p:nvSpPr>
        <p:spPr>
          <a:xfrm>
            <a:off x="374376" y="3306414"/>
            <a:ext cx="3227670" cy="9692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dirty="0"/>
              <a:t>Percentage Calculation:</a:t>
            </a:r>
            <a:r>
              <a:rPr lang="en-US" sz="1200" dirty="0"/>
              <a:t> </a:t>
            </a:r>
            <a:r>
              <a:rPr lang="en-US" sz="1000" dirty="0"/>
              <a:t>The raw word counts are then converted into percentages, representing the proportion of words in the text that fall into each category.</a:t>
            </a:r>
            <a:endParaRPr lang="en-US" sz="1200" dirty="0"/>
          </a:p>
        </p:txBody>
      </p:sp>
      <p:graphicFrame>
        <p:nvGraphicFramePr>
          <p:cNvPr id="16" name="Table 15">
            <a:extLst>
              <a:ext uri="{FF2B5EF4-FFF2-40B4-BE49-F238E27FC236}">
                <a16:creationId xmlns:a16="http://schemas.microsoft.com/office/drawing/2014/main" id="{178D2C48-74B0-516E-232A-5DF81D664E7B}"/>
              </a:ext>
            </a:extLst>
          </p:cNvPr>
          <p:cNvGraphicFramePr>
            <a:graphicFrameLocks noGrp="1"/>
          </p:cNvGraphicFramePr>
          <p:nvPr>
            <p:extLst>
              <p:ext uri="{D42A27DB-BD31-4B8C-83A1-F6EECF244321}">
                <p14:modId xmlns:p14="http://schemas.microsoft.com/office/powerpoint/2010/main" val="975827090"/>
              </p:ext>
            </p:extLst>
          </p:nvPr>
        </p:nvGraphicFramePr>
        <p:xfrm>
          <a:off x="4299100" y="3425989"/>
          <a:ext cx="2912628" cy="853440"/>
        </p:xfrm>
        <a:graphic>
          <a:graphicData uri="http://schemas.openxmlformats.org/drawingml/2006/table">
            <a:tbl>
              <a:tblPr firstRow="1" bandRow="1">
                <a:tableStyleId>{69012ECD-51FC-41F1-AA8D-1B2483CD663E}</a:tableStyleId>
              </a:tblPr>
              <a:tblGrid>
                <a:gridCol w="622584">
                  <a:extLst>
                    <a:ext uri="{9D8B030D-6E8A-4147-A177-3AD203B41FA5}">
                      <a16:colId xmlns:a16="http://schemas.microsoft.com/office/drawing/2014/main" val="2127677481"/>
                    </a:ext>
                  </a:extLst>
                </a:gridCol>
                <a:gridCol w="514879">
                  <a:extLst>
                    <a:ext uri="{9D8B030D-6E8A-4147-A177-3AD203B41FA5}">
                      <a16:colId xmlns:a16="http://schemas.microsoft.com/office/drawing/2014/main" val="2450915563"/>
                    </a:ext>
                  </a:extLst>
                </a:gridCol>
                <a:gridCol w="503885">
                  <a:extLst>
                    <a:ext uri="{9D8B030D-6E8A-4147-A177-3AD203B41FA5}">
                      <a16:colId xmlns:a16="http://schemas.microsoft.com/office/drawing/2014/main" val="1468913074"/>
                    </a:ext>
                  </a:extLst>
                </a:gridCol>
                <a:gridCol w="635640">
                  <a:extLst>
                    <a:ext uri="{9D8B030D-6E8A-4147-A177-3AD203B41FA5}">
                      <a16:colId xmlns:a16="http://schemas.microsoft.com/office/drawing/2014/main" val="1506413730"/>
                    </a:ext>
                  </a:extLst>
                </a:gridCol>
                <a:gridCol w="635640">
                  <a:extLst>
                    <a:ext uri="{9D8B030D-6E8A-4147-A177-3AD203B41FA5}">
                      <a16:colId xmlns:a16="http://schemas.microsoft.com/office/drawing/2014/main" val="3923856093"/>
                    </a:ext>
                  </a:extLst>
                </a:gridCol>
              </a:tblGrid>
              <a:tr h="0">
                <a:tc>
                  <a:txBody>
                    <a:bodyPr/>
                    <a:lstStyle/>
                    <a:p>
                      <a:endParaRPr lang="en-US" sz="800" dirty="0"/>
                    </a:p>
                  </a:txBody>
                  <a:tcPr/>
                </a:tc>
                <a:tc>
                  <a:txBody>
                    <a:bodyPr/>
                    <a:lstStyle/>
                    <a:p>
                      <a:r>
                        <a:rPr lang="en-US" sz="800" dirty="0"/>
                        <a:t>Happy</a:t>
                      </a:r>
                    </a:p>
                  </a:txBody>
                  <a:tcPr/>
                </a:tc>
                <a:tc>
                  <a:txBody>
                    <a:bodyPr/>
                    <a:lstStyle/>
                    <a:p>
                      <a:r>
                        <a:rPr lang="en-US" sz="800" dirty="0"/>
                        <a:t>Sad</a:t>
                      </a:r>
                    </a:p>
                  </a:txBody>
                  <a:tcPr/>
                </a:tc>
                <a:tc>
                  <a:txBody>
                    <a:bodyPr/>
                    <a:lstStyle/>
                    <a:p>
                      <a:r>
                        <a:rPr lang="en-US" sz="800" dirty="0"/>
                        <a:t>Joy</a:t>
                      </a:r>
                    </a:p>
                  </a:txBody>
                  <a:tcPr/>
                </a:tc>
                <a:tc>
                  <a:txBody>
                    <a:bodyPr/>
                    <a:lstStyle/>
                    <a:p>
                      <a:r>
                        <a:rPr lang="en-US" sz="800" dirty="0"/>
                        <a:t>Scared</a:t>
                      </a:r>
                    </a:p>
                  </a:txBody>
                  <a:tcPr/>
                </a:tc>
                <a:extLst>
                  <a:ext uri="{0D108BD9-81ED-4DB2-BD59-A6C34878D82A}">
                    <a16:rowId xmlns:a16="http://schemas.microsoft.com/office/drawing/2014/main" val="913462862"/>
                  </a:ext>
                </a:extLst>
              </a:tr>
              <a:tr h="151000">
                <a:tc>
                  <a:txBody>
                    <a:bodyPr/>
                    <a:lstStyle/>
                    <a:p>
                      <a:r>
                        <a:rPr lang="en-US" sz="800" dirty="0"/>
                        <a:t>Week 1</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14%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21%</a:t>
                      </a:r>
                    </a:p>
                  </a:txBody>
                  <a:tcPr/>
                </a:tc>
                <a:extLst>
                  <a:ext uri="{0D108BD9-81ED-4DB2-BD59-A6C34878D82A}">
                    <a16:rowId xmlns:a16="http://schemas.microsoft.com/office/drawing/2014/main" val="621203897"/>
                  </a:ext>
                </a:extLst>
              </a:tr>
              <a:tr h="151000">
                <a:tc>
                  <a:txBody>
                    <a:bodyPr/>
                    <a:lstStyle/>
                    <a:p>
                      <a:r>
                        <a:rPr lang="en-US" sz="800" dirty="0"/>
                        <a:t>Week 2</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23%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extLst>
                  <a:ext uri="{0D108BD9-81ED-4DB2-BD59-A6C34878D82A}">
                    <a16:rowId xmlns:a16="http://schemas.microsoft.com/office/drawing/2014/main" val="625262175"/>
                  </a:ext>
                </a:extLst>
              </a:tr>
              <a:tr h="151000">
                <a:tc>
                  <a:txBody>
                    <a:bodyPr/>
                    <a:lstStyle/>
                    <a:p>
                      <a:r>
                        <a:rPr lang="en-US" sz="800" dirty="0"/>
                        <a:t>Week 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43%</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45%</a:t>
                      </a:r>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800" dirty="0"/>
                        <a:t>34%</a:t>
                      </a:r>
                    </a:p>
                  </a:txBody>
                  <a:tcPr/>
                </a:tc>
                <a:extLst>
                  <a:ext uri="{0D108BD9-81ED-4DB2-BD59-A6C34878D82A}">
                    <a16:rowId xmlns:a16="http://schemas.microsoft.com/office/drawing/2014/main" val="4037690184"/>
                  </a:ext>
                </a:extLst>
              </a:tr>
            </a:tbl>
          </a:graphicData>
        </a:graphic>
      </p:graphicFrame>
      <p:cxnSp>
        <p:nvCxnSpPr>
          <p:cNvPr id="21" name="Straight Arrow Connector 20">
            <a:extLst>
              <a:ext uri="{FF2B5EF4-FFF2-40B4-BE49-F238E27FC236}">
                <a16:creationId xmlns:a16="http://schemas.microsoft.com/office/drawing/2014/main" id="{C048F9ED-0045-D7B8-0934-3F22E77C9F59}"/>
              </a:ext>
            </a:extLst>
          </p:cNvPr>
          <p:cNvCxnSpPr>
            <a:cxnSpLocks/>
          </p:cNvCxnSpPr>
          <p:nvPr/>
        </p:nvCxnSpPr>
        <p:spPr>
          <a:xfrm flipH="1" flipV="1">
            <a:off x="5168348" y="4184369"/>
            <a:ext cx="477078" cy="537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07C6D4-1417-B58B-1DCA-1DF1F6DB1DEB}"/>
              </a:ext>
            </a:extLst>
          </p:cNvPr>
          <p:cNvSpPr/>
          <p:nvPr/>
        </p:nvSpPr>
        <p:spPr>
          <a:xfrm>
            <a:off x="5635487" y="4349103"/>
            <a:ext cx="3339548" cy="5655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100" dirty="0"/>
              <a:t>(Number of words in category / Total number of words in text) * 100%</a:t>
            </a:r>
          </a:p>
        </p:txBody>
      </p:sp>
      <p:sp>
        <p:nvSpPr>
          <p:cNvPr id="23" name="TextBox 22">
            <a:extLst>
              <a:ext uri="{FF2B5EF4-FFF2-40B4-BE49-F238E27FC236}">
                <a16:creationId xmlns:a16="http://schemas.microsoft.com/office/drawing/2014/main" id="{8B674AF0-3DF6-98A9-F4BE-CC33D67C22BE}"/>
              </a:ext>
            </a:extLst>
          </p:cNvPr>
          <p:cNvSpPr txBox="1"/>
          <p:nvPr/>
        </p:nvSpPr>
        <p:spPr bwMode="auto">
          <a:xfrm>
            <a:off x="288000" y="805070"/>
            <a:ext cx="4597734" cy="276999"/>
          </a:xfrm>
          <a:prstGeom prst="rect">
            <a:avLst/>
          </a:prstGeom>
          <a:noFill/>
        </p:spPr>
        <p:txBody>
          <a:bodyPr wrap="none" rtlCol="0">
            <a:spAutoFit/>
          </a:bodyPr>
          <a:lstStyle/>
          <a:p>
            <a:r>
              <a:rPr lang="en-US" sz="1200" dirty="0"/>
              <a:t>LIWC (</a:t>
            </a:r>
            <a:r>
              <a:rPr lang="en-US" sz="1200" b="1" dirty="0"/>
              <a:t>Linguistic Inquiry and Word Count, </a:t>
            </a:r>
            <a:r>
              <a:rPr lang="en-US" sz="1200" dirty="0"/>
              <a:t>García et al., 2021)</a:t>
            </a:r>
          </a:p>
        </p:txBody>
      </p:sp>
    </p:spTree>
    <p:extLst>
      <p:ext uri="{BB962C8B-B14F-4D97-AF65-F5344CB8AC3E}">
        <p14:creationId xmlns:p14="http://schemas.microsoft.com/office/powerpoint/2010/main" val="2493212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7872-F97D-5BC8-74E9-F1C04B8BE9C7}"/>
              </a:ext>
            </a:extLst>
          </p:cNvPr>
          <p:cNvSpPr>
            <a:spLocks noGrp="1"/>
          </p:cNvSpPr>
          <p:nvPr>
            <p:ph type="title"/>
          </p:nvPr>
        </p:nvSpPr>
        <p:spPr/>
        <p:txBody>
          <a:bodyPr/>
          <a:lstStyle/>
          <a:p>
            <a:r>
              <a:rPr lang="en-US" dirty="0" err="1"/>
              <a:t>Bertweet</a:t>
            </a:r>
            <a:r>
              <a:rPr lang="en-US" dirty="0"/>
              <a:t> FT vs . Baseline 2</a:t>
            </a:r>
          </a:p>
        </p:txBody>
      </p:sp>
      <p:pic>
        <p:nvPicPr>
          <p:cNvPr id="8" name="Picture 7">
            <a:extLst>
              <a:ext uri="{FF2B5EF4-FFF2-40B4-BE49-F238E27FC236}">
                <a16:creationId xmlns:a16="http://schemas.microsoft.com/office/drawing/2014/main" id="{28248895-D318-9F27-ADB6-96AF46B0A451}"/>
              </a:ext>
            </a:extLst>
          </p:cNvPr>
          <p:cNvPicPr>
            <a:picLocks noChangeAspect="1"/>
          </p:cNvPicPr>
          <p:nvPr/>
        </p:nvPicPr>
        <p:blipFill>
          <a:blip r:embed="rId2"/>
          <a:stretch>
            <a:fillRect/>
          </a:stretch>
        </p:blipFill>
        <p:spPr>
          <a:xfrm>
            <a:off x="-4971" y="1331843"/>
            <a:ext cx="9148971" cy="3049657"/>
          </a:xfrm>
          <a:prstGeom prst="rect">
            <a:avLst/>
          </a:prstGeom>
        </p:spPr>
      </p:pic>
      <p:sp>
        <p:nvSpPr>
          <p:cNvPr id="9" name="Rectangle 8">
            <a:extLst>
              <a:ext uri="{FF2B5EF4-FFF2-40B4-BE49-F238E27FC236}">
                <a16:creationId xmlns:a16="http://schemas.microsoft.com/office/drawing/2014/main" id="{576A8750-FE8B-0432-C7D7-7A4A35DDEFA8}"/>
              </a:ext>
            </a:extLst>
          </p:cNvPr>
          <p:cNvSpPr/>
          <p:nvPr/>
        </p:nvSpPr>
        <p:spPr>
          <a:xfrm>
            <a:off x="3275764" y="1748413"/>
            <a:ext cx="1838848" cy="1627833"/>
          </a:xfrm>
          <a:prstGeom prst="rect">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a:extLst>
              <a:ext uri="{FF2B5EF4-FFF2-40B4-BE49-F238E27FC236}">
                <a16:creationId xmlns:a16="http://schemas.microsoft.com/office/drawing/2014/main" id="{015AD774-7CF5-581A-F02F-254EC40491AC}"/>
              </a:ext>
            </a:extLst>
          </p:cNvPr>
          <p:cNvSpPr txBox="1"/>
          <p:nvPr/>
        </p:nvSpPr>
        <p:spPr bwMode="auto">
          <a:xfrm>
            <a:off x="5757705" y="743578"/>
            <a:ext cx="2954216"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Where </a:t>
            </a:r>
            <a:r>
              <a:rPr lang="en-US" sz="1400" dirty="0" err="1"/>
              <a:t>Bertweet</a:t>
            </a:r>
            <a:r>
              <a:rPr lang="en-US" sz="1400" dirty="0"/>
              <a:t> fails to match GS, </a:t>
            </a:r>
          </a:p>
          <a:p>
            <a:r>
              <a:rPr lang="en-US" sz="1400" dirty="0"/>
              <a:t>Baseline 2 performs surprisingly well </a:t>
            </a:r>
          </a:p>
        </p:txBody>
      </p:sp>
      <p:cxnSp>
        <p:nvCxnSpPr>
          <p:cNvPr id="12" name="Straight Arrow Connector 11">
            <a:extLst>
              <a:ext uri="{FF2B5EF4-FFF2-40B4-BE49-F238E27FC236}">
                <a16:creationId xmlns:a16="http://schemas.microsoft.com/office/drawing/2014/main" id="{A5F12708-822F-E48A-4686-806AE5ED039B}"/>
              </a:ext>
            </a:extLst>
          </p:cNvPr>
          <p:cNvCxnSpPr>
            <a:stCxn id="10" idx="1"/>
          </p:cNvCxnSpPr>
          <p:nvPr/>
        </p:nvCxnSpPr>
        <p:spPr>
          <a:xfrm flipH="1">
            <a:off x="5114612" y="1112910"/>
            <a:ext cx="643093" cy="63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55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C8A2-A56A-D736-A813-BCC7CFD809BF}"/>
              </a:ext>
            </a:extLst>
          </p:cNvPr>
          <p:cNvSpPr>
            <a:spLocks noGrp="1"/>
          </p:cNvSpPr>
          <p:nvPr>
            <p:ph type="title"/>
          </p:nvPr>
        </p:nvSpPr>
        <p:spPr/>
        <p:txBody>
          <a:bodyPr/>
          <a:lstStyle/>
          <a:p>
            <a:r>
              <a:rPr lang="en-US" dirty="0" err="1"/>
              <a:t>Bertweet</a:t>
            </a:r>
            <a:r>
              <a:rPr lang="en-US" dirty="0"/>
              <a:t> FT vs . Baseline 2</a:t>
            </a:r>
          </a:p>
        </p:txBody>
      </p:sp>
      <p:pic>
        <p:nvPicPr>
          <p:cNvPr id="8" name="Picture 7">
            <a:extLst>
              <a:ext uri="{FF2B5EF4-FFF2-40B4-BE49-F238E27FC236}">
                <a16:creationId xmlns:a16="http://schemas.microsoft.com/office/drawing/2014/main" id="{04B7194F-E617-1BD1-9C00-3E35898AD7C0}"/>
              </a:ext>
            </a:extLst>
          </p:cNvPr>
          <p:cNvPicPr>
            <a:picLocks noChangeAspect="1"/>
          </p:cNvPicPr>
          <p:nvPr/>
        </p:nvPicPr>
        <p:blipFill>
          <a:blip r:embed="rId2"/>
          <a:stretch>
            <a:fillRect/>
          </a:stretch>
        </p:blipFill>
        <p:spPr>
          <a:xfrm>
            <a:off x="-4971" y="1331843"/>
            <a:ext cx="9148971" cy="3049657"/>
          </a:xfrm>
          <a:prstGeom prst="rect">
            <a:avLst/>
          </a:prstGeom>
        </p:spPr>
      </p:pic>
    </p:spTree>
    <p:extLst>
      <p:ext uri="{BB962C8B-B14F-4D97-AF65-F5344CB8AC3E}">
        <p14:creationId xmlns:p14="http://schemas.microsoft.com/office/powerpoint/2010/main" val="1751794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66B7-EEB9-5642-C73B-2A4B55022D18}"/>
              </a:ext>
            </a:extLst>
          </p:cNvPr>
          <p:cNvSpPr>
            <a:spLocks noGrp="1"/>
          </p:cNvSpPr>
          <p:nvPr>
            <p:ph type="title"/>
          </p:nvPr>
        </p:nvSpPr>
        <p:spPr/>
        <p:txBody>
          <a:bodyPr/>
          <a:lstStyle/>
          <a:p>
            <a:r>
              <a:rPr lang="en-US" dirty="0" err="1"/>
              <a:t>Bertweet</a:t>
            </a:r>
            <a:r>
              <a:rPr lang="en-US" dirty="0"/>
              <a:t> FT vs . Baseline 2</a:t>
            </a:r>
          </a:p>
        </p:txBody>
      </p:sp>
      <p:pic>
        <p:nvPicPr>
          <p:cNvPr id="8" name="Picture 7">
            <a:extLst>
              <a:ext uri="{FF2B5EF4-FFF2-40B4-BE49-F238E27FC236}">
                <a16:creationId xmlns:a16="http://schemas.microsoft.com/office/drawing/2014/main" id="{12D70071-783C-C96B-4424-CDE1FFA2C798}"/>
              </a:ext>
            </a:extLst>
          </p:cNvPr>
          <p:cNvPicPr>
            <a:picLocks noChangeAspect="1"/>
          </p:cNvPicPr>
          <p:nvPr/>
        </p:nvPicPr>
        <p:blipFill>
          <a:blip r:embed="rId2"/>
          <a:stretch>
            <a:fillRect/>
          </a:stretch>
        </p:blipFill>
        <p:spPr>
          <a:xfrm>
            <a:off x="-4971" y="1331843"/>
            <a:ext cx="9148971" cy="3049657"/>
          </a:xfrm>
          <a:prstGeom prst="rect">
            <a:avLst/>
          </a:prstGeom>
        </p:spPr>
      </p:pic>
      <p:sp>
        <p:nvSpPr>
          <p:cNvPr id="9" name="TextBox 8">
            <a:extLst>
              <a:ext uri="{FF2B5EF4-FFF2-40B4-BE49-F238E27FC236}">
                <a16:creationId xmlns:a16="http://schemas.microsoft.com/office/drawing/2014/main" id="{2BE0E17E-6D55-184F-C881-43FA00838067}"/>
              </a:ext>
            </a:extLst>
          </p:cNvPr>
          <p:cNvSpPr txBox="1"/>
          <p:nvPr/>
        </p:nvSpPr>
        <p:spPr bwMode="auto">
          <a:xfrm>
            <a:off x="5757705" y="743578"/>
            <a:ext cx="295421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Baseline 2 almost perfectly aligns with GS</a:t>
            </a:r>
          </a:p>
        </p:txBody>
      </p:sp>
    </p:spTree>
    <p:extLst>
      <p:ext uri="{BB962C8B-B14F-4D97-AF65-F5344CB8AC3E}">
        <p14:creationId xmlns:p14="http://schemas.microsoft.com/office/powerpoint/2010/main" val="8367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F728-1C76-075D-DF91-173BB0CFFB1E}"/>
              </a:ext>
            </a:extLst>
          </p:cNvPr>
          <p:cNvSpPr>
            <a:spLocks noGrp="1"/>
          </p:cNvSpPr>
          <p:nvPr>
            <p:ph type="title"/>
          </p:nvPr>
        </p:nvSpPr>
        <p:spPr/>
        <p:txBody>
          <a:bodyPr/>
          <a:lstStyle/>
          <a:p>
            <a:r>
              <a:rPr lang="en-US" dirty="0" err="1"/>
              <a:t>Bertweet</a:t>
            </a:r>
            <a:r>
              <a:rPr lang="en-US" dirty="0"/>
              <a:t> FT vs . Baseline 2</a:t>
            </a:r>
          </a:p>
        </p:txBody>
      </p:sp>
      <p:pic>
        <p:nvPicPr>
          <p:cNvPr id="8" name="Picture 7">
            <a:extLst>
              <a:ext uri="{FF2B5EF4-FFF2-40B4-BE49-F238E27FC236}">
                <a16:creationId xmlns:a16="http://schemas.microsoft.com/office/drawing/2014/main" id="{E078FABA-2202-9F0C-BCD9-7AE18CF958B4}"/>
              </a:ext>
            </a:extLst>
          </p:cNvPr>
          <p:cNvPicPr>
            <a:picLocks noChangeAspect="1"/>
          </p:cNvPicPr>
          <p:nvPr/>
        </p:nvPicPr>
        <p:blipFill>
          <a:blip r:embed="rId2"/>
          <a:stretch>
            <a:fillRect/>
          </a:stretch>
        </p:blipFill>
        <p:spPr>
          <a:xfrm>
            <a:off x="0" y="1333500"/>
            <a:ext cx="9144000" cy="3048000"/>
          </a:xfrm>
          <a:prstGeom prst="rect">
            <a:avLst/>
          </a:prstGeom>
        </p:spPr>
      </p:pic>
    </p:spTree>
    <p:extLst>
      <p:ext uri="{BB962C8B-B14F-4D97-AF65-F5344CB8AC3E}">
        <p14:creationId xmlns:p14="http://schemas.microsoft.com/office/powerpoint/2010/main" val="51694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AB3E-7344-04A2-30FB-347012BE8B74}"/>
              </a:ext>
            </a:extLst>
          </p:cNvPr>
          <p:cNvSpPr>
            <a:spLocks noGrp="1"/>
          </p:cNvSpPr>
          <p:nvPr>
            <p:ph type="title"/>
          </p:nvPr>
        </p:nvSpPr>
        <p:spPr/>
        <p:txBody>
          <a:bodyPr/>
          <a:lstStyle/>
          <a:p>
            <a:r>
              <a:rPr lang="en-DE"/>
              <a:t>Motivation</a:t>
            </a:r>
          </a:p>
        </p:txBody>
      </p:sp>
      <p:sp>
        <p:nvSpPr>
          <p:cNvPr id="6" name="Rounded Rectangle 5">
            <a:extLst>
              <a:ext uri="{FF2B5EF4-FFF2-40B4-BE49-F238E27FC236}">
                <a16:creationId xmlns:a16="http://schemas.microsoft.com/office/drawing/2014/main" id="{89AD5BCE-A181-BDB4-AEA6-E71A3D01FC9B}"/>
              </a:ext>
            </a:extLst>
          </p:cNvPr>
          <p:cNvSpPr/>
          <p:nvPr/>
        </p:nvSpPr>
        <p:spPr>
          <a:xfrm>
            <a:off x="344384" y="967851"/>
            <a:ext cx="8455231" cy="6256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Research Gap: </a:t>
            </a:r>
            <a:r>
              <a:rPr lang="en-GB" sz="1600" b="1" dirty="0">
                <a:solidFill>
                  <a:schemeClr val="tx1"/>
                </a:solidFill>
                <a:latin typeface="Helvetica" pitchFamily="2" charset="0"/>
              </a:rPr>
              <a:t>R</a:t>
            </a:r>
            <a:r>
              <a:rPr lang="en-GB" sz="1600" b="1" dirty="0">
                <a:solidFill>
                  <a:schemeClr val="tx1"/>
                </a:solidFill>
                <a:effectLst/>
                <a:latin typeface="Helvetica" pitchFamily="2" charset="0"/>
              </a:rPr>
              <a:t>esearch seeks to determine whether MTALM can </a:t>
            </a:r>
            <a:r>
              <a:rPr lang="en-GB" sz="1600" b="1" dirty="0">
                <a:solidFill>
                  <a:schemeClr val="tx1"/>
                </a:solidFill>
                <a:latin typeface="Helvetica" pitchFamily="2" charset="0"/>
              </a:rPr>
              <a:t>be used to track the change of emotion/opinion over time</a:t>
            </a:r>
            <a:r>
              <a:rPr lang="en-GB" sz="1600" b="1" dirty="0">
                <a:solidFill>
                  <a:schemeClr val="tx1"/>
                </a:solidFill>
                <a:effectLst/>
                <a:latin typeface="Helvetica" pitchFamily="2" charset="0"/>
              </a:rPr>
              <a:t>.</a:t>
            </a:r>
            <a:r>
              <a:rPr lang="de-DE" sz="1600" dirty="0">
                <a:solidFill>
                  <a:schemeClr val="tx1"/>
                </a:solidFill>
              </a:rPr>
              <a:t> </a:t>
            </a:r>
            <a:endParaRPr lang="en-DE" sz="1600" dirty="0">
              <a:solidFill>
                <a:schemeClr val="tx1"/>
              </a:solidFill>
            </a:endParaRPr>
          </a:p>
        </p:txBody>
      </p:sp>
      <p:graphicFrame>
        <p:nvGraphicFramePr>
          <p:cNvPr id="18" name="Diagram 17">
            <a:extLst>
              <a:ext uri="{FF2B5EF4-FFF2-40B4-BE49-F238E27FC236}">
                <a16:creationId xmlns:a16="http://schemas.microsoft.com/office/drawing/2014/main" id="{3667841E-D674-9547-F73E-BFF4928AD3CA}"/>
              </a:ext>
            </a:extLst>
          </p:cNvPr>
          <p:cNvGraphicFramePr/>
          <p:nvPr>
            <p:extLst>
              <p:ext uri="{D42A27DB-BD31-4B8C-83A1-F6EECF244321}">
                <p14:modId xmlns:p14="http://schemas.microsoft.com/office/powerpoint/2010/main" val="388940881"/>
              </p:ext>
            </p:extLst>
          </p:nvPr>
        </p:nvGraphicFramePr>
        <p:xfrm>
          <a:off x="288000" y="3304815"/>
          <a:ext cx="4597782" cy="1442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600A0A8-55B8-2F31-F564-D1D28B0B2AEB}"/>
              </a:ext>
            </a:extLst>
          </p:cNvPr>
          <p:cNvSpPr/>
          <p:nvPr/>
        </p:nvSpPr>
        <p:spPr>
          <a:xfrm>
            <a:off x="5277539" y="3972925"/>
            <a:ext cx="3315171"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DE" sz="1600" dirty="0">
                <a:ln w="0"/>
                <a:solidFill>
                  <a:schemeClr val="tx1"/>
                </a:solidFill>
                <a:effectLst>
                  <a:outerShdw blurRad="38100" dist="19050" dir="2700000" algn="tl" rotWithShape="0">
                    <a:schemeClr val="dk1">
                      <a:alpha val="40000"/>
                    </a:schemeClr>
                  </a:outerShdw>
                </a:effectLst>
              </a:rPr>
              <a:t>Utilize user generated data</a:t>
            </a:r>
          </a:p>
          <a:p>
            <a:pPr marL="285750" indent="-285750">
              <a:buFont typeface="Arial" panose="020B0604020202020204" pitchFamily="34" charset="0"/>
              <a:buChar char="•"/>
            </a:pPr>
            <a:r>
              <a:rPr lang="en-DE" sz="1600" dirty="0">
                <a:ln w="0"/>
                <a:solidFill>
                  <a:schemeClr val="tx1"/>
                </a:solidFill>
                <a:effectLst>
                  <a:outerShdw blurRad="38100" dist="19050" dir="2700000" algn="tl" rotWithShape="0">
                    <a:schemeClr val="dk1">
                      <a:alpha val="40000"/>
                    </a:schemeClr>
                  </a:outerShdw>
                </a:effectLst>
              </a:rPr>
              <a:t>Use power of LM</a:t>
            </a:r>
          </a:p>
        </p:txBody>
      </p:sp>
      <p:pic>
        <p:nvPicPr>
          <p:cNvPr id="7" name="Picture 6" descr="A red question mark symbol&#10;&#10;Description automatically generated">
            <a:extLst>
              <a:ext uri="{FF2B5EF4-FFF2-40B4-BE49-F238E27FC236}">
                <a16:creationId xmlns:a16="http://schemas.microsoft.com/office/drawing/2014/main" id="{E26334CE-ACA1-AA58-51F5-0A75EFF137D0}"/>
              </a:ext>
            </a:extLst>
          </p:cNvPr>
          <p:cNvPicPr>
            <a:picLocks noChangeAspect="1"/>
          </p:cNvPicPr>
          <p:nvPr/>
        </p:nvPicPr>
        <p:blipFill>
          <a:blip r:embed="rId8"/>
          <a:stretch>
            <a:fillRect/>
          </a:stretch>
        </p:blipFill>
        <p:spPr>
          <a:xfrm>
            <a:off x="6213958" y="2976672"/>
            <a:ext cx="1442334" cy="914401"/>
          </a:xfrm>
          <a:prstGeom prst="rect">
            <a:avLst/>
          </a:prstGeom>
        </p:spPr>
      </p:pic>
      <p:graphicFrame>
        <p:nvGraphicFramePr>
          <p:cNvPr id="5" name="Diagram 4">
            <a:extLst>
              <a:ext uri="{FF2B5EF4-FFF2-40B4-BE49-F238E27FC236}">
                <a16:creationId xmlns:a16="http://schemas.microsoft.com/office/drawing/2014/main" id="{C43DC975-4CCC-9E02-5667-2C66CEB97684}"/>
              </a:ext>
            </a:extLst>
          </p:cNvPr>
          <p:cNvGraphicFramePr/>
          <p:nvPr>
            <p:extLst>
              <p:ext uri="{D42A27DB-BD31-4B8C-83A1-F6EECF244321}">
                <p14:modId xmlns:p14="http://schemas.microsoft.com/office/powerpoint/2010/main" val="3339810258"/>
              </p:ext>
            </p:extLst>
          </p:nvPr>
        </p:nvGraphicFramePr>
        <p:xfrm>
          <a:off x="485247" y="5463699"/>
          <a:ext cx="8173506" cy="2027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Rounded Rectangle 7">
            <a:extLst>
              <a:ext uri="{FF2B5EF4-FFF2-40B4-BE49-F238E27FC236}">
                <a16:creationId xmlns:a16="http://schemas.microsoft.com/office/drawing/2014/main" id="{4BB8E7EF-016C-1618-D55B-274CA224802F}"/>
              </a:ext>
            </a:extLst>
          </p:cNvPr>
          <p:cNvSpPr/>
          <p:nvPr/>
        </p:nvSpPr>
        <p:spPr>
          <a:xfrm>
            <a:off x="344384" y="1936632"/>
            <a:ext cx="8455231" cy="82827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b="1" dirty="0">
                <a:solidFill>
                  <a:schemeClr val="tx1"/>
                </a:solidFill>
              </a:rPr>
              <a:t>Research Goal: </a:t>
            </a:r>
            <a:r>
              <a:rPr lang="en-GB" sz="1600" i="1" dirty="0">
                <a:solidFill>
                  <a:schemeClr val="tx1">
                    <a:lumMod val="85000"/>
                    <a:lumOff val="15000"/>
                  </a:schemeClr>
                </a:solidFill>
              </a:rPr>
              <a:t>Use Masked Time aware language model </a:t>
            </a:r>
            <a:r>
              <a:rPr lang="en-GB" sz="1600" dirty="0">
                <a:solidFill>
                  <a:schemeClr val="tx1">
                    <a:lumMod val="85000"/>
                    <a:lumOff val="15000"/>
                  </a:schemeClr>
                </a:solidFill>
                <a:effectLst/>
                <a:latin typeface="Helvetica" pitchFamily="2" charset="0"/>
              </a:rPr>
              <a:t>to calculate </a:t>
            </a:r>
            <a:r>
              <a:rPr lang="en-GB" sz="1600" dirty="0">
                <a:solidFill>
                  <a:schemeClr val="tx1"/>
                </a:solidFill>
                <a:effectLst/>
                <a:latin typeface="Helvetica" pitchFamily="2" charset="0"/>
              </a:rPr>
              <a:t>changes in emotion</a:t>
            </a:r>
          </a:p>
        </p:txBody>
      </p:sp>
      <p:sp>
        <p:nvSpPr>
          <p:cNvPr id="4" name="TextBox 3">
            <a:extLst>
              <a:ext uri="{FF2B5EF4-FFF2-40B4-BE49-F238E27FC236}">
                <a16:creationId xmlns:a16="http://schemas.microsoft.com/office/drawing/2014/main" id="{71FFDD4C-DEF0-9D68-4380-34958E6B3A88}"/>
              </a:ext>
            </a:extLst>
          </p:cNvPr>
          <p:cNvSpPr txBox="1"/>
          <p:nvPr/>
        </p:nvSpPr>
        <p:spPr bwMode="auto">
          <a:xfrm>
            <a:off x="2104941" y="5138857"/>
            <a:ext cx="5166799" cy="369332"/>
          </a:xfrm>
          <a:prstGeom prst="rect">
            <a:avLst/>
          </a:prstGeom>
          <a:noFill/>
        </p:spPr>
        <p:txBody>
          <a:bodyPr wrap="none" rtlCol="0">
            <a:spAutoFit/>
          </a:bodyPr>
          <a:lstStyle/>
          <a:p>
            <a:r>
              <a:rPr lang="en-GB" i="1" dirty="0">
                <a:solidFill>
                  <a:schemeClr val="tx1">
                    <a:lumMod val="85000"/>
                    <a:lumOff val="15000"/>
                  </a:schemeClr>
                </a:solidFill>
              </a:rPr>
              <a:t>M</a:t>
            </a:r>
            <a:r>
              <a:rPr lang="en-GB" sz="1800" i="1" dirty="0">
                <a:solidFill>
                  <a:schemeClr val="tx1">
                    <a:lumMod val="85000"/>
                    <a:lumOff val="15000"/>
                  </a:schemeClr>
                </a:solidFill>
              </a:rPr>
              <a:t>asked Time aware language model = MTALM</a:t>
            </a:r>
            <a:endParaRPr lang="en-US" dirty="0"/>
          </a:p>
        </p:txBody>
      </p:sp>
    </p:spTree>
    <p:extLst>
      <p:ext uri="{BB962C8B-B14F-4D97-AF65-F5344CB8AC3E}">
        <p14:creationId xmlns:p14="http://schemas.microsoft.com/office/powerpoint/2010/main" val="3404186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0098-C729-84F9-E59A-6C1A58BAADBD}"/>
              </a:ext>
            </a:extLst>
          </p:cNvPr>
          <p:cNvSpPr>
            <a:spLocks noGrp="1"/>
          </p:cNvSpPr>
          <p:nvPr>
            <p:ph type="title"/>
          </p:nvPr>
        </p:nvSpPr>
        <p:spPr/>
        <p:txBody>
          <a:bodyPr/>
          <a:lstStyle/>
          <a:p>
            <a:r>
              <a:rPr lang="en-US" dirty="0">
                <a:latin typeface="Arial" panose="020B0604020202020204" pitchFamily="34" charset="0"/>
              </a:rPr>
              <a:t>E</a:t>
            </a:r>
            <a:r>
              <a:rPr lang="en-US" i="0" dirty="0">
                <a:effectLst/>
                <a:latin typeface="Arial" panose="020B0604020202020204" pitchFamily="34" charset="0"/>
              </a:rPr>
              <a:t>motion macroscope - </a:t>
            </a:r>
            <a:r>
              <a:rPr lang="en-US" b="1" dirty="0" err="1"/>
              <a:t>RoBERTa</a:t>
            </a:r>
            <a:r>
              <a:rPr lang="en-US" b="1" dirty="0"/>
              <a:t> (</a:t>
            </a:r>
            <a:r>
              <a:rPr lang="en-US" sz="2000" dirty="0"/>
              <a:t>García et al., 2021)</a:t>
            </a:r>
            <a:endParaRPr lang="en-US" dirty="0"/>
          </a:p>
        </p:txBody>
      </p:sp>
      <p:sp>
        <p:nvSpPr>
          <p:cNvPr id="7" name="Process 6">
            <a:extLst>
              <a:ext uri="{FF2B5EF4-FFF2-40B4-BE49-F238E27FC236}">
                <a16:creationId xmlns:a16="http://schemas.microsoft.com/office/drawing/2014/main" id="{444485E9-C2A1-E09C-C7FC-4089190E3F58}"/>
              </a:ext>
            </a:extLst>
          </p:cNvPr>
          <p:cNvSpPr/>
          <p:nvPr/>
        </p:nvSpPr>
        <p:spPr>
          <a:xfrm>
            <a:off x="288000" y="901629"/>
            <a:ext cx="3707788" cy="706058"/>
          </a:xfrm>
          <a:prstGeom prst="flowChart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400" b="1" dirty="0">
                <a:solidFill>
                  <a:schemeClr val="tx1"/>
                </a:solidFill>
              </a:rPr>
              <a:t>Model:</a:t>
            </a:r>
            <a:r>
              <a:rPr lang="en-US" sz="1400" dirty="0">
                <a:solidFill>
                  <a:schemeClr val="tx1"/>
                </a:solidFill>
              </a:rPr>
              <a:t> </a:t>
            </a:r>
            <a:r>
              <a:rPr lang="en-US" sz="1200" dirty="0">
                <a:solidFill>
                  <a:schemeClr val="tx1"/>
                </a:solidFill>
                <a:latin typeface="Arial" panose="020B0604020202020204" pitchFamily="34" charset="0"/>
              </a:rPr>
              <a:t>Take</a:t>
            </a:r>
            <a:r>
              <a:rPr lang="en-US" sz="1200" b="0" i="0" dirty="0">
                <a:solidFill>
                  <a:schemeClr val="tx1"/>
                </a:solidFill>
                <a:effectLst/>
                <a:latin typeface="Arial" panose="020B0604020202020204" pitchFamily="34" charset="0"/>
              </a:rPr>
              <a:t> the </a:t>
            </a:r>
            <a:r>
              <a:rPr lang="en-US" sz="1200" b="0" i="0" dirty="0" err="1">
                <a:solidFill>
                  <a:schemeClr val="tx1"/>
                </a:solidFill>
                <a:effectLst/>
                <a:latin typeface="Arial" panose="020B0604020202020204" pitchFamily="34" charset="0"/>
              </a:rPr>
              <a:t>RoBERTa</a:t>
            </a:r>
            <a:r>
              <a:rPr lang="en-US" sz="1200" b="0" i="0" dirty="0">
                <a:solidFill>
                  <a:schemeClr val="tx1"/>
                </a:solidFill>
                <a:effectLst/>
                <a:latin typeface="Arial" panose="020B0604020202020204" pitchFamily="34" charset="0"/>
              </a:rPr>
              <a:t>-base language model and add a layer to the deep neural network. </a:t>
            </a:r>
            <a:endParaRPr lang="en-US" sz="1400" dirty="0">
              <a:solidFill>
                <a:schemeClr val="tx1"/>
              </a:solidFill>
            </a:endParaRPr>
          </a:p>
        </p:txBody>
      </p:sp>
      <p:sp>
        <p:nvSpPr>
          <p:cNvPr id="8" name="Process 7">
            <a:extLst>
              <a:ext uri="{FF2B5EF4-FFF2-40B4-BE49-F238E27FC236}">
                <a16:creationId xmlns:a16="http://schemas.microsoft.com/office/drawing/2014/main" id="{2302AC9C-27DC-A53C-C7E9-8939BFD868BA}"/>
              </a:ext>
            </a:extLst>
          </p:cNvPr>
          <p:cNvSpPr/>
          <p:nvPr/>
        </p:nvSpPr>
        <p:spPr>
          <a:xfrm>
            <a:off x="288001" y="2594721"/>
            <a:ext cx="3707788" cy="706057"/>
          </a:xfrm>
          <a:prstGeom prst="flowChart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b="1" dirty="0">
                <a:solidFill>
                  <a:schemeClr val="tx1"/>
                </a:solidFill>
                <a:cs typeface="Aharoni" panose="02010803020104030203" pitchFamily="2" charset="-79"/>
              </a:rPr>
              <a:t>Cal</a:t>
            </a:r>
            <a:r>
              <a:rPr lang="en-US" sz="1400" b="1" dirty="0">
                <a:solidFill>
                  <a:schemeClr val="tx1"/>
                </a:solidFill>
                <a:cs typeface="Aharoni" panose="02010803020104030203" pitchFamily="2" charset="-79"/>
              </a:rPr>
              <a:t>culate sentiment: </a:t>
            </a:r>
            <a:r>
              <a:rPr lang="en-US" sz="1200" dirty="0">
                <a:solidFill>
                  <a:schemeClr val="tx1"/>
                </a:solidFill>
              </a:rPr>
              <a:t>Three emotions of interest for our study: sadness, fear, and joy. Calculate the score for each tweet</a:t>
            </a:r>
            <a:endParaRPr lang="en-US" sz="1400" dirty="0">
              <a:solidFill>
                <a:schemeClr val="tx1"/>
              </a:solidFill>
              <a:cs typeface="Aharoni" panose="02010803020104030203" pitchFamily="2" charset="-79"/>
            </a:endParaRPr>
          </a:p>
        </p:txBody>
      </p:sp>
      <p:sp>
        <p:nvSpPr>
          <p:cNvPr id="9" name="Process 8">
            <a:extLst>
              <a:ext uri="{FF2B5EF4-FFF2-40B4-BE49-F238E27FC236}">
                <a16:creationId xmlns:a16="http://schemas.microsoft.com/office/drawing/2014/main" id="{10F8B1AD-3F15-D967-6A59-0CB3C14F82EA}"/>
              </a:ext>
            </a:extLst>
          </p:cNvPr>
          <p:cNvSpPr/>
          <p:nvPr/>
        </p:nvSpPr>
        <p:spPr>
          <a:xfrm>
            <a:off x="284147" y="3394584"/>
            <a:ext cx="3703306" cy="706057"/>
          </a:xfrm>
          <a:prstGeom prst="flowChart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b="1" dirty="0">
                <a:solidFill>
                  <a:schemeClr val="tx1"/>
                </a:solidFill>
                <a:cs typeface="Aharoni" panose="02010803020104030203" pitchFamily="2" charset="-79"/>
              </a:rPr>
              <a:t>Aggregated</a:t>
            </a:r>
            <a:r>
              <a:rPr lang="en-US" sz="1400" dirty="0">
                <a:solidFill>
                  <a:schemeClr val="tx1"/>
                </a:solidFill>
                <a:cs typeface="Aharoni" panose="02010803020104030203" pitchFamily="2" charset="-79"/>
              </a:rPr>
              <a:t> </a:t>
            </a:r>
            <a:r>
              <a:rPr lang="en-US" sz="1200" dirty="0">
                <a:solidFill>
                  <a:schemeClr val="tx1"/>
                </a:solidFill>
                <a:cs typeface="Aharoni" panose="02010803020104030203" pitchFamily="2" charset="-79"/>
              </a:rPr>
              <a:t>to estimate the overall sentiment for a given period</a:t>
            </a:r>
            <a:endParaRPr lang="en-US" sz="1400" dirty="0">
              <a:solidFill>
                <a:schemeClr val="tx1"/>
              </a:solidFill>
              <a:cs typeface="Aharoni" panose="02010803020104030203" pitchFamily="2" charset="-79"/>
            </a:endParaRPr>
          </a:p>
        </p:txBody>
      </p:sp>
      <p:sp>
        <p:nvSpPr>
          <p:cNvPr id="10" name="Right Arrow 9">
            <a:extLst>
              <a:ext uri="{FF2B5EF4-FFF2-40B4-BE49-F238E27FC236}">
                <a16:creationId xmlns:a16="http://schemas.microsoft.com/office/drawing/2014/main" id="{600B9CFE-F19F-0019-35BC-CF36E0763A24}"/>
              </a:ext>
            </a:extLst>
          </p:cNvPr>
          <p:cNvSpPr/>
          <p:nvPr/>
        </p:nvSpPr>
        <p:spPr>
          <a:xfrm>
            <a:off x="3995787" y="2286451"/>
            <a:ext cx="658509" cy="21991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01F1E45-09EC-71EF-8B00-D7EA964CD1E2}"/>
              </a:ext>
            </a:extLst>
          </p:cNvPr>
          <p:cNvSpPr txBox="1"/>
          <p:nvPr/>
        </p:nvSpPr>
        <p:spPr bwMode="auto">
          <a:xfrm>
            <a:off x="260543" y="4343400"/>
            <a:ext cx="3519988" cy="523220"/>
          </a:xfrm>
          <a:prstGeom prst="rect">
            <a:avLst/>
          </a:prstGeom>
          <a:noFill/>
        </p:spPr>
        <p:txBody>
          <a:bodyPr wrap="square" rtlCol="0">
            <a:spAutoFit/>
          </a:bodyPr>
          <a:lstStyle/>
          <a:p>
            <a:r>
              <a:rPr lang="en-US" sz="1400" dirty="0">
                <a:solidFill>
                  <a:schemeClr val="tx2">
                    <a:lumMod val="50000"/>
                  </a:schemeClr>
                </a:solidFill>
                <a:latin typeface="Aharoni" panose="02010803020104030203" pitchFamily="2" charset="-79"/>
                <a:cs typeface="Aharoni" panose="02010803020104030203" pitchFamily="2" charset="-79"/>
              </a:rPr>
              <a:t>Value = ∑(Sentiment score of all tweets containing target word)</a:t>
            </a:r>
          </a:p>
        </p:txBody>
      </p:sp>
      <p:sp>
        <p:nvSpPr>
          <p:cNvPr id="12" name="Process 11">
            <a:extLst>
              <a:ext uri="{FF2B5EF4-FFF2-40B4-BE49-F238E27FC236}">
                <a16:creationId xmlns:a16="http://schemas.microsoft.com/office/drawing/2014/main" id="{329F4073-9A26-23E3-EC11-1861B30F87FC}"/>
              </a:ext>
            </a:extLst>
          </p:cNvPr>
          <p:cNvSpPr/>
          <p:nvPr/>
        </p:nvSpPr>
        <p:spPr>
          <a:xfrm>
            <a:off x="288001" y="1708945"/>
            <a:ext cx="3707788" cy="781500"/>
          </a:xfrm>
          <a:prstGeom prst="flowChart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400" b="1" dirty="0">
                <a:solidFill>
                  <a:schemeClr val="tx1"/>
                </a:solidFill>
              </a:rPr>
              <a:t>Supervised Training:</a:t>
            </a:r>
            <a:r>
              <a:rPr lang="en-US" sz="1400" dirty="0">
                <a:solidFill>
                  <a:schemeClr val="tx1"/>
                </a:solidFill>
              </a:rPr>
              <a:t> </a:t>
            </a:r>
            <a:r>
              <a:rPr lang="en-US" sz="1200" dirty="0">
                <a:solidFill>
                  <a:schemeClr val="tx1"/>
                </a:solidFill>
              </a:rPr>
              <a:t>The model is trained on the </a:t>
            </a:r>
            <a:r>
              <a:rPr lang="en-US" sz="1200" dirty="0" err="1">
                <a:solidFill>
                  <a:schemeClr val="tx1"/>
                </a:solidFill>
              </a:rPr>
              <a:t>SemEval</a:t>
            </a:r>
            <a:r>
              <a:rPr lang="en-US" sz="1200" dirty="0">
                <a:solidFill>
                  <a:schemeClr val="tx1"/>
                </a:solidFill>
              </a:rPr>
              <a:t> 2018 emotion dataset (Mohammad et al., 2018). </a:t>
            </a:r>
            <a:endParaRPr lang="en-US" sz="1400" dirty="0">
              <a:solidFill>
                <a:schemeClr val="tx1"/>
              </a:solidFill>
            </a:endParaRPr>
          </a:p>
        </p:txBody>
      </p:sp>
      <p:sp>
        <p:nvSpPr>
          <p:cNvPr id="13" name="Right Arrow 12">
            <a:extLst>
              <a:ext uri="{FF2B5EF4-FFF2-40B4-BE49-F238E27FC236}">
                <a16:creationId xmlns:a16="http://schemas.microsoft.com/office/drawing/2014/main" id="{06318C08-ADC5-EC7C-4F18-1F9A12AEB9E5}"/>
              </a:ext>
            </a:extLst>
          </p:cNvPr>
          <p:cNvSpPr/>
          <p:nvPr/>
        </p:nvSpPr>
        <p:spPr>
          <a:xfrm rot="5400000">
            <a:off x="1789198" y="4112061"/>
            <a:ext cx="242759" cy="21991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6" name="Group 15">
            <a:extLst>
              <a:ext uri="{FF2B5EF4-FFF2-40B4-BE49-F238E27FC236}">
                <a16:creationId xmlns:a16="http://schemas.microsoft.com/office/drawing/2014/main" id="{2DCA899B-290C-D572-F783-F669FB2E655D}"/>
              </a:ext>
            </a:extLst>
          </p:cNvPr>
          <p:cNvGrpSpPr/>
          <p:nvPr/>
        </p:nvGrpSpPr>
        <p:grpSpPr>
          <a:xfrm>
            <a:off x="4654296" y="2151039"/>
            <a:ext cx="2487907" cy="1032421"/>
            <a:chOff x="5858435" y="946406"/>
            <a:chExt cx="2693894" cy="1326147"/>
          </a:xfrm>
        </p:grpSpPr>
        <p:pic>
          <p:nvPicPr>
            <p:cNvPr id="41986" name="Picture 2">
              <a:extLst>
                <a:ext uri="{FF2B5EF4-FFF2-40B4-BE49-F238E27FC236}">
                  <a16:creationId xmlns:a16="http://schemas.microsoft.com/office/drawing/2014/main" id="{894C2AD4-1B9E-4E46-A3F2-64645990D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435" y="946406"/>
              <a:ext cx="2632170" cy="127338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A2C2751-20B7-5DCB-32B2-FEB625AE8B1B}"/>
                </a:ext>
              </a:extLst>
            </p:cNvPr>
            <p:cNvSpPr/>
            <p:nvPr/>
          </p:nvSpPr>
          <p:spPr>
            <a:xfrm>
              <a:off x="5889812" y="946406"/>
              <a:ext cx="2662517" cy="132614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
        <p:nvSpPr>
          <p:cNvPr id="15" name="TextBox 14">
            <a:extLst>
              <a:ext uri="{FF2B5EF4-FFF2-40B4-BE49-F238E27FC236}">
                <a16:creationId xmlns:a16="http://schemas.microsoft.com/office/drawing/2014/main" id="{71233636-7BBE-66A8-625B-1FECAA96E572}"/>
              </a:ext>
            </a:extLst>
          </p:cNvPr>
          <p:cNvSpPr txBox="1"/>
          <p:nvPr/>
        </p:nvSpPr>
        <p:spPr bwMode="auto">
          <a:xfrm>
            <a:off x="7114177" y="2192801"/>
            <a:ext cx="1741822" cy="1015663"/>
          </a:xfrm>
          <a:prstGeom prst="rect">
            <a:avLst/>
          </a:prstGeom>
          <a:noFill/>
        </p:spPr>
        <p:txBody>
          <a:bodyPr wrap="square" rtlCol="0">
            <a:spAutoFit/>
          </a:bodyPr>
          <a:lstStyle/>
          <a:p>
            <a:r>
              <a:rPr lang="en-US" sz="1200" dirty="0" err="1"/>
              <a:t>SemEval</a:t>
            </a:r>
            <a:r>
              <a:rPr lang="en-US" sz="1200" dirty="0"/>
              <a:t> 2018: 1,400 tweets per emotion (anger, fear, joy, sadness)</a:t>
            </a:r>
          </a:p>
          <a:p>
            <a:endParaRPr lang="en-US" sz="1200" dirty="0"/>
          </a:p>
        </p:txBody>
      </p:sp>
      <p:grpSp>
        <p:nvGrpSpPr>
          <p:cNvPr id="26" name="Group 25">
            <a:extLst>
              <a:ext uri="{FF2B5EF4-FFF2-40B4-BE49-F238E27FC236}">
                <a16:creationId xmlns:a16="http://schemas.microsoft.com/office/drawing/2014/main" id="{9D5EB2DE-9DE9-D4DB-6C09-1A689EC5932D}"/>
              </a:ext>
            </a:extLst>
          </p:cNvPr>
          <p:cNvGrpSpPr/>
          <p:nvPr/>
        </p:nvGrpSpPr>
        <p:grpSpPr>
          <a:xfrm>
            <a:off x="4683274" y="760323"/>
            <a:ext cx="3349272" cy="1310881"/>
            <a:chOff x="5563332" y="765119"/>
            <a:chExt cx="3507440" cy="1310881"/>
          </a:xfrm>
        </p:grpSpPr>
        <p:pic>
          <p:nvPicPr>
            <p:cNvPr id="20" name="Picture 19" descr="A group of blue circles and lines&#10;&#10;Description automatically generated">
              <a:extLst>
                <a:ext uri="{FF2B5EF4-FFF2-40B4-BE49-F238E27FC236}">
                  <a16:creationId xmlns:a16="http://schemas.microsoft.com/office/drawing/2014/main" id="{4D6DA3FE-063D-A10E-4C9A-52FDF95AE01E}"/>
                </a:ext>
              </a:extLst>
            </p:cNvPr>
            <p:cNvPicPr>
              <a:picLocks noChangeAspect="1"/>
            </p:cNvPicPr>
            <p:nvPr/>
          </p:nvPicPr>
          <p:blipFill>
            <a:blip r:embed="rId4"/>
            <a:stretch>
              <a:fillRect/>
            </a:stretch>
          </p:blipFill>
          <p:spPr>
            <a:xfrm>
              <a:off x="5563332" y="765119"/>
              <a:ext cx="2910753" cy="1280481"/>
            </a:xfrm>
            <a:prstGeom prst="rect">
              <a:avLst/>
            </a:prstGeom>
          </p:spPr>
        </p:pic>
        <p:sp>
          <p:nvSpPr>
            <p:cNvPr id="22" name="TextBox 21">
              <a:extLst>
                <a:ext uri="{FF2B5EF4-FFF2-40B4-BE49-F238E27FC236}">
                  <a16:creationId xmlns:a16="http://schemas.microsoft.com/office/drawing/2014/main" id="{FB0C0831-7DAF-8D7B-9270-B78C84F465EA}"/>
                </a:ext>
              </a:extLst>
            </p:cNvPr>
            <p:cNvSpPr txBox="1"/>
            <p:nvPr/>
          </p:nvSpPr>
          <p:spPr bwMode="auto">
            <a:xfrm>
              <a:off x="8336276" y="1004900"/>
              <a:ext cx="734496" cy="261610"/>
            </a:xfrm>
            <a:prstGeom prst="rect">
              <a:avLst/>
            </a:prstGeom>
            <a:noFill/>
          </p:spPr>
          <p:txBody>
            <a:bodyPr wrap="none" rtlCol="0">
              <a:spAutoFit/>
            </a:bodyPr>
            <a:lstStyle/>
            <a:p>
              <a:r>
                <a:rPr lang="en-US" sz="1100" dirty="0"/>
                <a:t>Sadness</a:t>
              </a:r>
            </a:p>
          </p:txBody>
        </p:sp>
        <p:sp>
          <p:nvSpPr>
            <p:cNvPr id="23" name="TextBox 22">
              <a:extLst>
                <a:ext uri="{FF2B5EF4-FFF2-40B4-BE49-F238E27FC236}">
                  <a16:creationId xmlns:a16="http://schemas.microsoft.com/office/drawing/2014/main" id="{DBE6D9A2-1ADB-F508-B225-2B0B42FCF4FA}"/>
                </a:ext>
              </a:extLst>
            </p:cNvPr>
            <p:cNvSpPr txBox="1"/>
            <p:nvPr/>
          </p:nvSpPr>
          <p:spPr bwMode="auto">
            <a:xfrm>
              <a:off x="8351516" y="1276172"/>
              <a:ext cx="474810" cy="261610"/>
            </a:xfrm>
            <a:prstGeom prst="rect">
              <a:avLst/>
            </a:prstGeom>
            <a:noFill/>
          </p:spPr>
          <p:txBody>
            <a:bodyPr wrap="none" rtlCol="0">
              <a:spAutoFit/>
            </a:bodyPr>
            <a:lstStyle/>
            <a:p>
              <a:r>
                <a:rPr lang="en-US" sz="1100" dirty="0"/>
                <a:t>Fear</a:t>
              </a:r>
            </a:p>
          </p:txBody>
        </p:sp>
        <p:sp>
          <p:nvSpPr>
            <p:cNvPr id="24" name="TextBox 23">
              <a:extLst>
                <a:ext uri="{FF2B5EF4-FFF2-40B4-BE49-F238E27FC236}">
                  <a16:creationId xmlns:a16="http://schemas.microsoft.com/office/drawing/2014/main" id="{6081E66D-C0AB-2177-6900-4414D459BF77}"/>
                </a:ext>
              </a:extLst>
            </p:cNvPr>
            <p:cNvSpPr txBox="1"/>
            <p:nvPr/>
          </p:nvSpPr>
          <p:spPr bwMode="auto">
            <a:xfrm>
              <a:off x="8357612" y="1547444"/>
              <a:ext cx="404278" cy="261610"/>
            </a:xfrm>
            <a:prstGeom prst="rect">
              <a:avLst/>
            </a:prstGeom>
            <a:noFill/>
          </p:spPr>
          <p:txBody>
            <a:bodyPr wrap="none" rtlCol="0">
              <a:spAutoFit/>
            </a:bodyPr>
            <a:lstStyle/>
            <a:p>
              <a:r>
                <a:rPr lang="en-US" sz="1100" dirty="0"/>
                <a:t>Joy</a:t>
              </a:r>
            </a:p>
          </p:txBody>
        </p:sp>
        <p:sp>
          <p:nvSpPr>
            <p:cNvPr id="25" name="Rectangle 24">
              <a:extLst>
                <a:ext uri="{FF2B5EF4-FFF2-40B4-BE49-F238E27FC236}">
                  <a16:creationId xmlns:a16="http://schemas.microsoft.com/office/drawing/2014/main" id="{A57AD409-E0A0-B28A-621A-07B5F3C6E367}"/>
                </a:ext>
              </a:extLst>
            </p:cNvPr>
            <p:cNvSpPr/>
            <p:nvPr/>
          </p:nvSpPr>
          <p:spPr>
            <a:xfrm>
              <a:off x="5563332" y="765119"/>
              <a:ext cx="3507440" cy="131088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
        <p:nvSpPr>
          <p:cNvPr id="27" name="Right Arrow 26">
            <a:extLst>
              <a:ext uri="{FF2B5EF4-FFF2-40B4-BE49-F238E27FC236}">
                <a16:creationId xmlns:a16="http://schemas.microsoft.com/office/drawing/2014/main" id="{9656FF52-93A8-628B-CBC5-AE612BFAC310}"/>
              </a:ext>
            </a:extLst>
          </p:cNvPr>
          <p:cNvSpPr/>
          <p:nvPr/>
        </p:nvSpPr>
        <p:spPr>
          <a:xfrm>
            <a:off x="3995788" y="1135705"/>
            <a:ext cx="576212" cy="21991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ight Arrow 27">
            <a:extLst>
              <a:ext uri="{FF2B5EF4-FFF2-40B4-BE49-F238E27FC236}">
                <a16:creationId xmlns:a16="http://schemas.microsoft.com/office/drawing/2014/main" id="{F5C27A35-412A-2DB6-A657-0ECF603BE5E1}"/>
              </a:ext>
            </a:extLst>
          </p:cNvPr>
          <p:cNvSpPr/>
          <p:nvPr/>
        </p:nvSpPr>
        <p:spPr>
          <a:xfrm rot="391839">
            <a:off x="3990057" y="3187463"/>
            <a:ext cx="679548" cy="21991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41988" name="Picture 4" descr="From Sentiment Analysis to Emotion Recognition: A NLP story | by Rodrigo  Masaru Ohashi | Neuronio | Medium">
            <a:extLst>
              <a:ext uri="{FF2B5EF4-FFF2-40B4-BE49-F238E27FC236}">
                <a16:creationId xmlns:a16="http://schemas.microsoft.com/office/drawing/2014/main" id="{FE8C3C7C-C6B8-9EE7-43EA-46EAA609F3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07" y="3299757"/>
            <a:ext cx="2212848" cy="124549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FDD62AF1-D6E6-F898-4475-EFC35F6B09D1}"/>
              </a:ext>
            </a:extLst>
          </p:cNvPr>
          <p:cNvSpPr/>
          <p:nvPr/>
        </p:nvSpPr>
        <p:spPr>
          <a:xfrm>
            <a:off x="4679907" y="3297422"/>
            <a:ext cx="2205525" cy="121971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533821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63D5-E903-FDDB-AAB6-ECE70FE90E2F}"/>
              </a:ext>
            </a:extLst>
          </p:cNvPr>
          <p:cNvSpPr>
            <a:spLocks noGrp="1"/>
          </p:cNvSpPr>
          <p:nvPr>
            <p:ph type="title"/>
          </p:nvPr>
        </p:nvSpPr>
        <p:spPr/>
        <p:txBody>
          <a:bodyPr/>
          <a:lstStyle/>
          <a:p>
            <a:r>
              <a:rPr lang="en-US" dirty="0" err="1"/>
              <a:t>Bertweet</a:t>
            </a:r>
            <a:r>
              <a:rPr lang="en-US" dirty="0"/>
              <a:t> FT vs . Baseline 3</a:t>
            </a:r>
          </a:p>
        </p:txBody>
      </p:sp>
      <p:pic>
        <p:nvPicPr>
          <p:cNvPr id="4" name="Picture 3">
            <a:extLst>
              <a:ext uri="{FF2B5EF4-FFF2-40B4-BE49-F238E27FC236}">
                <a16:creationId xmlns:a16="http://schemas.microsoft.com/office/drawing/2014/main" id="{0DA42629-FD8D-E18C-BC2A-FEFDD89DB942}"/>
              </a:ext>
            </a:extLst>
          </p:cNvPr>
          <p:cNvPicPr>
            <a:picLocks noChangeAspect="1"/>
          </p:cNvPicPr>
          <p:nvPr/>
        </p:nvPicPr>
        <p:blipFill>
          <a:blip r:embed="rId2"/>
          <a:stretch>
            <a:fillRect/>
          </a:stretch>
        </p:blipFill>
        <p:spPr>
          <a:xfrm>
            <a:off x="45720" y="1348740"/>
            <a:ext cx="9052560" cy="3017520"/>
          </a:xfrm>
          <a:prstGeom prst="rect">
            <a:avLst/>
          </a:prstGeom>
        </p:spPr>
      </p:pic>
      <p:sp>
        <p:nvSpPr>
          <p:cNvPr id="5" name="TextBox 4">
            <a:extLst>
              <a:ext uri="{FF2B5EF4-FFF2-40B4-BE49-F238E27FC236}">
                <a16:creationId xmlns:a16="http://schemas.microsoft.com/office/drawing/2014/main" id="{7C3F6D20-D86F-93E2-85F2-C0BAE50A0E88}"/>
              </a:ext>
            </a:extLst>
          </p:cNvPr>
          <p:cNvSpPr txBox="1"/>
          <p:nvPr/>
        </p:nvSpPr>
        <p:spPr bwMode="auto">
          <a:xfrm>
            <a:off x="5757705" y="743578"/>
            <a:ext cx="295421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Baseline 3 also almost aligns with GS</a:t>
            </a:r>
          </a:p>
        </p:txBody>
      </p:sp>
    </p:spTree>
    <p:extLst>
      <p:ext uri="{BB962C8B-B14F-4D97-AF65-F5344CB8AC3E}">
        <p14:creationId xmlns:p14="http://schemas.microsoft.com/office/powerpoint/2010/main" val="595878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E4DE-A8B6-0DC6-94C6-C13BDDD09C17}"/>
              </a:ext>
            </a:extLst>
          </p:cNvPr>
          <p:cNvSpPr>
            <a:spLocks noGrp="1"/>
          </p:cNvSpPr>
          <p:nvPr>
            <p:ph type="title"/>
          </p:nvPr>
        </p:nvSpPr>
        <p:spPr/>
        <p:txBody>
          <a:bodyPr/>
          <a:lstStyle/>
          <a:p>
            <a:r>
              <a:rPr lang="en-US" dirty="0" err="1"/>
              <a:t>Bertweet</a:t>
            </a:r>
            <a:r>
              <a:rPr lang="en-US" dirty="0"/>
              <a:t> FT vs . Baseline 3</a:t>
            </a:r>
          </a:p>
        </p:txBody>
      </p:sp>
      <p:pic>
        <p:nvPicPr>
          <p:cNvPr id="4" name="Picture 3">
            <a:extLst>
              <a:ext uri="{FF2B5EF4-FFF2-40B4-BE49-F238E27FC236}">
                <a16:creationId xmlns:a16="http://schemas.microsoft.com/office/drawing/2014/main" id="{4ADD5C62-607C-4271-642F-F727D23C9B9B}"/>
              </a:ext>
            </a:extLst>
          </p:cNvPr>
          <p:cNvPicPr>
            <a:picLocks noChangeAspect="1"/>
          </p:cNvPicPr>
          <p:nvPr/>
        </p:nvPicPr>
        <p:blipFill>
          <a:blip r:embed="rId2"/>
          <a:stretch>
            <a:fillRect/>
          </a:stretch>
        </p:blipFill>
        <p:spPr>
          <a:xfrm>
            <a:off x="45720" y="1348740"/>
            <a:ext cx="9052560" cy="3017520"/>
          </a:xfrm>
          <a:prstGeom prst="rect">
            <a:avLst/>
          </a:prstGeom>
        </p:spPr>
      </p:pic>
    </p:spTree>
    <p:extLst>
      <p:ext uri="{BB962C8B-B14F-4D97-AF65-F5344CB8AC3E}">
        <p14:creationId xmlns:p14="http://schemas.microsoft.com/office/powerpoint/2010/main" val="3263832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5436-91B9-4279-1D62-CB97CED6F0E1}"/>
              </a:ext>
            </a:extLst>
          </p:cNvPr>
          <p:cNvSpPr>
            <a:spLocks noGrp="1"/>
          </p:cNvSpPr>
          <p:nvPr>
            <p:ph type="title"/>
          </p:nvPr>
        </p:nvSpPr>
        <p:spPr/>
        <p:txBody>
          <a:bodyPr/>
          <a:lstStyle/>
          <a:p>
            <a:r>
              <a:rPr lang="en-US" dirty="0" err="1"/>
              <a:t>Bertweet</a:t>
            </a:r>
            <a:r>
              <a:rPr lang="en-US" dirty="0"/>
              <a:t> FT vs . Baseline 3</a:t>
            </a:r>
          </a:p>
        </p:txBody>
      </p:sp>
      <p:pic>
        <p:nvPicPr>
          <p:cNvPr id="4" name="Picture 3">
            <a:extLst>
              <a:ext uri="{FF2B5EF4-FFF2-40B4-BE49-F238E27FC236}">
                <a16:creationId xmlns:a16="http://schemas.microsoft.com/office/drawing/2014/main" id="{95189180-64E5-9392-5B83-B88A77D655D9}"/>
              </a:ext>
            </a:extLst>
          </p:cNvPr>
          <p:cNvPicPr>
            <a:picLocks noChangeAspect="1"/>
          </p:cNvPicPr>
          <p:nvPr/>
        </p:nvPicPr>
        <p:blipFill>
          <a:blip r:embed="rId2"/>
          <a:stretch>
            <a:fillRect/>
          </a:stretch>
        </p:blipFill>
        <p:spPr>
          <a:xfrm>
            <a:off x="45720" y="1348740"/>
            <a:ext cx="9052560" cy="3017520"/>
          </a:xfrm>
          <a:prstGeom prst="rect">
            <a:avLst/>
          </a:prstGeom>
        </p:spPr>
      </p:pic>
      <p:sp>
        <p:nvSpPr>
          <p:cNvPr id="5" name="TextBox 4">
            <a:extLst>
              <a:ext uri="{FF2B5EF4-FFF2-40B4-BE49-F238E27FC236}">
                <a16:creationId xmlns:a16="http://schemas.microsoft.com/office/drawing/2014/main" id="{0F0C3CCF-C143-EE28-2E9D-61A2C97D067F}"/>
              </a:ext>
            </a:extLst>
          </p:cNvPr>
          <p:cNvSpPr txBox="1"/>
          <p:nvPr/>
        </p:nvSpPr>
        <p:spPr bwMode="auto">
          <a:xfrm>
            <a:off x="5918479" y="994787"/>
            <a:ext cx="317980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Tends  hard to spot due to high volatility and value predominantly stay in the middle</a:t>
            </a:r>
          </a:p>
        </p:txBody>
      </p:sp>
    </p:spTree>
    <p:extLst>
      <p:ext uri="{BB962C8B-B14F-4D97-AF65-F5344CB8AC3E}">
        <p14:creationId xmlns:p14="http://schemas.microsoft.com/office/powerpoint/2010/main" val="4011326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6278-5F8B-9BB8-603E-E5FD5DB39BC0}"/>
              </a:ext>
            </a:extLst>
          </p:cNvPr>
          <p:cNvSpPr>
            <a:spLocks noGrp="1"/>
          </p:cNvSpPr>
          <p:nvPr>
            <p:ph type="title"/>
          </p:nvPr>
        </p:nvSpPr>
        <p:spPr/>
        <p:txBody>
          <a:bodyPr/>
          <a:lstStyle/>
          <a:p>
            <a:r>
              <a:rPr lang="en-US" dirty="0" err="1"/>
              <a:t>Bertweet</a:t>
            </a:r>
            <a:r>
              <a:rPr lang="en-US" dirty="0"/>
              <a:t> FT vs . Baseline 3</a:t>
            </a:r>
          </a:p>
        </p:txBody>
      </p:sp>
      <p:pic>
        <p:nvPicPr>
          <p:cNvPr id="4" name="Picture 3">
            <a:extLst>
              <a:ext uri="{FF2B5EF4-FFF2-40B4-BE49-F238E27FC236}">
                <a16:creationId xmlns:a16="http://schemas.microsoft.com/office/drawing/2014/main" id="{4590DFED-0489-07B7-6556-E17FF2FF536F}"/>
              </a:ext>
            </a:extLst>
          </p:cNvPr>
          <p:cNvPicPr>
            <a:picLocks noChangeAspect="1"/>
          </p:cNvPicPr>
          <p:nvPr/>
        </p:nvPicPr>
        <p:blipFill>
          <a:blip r:embed="rId2"/>
          <a:stretch>
            <a:fillRect/>
          </a:stretch>
        </p:blipFill>
        <p:spPr>
          <a:xfrm>
            <a:off x="45720" y="1348740"/>
            <a:ext cx="9052560" cy="3017520"/>
          </a:xfrm>
          <a:prstGeom prst="rect">
            <a:avLst/>
          </a:prstGeom>
        </p:spPr>
      </p:pic>
    </p:spTree>
    <p:extLst>
      <p:ext uri="{BB962C8B-B14F-4D97-AF65-F5344CB8AC3E}">
        <p14:creationId xmlns:p14="http://schemas.microsoft.com/office/powerpoint/2010/main" val="1498651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6D285-B791-D9A5-AE12-49C3D888B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928A6-2B58-AD54-B953-D0DE80D09CF7}"/>
              </a:ext>
            </a:extLst>
          </p:cNvPr>
          <p:cNvSpPr>
            <a:spLocks noGrp="1"/>
          </p:cNvSpPr>
          <p:nvPr>
            <p:ph type="title"/>
          </p:nvPr>
        </p:nvSpPr>
        <p:spPr>
          <a:xfrm>
            <a:off x="288000" y="168000"/>
            <a:ext cx="8568000" cy="453000"/>
          </a:xfrm>
        </p:spPr>
        <p:txBody>
          <a:bodyPr anchor="b">
            <a:normAutofit/>
          </a:bodyPr>
          <a:lstStyle/>
          <a:p>
            <a:r>
              <a:rPr lang="en-US" dirty="0"/>
              <a:t>Comparison</a:t>
            </a:r>
          </a:p>
        </p:txBody>
      </p:sp>
      <p:graphicFrame>
        <p:nvGraphicFramePr>
          <p:cNvPr id="3" name="Table 2">
            <a:extLst>
              <a:ext uri="{FF2B5EF4-FFF2-40B4-BE49-F238E27FC236}">
                <a16:creationId xmlns:a16="http://schemas.microsoft.com/office/drawing/2014/main" id="{4A7DF955-99A5-BF8B-7E2F-3600EF662579}"/>
              </a:ext>
            </a:extLst>
          </p:cNvPr>
          <p:cNvGraphicFramePr>
            <a:graphicFrameLocks noGrp="1"/>
          </p:cNvGraphicFramePr>
          <p:nvPr>
            <p:extLst>
              <p:ext uri="{D42A27DB-BD31-4B8C-83A1-F6EECF244321}">
                <p14:modId xmlns:p14="http://schemas.microsoft.com/office/powerpoint/2010/main" val="1103055510"/>
              </p:ext>
            </p:extLst>
          </p:nvPr>
        </p:nvGraphicFramePr>
        <p:xfrm>
          <a:off x="288000" y="755373"/>
          <a:ext cx="8567999" cy="4234066"/>
        </p:xfrm>
        <a:graphic>
          <a:graphicData uri="http://schemas.openxmlformats.org/drawingml/2006/table">
            <a:tbl>
              <a:tblPr firstRow="1" bandRow="1">
                <a:noFill/>
              </a:tblPr>
              <a:tblGrid>
                <a:gridCol w="2612266">
                  <a:extLst>
                    <a:ext uri="{9D8B030D-6E8A-4147-A177-3AD203B41FA5}">
                      <a16:colId xmlns:a16="http://schemas.microsoft.com/office/drawing/2014/main" val="980815253"/>
                    </a:ext>
                  </a:extLst>
                </a:gridCol>
                <a:gridCol w="1433375">
                  <a:extLst>
                    <a:ext uri="{9D8B030D-6E8A-4147-A177-3AD203B41FA5}">
                      <a16:colId xmlns:a16="http://schemas.microsoft.com/office/drawing/2014/main" val="1051734395"/>
                    </a:ext>
                  </a:extLst>
                </a:gridCol>
                <a:gridCol w="1189668">
                  <a:extLst>
                    <a:ext uri="{9D8B030D-6E8A-4147-A177-3AD203B41FA5}">
                      <a16:colId xmlns:a16="http://schemas.microsoft.com/office/drawing/2014/main" val="4169905362"/>
                    </a:ext>
                  </a:extLst>
                </a:gridCol>
                <a:gridCol w="1301471">
                  <a:extLst>
                    <a:ext uri="{9D8B030D-6E8A-4147-A177-3AD203B41FA5}">
                      <a16:colId xmlns:a16="http://schemas.microsoft.com/office/drawing/2014/main" val="1212943316"/>
                    </a:ext>
                  </a:extLst>
                </a:gridCol>
                <a:gridCol w="1090676">
                  <a:extLst>
                    <a:ext uri="{9D8B030D-6E8A-4147-A177-3AD203B41FA5}">
                      <a16:colId xmlns:a16="http://schemas.microsoft.com/office/drawing/2014/main" val="3042970537"/>
                    </a:ext>
                  </a:extLst>
                </a:gridCol>
                <a:gridCol w="940543">
                  <a:extLst>
                    <a:ext uri="{9D8B030D-6E8A-4147-A177-3AD203B41FA5}">
                      <a16:colId xmlns:a16="http://schemas.microsoft.com/office/drawing/2014/main" val="75562612"/>
                    </a:ext>
                  </a:extLst>
                </a:gridCol>
              </a:tblGrid>
              <a:tr h="409811">
                <a:tc>
                  <a:txBody>
                    <a:bodyPr/>
                    <a:lstStyle/>
                    <a:p>
                      <a:pPr algn="l" fontAlgn="b"/>
                      <a:r>
                        <a:rPr lang="en-US" sz="1100" b="1" u="none" strike="noStrike" cap="none" spc="0">
                          <a:solidFill>
                            <a:schemeClr val="tx1">
                              <a:lumMod val="75000"/>
                              <a:lumOff val="25000"/>
                            </a:schemeClr>
                          </a:solidFill>
                          <a:effectLst/>
                        </a:rPr>
                        <a:t>Matric</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1425" marT="67543" marB="6754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100" b="1" u="none" strike="noStrike" cap="none" spc="0">
                          <a:solidFill>
                            <a:schemeClr val="tx1">
                              <a:lumMod val="75000"/>
                              <a:lumOff val="25000"/>
                            </a:schemeClr>
                          </a:solidFill>
                          <a:effectLst/>
                        </a:rPr>
                        <a:t>Tuned Model</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1425" marT="67543" marB="6754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100" b="1" u="none" strike="noStrike" cap="none" spc="0">
                          <a:solidFill>
                            <a:schemeClr val="tx1">
                              <a:lumMod val="75000"/>
                              <a:lumOff val="25000"/>
                            </a:schemeClr>
                          </a:solidFill>
                          <a:effectLst/>
                        </a:rPr>
                        <a:t>LIWC</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1425" marT="67543" marB="6754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algn="l" fontAlgn="b"/>
                      <a:r>
                        <a:rPr lang="en-US" sz="1100" b="1" dirty="0" err="1"/>
                        <a:t>RoBERTa</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1425" marT="67543" marB="6754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pPr algn="l" fontAlgn="b"/>
                      <a:endParaRPr lang="en-US" sz="1200" b="1" i="0" u="none" strike="noStrike" cap="none" spc="0">
                        <a:solidFill>
                          <a:schemeClr val="tx1">
                            <a:lumMod val="75000"/>
                            <a:lumOff val="25000"/>
                          </a:schemeClr>
                        </a:solidFill>
                        <a:effectLst/>
                        <a:latin typeface="Aptos Narrow" panose="020B0004020202020204" pitchFamily="34" charset="0"/>
                      </a:endParaRPr>
                    </a:p>
                  </a:txBody>
                  <a:tcPr marL="148046" marR="67318" marT="74023" marB="74023" anchor="ctr">
                    <a:lnL w="12700" cmpd="sng">
                      <a:noFill/>
                      <a:prstDash val="solid"/>
                    </a:lnL>
                    <a:lnR w="12700" cmpd="sng">
                      <a:noFill/>
                      <a:prstDash val="solid"/>
                    </a:lnR>
                    <a:lnT w="12700" cmpd="sng">
                      <a:noFill/>
                      <a:prstDash val="solid"/>
                    </a:lnT>
                    <a:lnB w="9525" cap="flat" cmpd="sng" algn="ctr">
                      <a:solidFill>
                        <a:srgbClr val="D8DCDC"/>
                      </a:solidFill>
                      <a:prstDash val="solid"/>
                      <a:round/>
                      <a:headEnd type="none" w="med" len="med"/>
                      <a:tailEnd type="none" w="med" len="med"/>
                    </a:lnB>
                    <a:noFill/>
                  </a:tcPr>
                </a:tc>
                <a:tc>
                  <a:txBody>
                    <a:bodyPr/>
                    <a:lstStyle/>
                    <a:p>
                      <a:pPr algn="l" fontAlgn="b"/>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1425" marT="67543" marB="6754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558674482"/>
                  </a:ext>
                </a:extLst>
              </a:tr>
              <a:tr h="409811">
                <a:tc gridSpan="6">
                  <a:txBody>
                    <a:bodyPr/>
                    <a:lstStyle/>
                    <a:p>
                      <a:pPr algn="ctr" fontAlgn="b"/>
                      <a:r>
                        <a:rPr lang="en-US" sz="1100" b="1" u="none" strike="noStrike" cap="none" spc="0" dirty="0">
                          <a:solidFill>
                            <a:schemeClr val="tx1">
                              <a:lumMod val="75000"/>
                              <a:lumOff val="25000"/>
                            </a:schemeClr>
                          </a:solidFill>
                          <a:effectLst/>
                        </a:rPr>
                        <a:t>Pearson's correlation</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hMerge="1">
                  <a:txBody>
                    <a:bodyPr/>
                    <a:lstStyle/>
                    <a:p>
                      <a:endParaRPr lang="en-US"/>
                    </a:p>
                  </a:txBody>
                  <a:tcPr>
                    <a:lnL w="9525" cap="flat" cmpd="sng" algn="ctr">
                      <a:solidFill>
                        <a:srgbClr val="D8DEDC"/>
                      </a:solidFill>
                      <a:prstDash val="solid"/>
                    </a:lnL>
                    <a:lnR w="9525" cap="flat" cmpd="sng" algn="ctr">
                      <a:solidFill>
                        <a:srgbClr val="D8DEDC"/>
                      </a:solidFill>
                      <a:prstDash val="solid"/>
                    </a:lnR>
                    <a:lnB w="9525" cap="flat" cmpd="sng" algn="ctr">
                      <a:solidFill>
                        <a:srgbClr val="D8DEDC"/>
                      </a:solidFill>
                      <a:prstDash val="solid"/>
                    </a:lnB>
                    <a:noFill/>
                  </a:tcPr>
                </a:tc>
                <a:tc hMerge="1">
                  <a:txBody>
                    <a:bodyPr/>
                    <a:lstStyle/>
                    <a:p>
                      <a:endParaRPr lang="en-US"/>
                    </a:p>
                  </a:txBody>
                  <a:tcP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B w="9525" cap="flat" cmpd="sng" algn="ctr">
                      <a:solidFill>
                        <a:srgbClr val="D8DEDC"/>
                      </a:solidFill>
                      <a:prstDash val="solid"/>
                      <a:round/>
                      <a:headEnd type="none" w="med" len="med"/>
                      <a:tailEnd type="none" w="med" len="med"/>
                    </a:lnB>
                    <a:noFill/>
                  </a:tcPr>
                </a:tc>
                <a:tc hMerge="1">
                  <a:txBody>
                    <a:bodyPr/>
                    <a:lstStyle/>
                    <a:p>
                      <a:endParaRPr lang="en-US"/>
                    </a:p>
                  </a:txBody>
                  <a:tcP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51090452"/>
                  </a:ext>
                </a:extLst>
              </a:tr>
              <a:tr h="409811">
                <a:tc>
                  <a:txBody>
                    <a:bodyPr/>
                    <a:lstStyle/>
                    <a:p>
                      <a:pPr algn="l" fontAlgn="b"/>
                      <a:r>
                        <a:rPr lang="en-US" sz="1100" b="1" u="none" strike="noStrike" cap="none" spc="0" dirty="0">
                          <a:solidFill>
                            <a:schemeClr val="tx1">
                              <a:lumMod val="75000"/>
                              <a:lumOff val="25000"/>
                            </a:schemeClr>
                          </a:solidFill>
                          <a:effectLst/>
                        </a:rPr>
                        <a:t>Correlation </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0.230536233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0.57118383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0.6987343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gridSpan="2">
                  <a:txBody>
                    <a:bodyPr/>
                    <a:lstStyle/>
                    <a:p>
                      <a:r>
                        <a:rPr lang="en-US" sz="1300" b="0" i="0" u="none" strike="noStrike">
                          <a:solidFill>
                            <a:srgbClr val="000000"/>
                          </a:solidFill>
                          <a:effectLst/>
                          <a:latin typeface="Aptos Narrow" panose="020B0004020202020204" pitchFamily="34" charset="0"/>
                        </a:rPr>
                        <a:t> Higher value is better</a:t>
                      </a:r>
                      <a:endParaRPr lang="en-US" sz="1300"/>
                    </a:p>
                  </a:txBody>
                  <a:tcPr marL="8691" marR="8691" marT="8691" marB="0"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696043972"/>
                  </a:ext>
                </a:extLst>
              </a:tr>
              <a:tr h="409811">
                <a:tc>
                  <a:txBody>
                    <a:bodyPr/>
                    <a:lstStyle/>
                    <a:p>
                      <a:pPr algn="l" fontAlgn="b"/>
                      <a:r>
                        <a:rPr lang="en-US" sz="1100" b="1" u="none" strike="noStrike" cap="none" spc="0" dirty="0">
                          <a:solidFill>
                            <a:schemeClr val="tx1">
                              <a:lumMod val="75000"/>
                              <a:lumOff val="25000"/>
                            </a:schemeClr>
                          </a:solidFill>
                          <a:effectLst/>
                        </a:rPr>
                        <a:t>P Value </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0.112333333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0.00388</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5.04357E-08</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gridSpan="2">
                  <a:txBody>
                    <a:bodyPr/>
                    <a:lstStyle/>
                    <a:p>
                      <a:r>
                        <a:rPr lang="en-US" sz="1300" b="0" i="0" u="none" strike="noStrike">
                          <a:solidFill>
                            <a:srgbClr val="000000"/>
                          </a:solidFill>
                          <a:effectLst/>
                          <a:latin typeface="Aptos Narrow" panose="020B0004020202020204" pitchFamily="34" charset="0"/>
                        </a:rPr>
                        <a:t> Lower value is better</a:t>
                      </a:r>
                      <a:endParaRPr lang="en-US" sz="1300"/>
                    </a:p>
                  </a:txBody>
                  <a:tcPr marL="8691" marR="8691" marT="8691" marB="0"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102266230"/>
                  </a:ext>
                </a:extLst>
              </a:tr>
              <a:tr h="409811">
                <a:tc>
                  <a:txBody>
                    <a:bodyPr/>
                    <a:lstStyle/>
                    <a:p>
                      <a:pPr algn="l" fontAlgn="b"/>
                      <a:r>
                        <a:rPr lang="en-US" sz="1100" b="1" u="none" strike="noStrike" cap="none" spc="0" dirty="0">
                          <a:solidFill>
                            <a:schemeClr val="tx1">
                              <a:lumMod val="75000"/>
                              <a:lumOff val="25000"/>
                            </a:schemeClr>
                          </a:solidFill>
                          <a:effectLst/>
                        </a:rPr>
                        <a:t>Adjusted R-squared</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0.078618037</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0.6837</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0.638933333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gridSpan="2">
                  <a:txBody>
                    <a:bodyPr/>
                    <a:lstStyle/>
                    <a:p>
                      <a:r>
                        <a:rPr lang="en-US" sz="1300" b="0" i="0" u="none" strike="noStrike">
                          <a:solidFill>
                            <a:srgbClr val="000000"/>
                          </a:solidFill>
                          <a:effectLst/>
                          <a:latin typeface="Aptos Narrow" panose="020B0004020202020204" pitchFamily="34" charset="0"/>
                        </a:rPr>
                        <a:t> Lower value is better</a:t>
                      </a:r>
                      <a:endParaRPr lang="en-US" sz="1300"/>
                    </a:p>
                  </a:txBody>
                  <a:tcPr marL="8691" marR="8691" marT="8691" marB="0"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445056152"/>
                  </a:ext>
                </a:extLst>
              </a:tr>
              <a:tr h="409811">
                <a:tc gridSpan="4">
                  <a:txBody>
                    <a:bodyPr/>
                    <a:lstStyle/>
                    <a:p>
                      <a:pPr algn="ctr" fontAlgn="b"/>
                      <a:r>
                        <a:rPr lang="en-US" sz="1100" b="1" u="none" strike="noStrike" cap="none" spc="0" dirty="0">
                          <a:solidFill>
                            <a:schemeClr val="tx1">
                              <a:lumMod val="75000"/>
                              <a:lumOff val="25000"/>
                            </a:schemeClr>
                          </a:solidFill>
                          <a:effectLst/>
                        </a:rPr>
                        <a:t>Permutation Correlation</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hMerge="1">
                  <a:txBody>
                    <a:bodyPr/>
                    <a:lstStyle/>
                    <a:p>
                      <a:endParaRPr lang="en-US"/>
                    </a:p>
                  </a:txBody>
                  <a:tcPr>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hMerge="1">
                  <a:txBody>
                    <a:bodyPr/>
                    <a:lstStyle/>
                    <a:p>
                      <a:endParaRPr lang="en-US"/>
                    </a:p>
                  </a:txBody>
                  <a:tcP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hMerge="1">
                  <a:txBody>
                    <a:bodyPr/>
                    <a:lstStyle/>
                    <a:p>
                      <a:endParaRPr lang="en-US"/>
                    </a:p>
                  </a:txBody>
                  <a:tcP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E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gridSpan="2">
                  <a:txBody>
                    <a:bodyPr/>
                    <a:lstStyle/>
                    <a:p>
                      <a:endParaRPr lang="en-US" sz="1300" dirty="0"/>
                    </a:p>
                  </a:txBody>
                  <a:tcPr marL="11372" marR="11372" marT="11372" marB="0"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EDC"/>
                      </a:solidFill>
                      <a:prstDash val="solid"/>
                      <a:round/>
                      <a:headEnd type="none" w="med" len="med"/>
                      <a:tailEnd type="none" w="med" len="med"/>
                    </a:lnB>
                    <a:noFill/>
                  </a:tcPr>
                </a:tc>
                <a:tc hMerge="1">
                  <a:txBody>
                    <a:bodyPr/>
                    <a:lstStyle/>
                    <a:p>
                      <a:pPr algn="ct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988610516"/>
                  </a:ext>
                </a:extLst>
              </a:tr>
              <a:tr h="443800">
                <a:tc>
                  <a:txBody>
                    <a:bodyPr/>
                    <a:lstStyle/>
                    <a:p>
                      <a:pPr algn="l" fontAlgn="b"/>
                      <a:r>
                        <a:rPr lang="en-US" sz="1100" b="1" u="none" strike="noStrike" cap="none" spc="0" dirty="0">
                          <a:solidFill>
                            <a:schemeClr val="tx1">
                              <a:lumMod val="75000"/>
                              <a:lumOff val="25000"/>
                            </a:schemeClr>
                          </a:solidFill>
                          <a:effectLst/>
                        </a:rPr>
                        <a:t>Correlation</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dirty="0">
                          <a:solidFill>
                            <a:schemeClr val="tx1">
                              <a:lumMod val="75000"/>
                              <a:lumOff val="25000"/>
                            </a:schemeClr>
                          </a:solidFill>
                          <a:effectLst/>
                        </a:rPr>
                        <a:t>0.2317299</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0.38889683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0.499684033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gridSpan="2">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Aptos Narrow" panose="020B0004020202020204" pitchFamily="34" charset="0"/>
                        </a:rPr>
                        <a:t>Higher value is better</a:t>
                      </a:r>
                      <a:endParaRPr lang="en-US" sz="1300"/>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round/>
                      <a:headEnd type="none" w="med" len="med"/>
                      <a:tailEnd type="none" w="med" len="med"/>
                    </a:lnT>
                    <a:lnB w="9525" cap="flat" cmpd="sng" algn="ctr">
                      <a:solidFill>
                        <a:srgbClr val="D8DCDC"/>
                      </a:solidFill>
                      <a:prstDash val="solid"/>
                    </a:lnB>
                    <a:no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341120787"/>
                  </a:ext>
                </a:extLst>
              </a:tr>
              <a:tr h="443800">
                <a:tc>
                  <a:txBody>
                    <a:bodyPr/>
                    <a:lstStyle/>
                    <a:p>
                      <a:pPr algn="l" fontAlgn="b"/>
                      <a:r>
                        <a:rPr lang="en-US" sz="1100" b="1" u="none" strike="noStrike" cap="none" spc="0" dirty="0">
                          <a:solidFill>
                            <a:schemeClr val="tx1">
                              <a:lumMod val="75000"/>
                              <a:lumOff val="25000"/>
                            </a:schemeClr>
                          </a:solidFill>
                          <a:effectLst/>
                        </a:rPr>
                        <a:t>P Value </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dirty="0">
                          <a:solidFill>
                            <a:schemeClr val="tx1">
                              <a:lumMod val="75000"/>
                              <a:lumOff val="25000"/>
                            </a:schemeClr>
                          </a:solidFill>
                          <a:effectLst/>
                        </a:rPr>
                        <a:t>0.480416867</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0.27040411</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0.02857808</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gridSpan="2">
                  <a:txBody>
                    <a:bodyPr/>
                    <a:lstStyle/>
                    <a:p>
                      <a:r>
                        <a:rPr lang="en-US" sz="1300" b="0" i="0" u="none" strike="noStrike">
                          <a:solidFill>
                            <a:srgbClr val="000000"/>
                          </a:solidFill>
                          <a:effectLst/>
                          <a:latin typeface="Aptos Narrow" panose="020B0004020202020204" pitchFamily="34" charset="0"/>
                        </a:rPr>
                        <a:t>Lower value is better</a:t>
                      </a:r>
                      <a:endParaRPr lang="en-US" sz="1300"/>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604042782"/>
                  </a:ext>
                </a:extLst>
              </a:tr>
              <a:tr h="443800">
                <a:tc>
                  <a:txBody>
                    <a:bodyPr/>
                    <a:lstStyle/>
                    <a:p>
                      <a:pPr algn="l" fontAlgn="b"/>
                      <a:r>
                        <a:rPr lang="en-US" sz="1100" b="1" u="none" strike="noStrike" cap="none" spc="0">
                          <a:solidFill>
                            <a:schemeClr val="tx1">
                              <a:lumMod val="75000"/>
                              <a:lumOff val="25000"/>
                            </a:schemeClr>
                          </a:solidFill>
                          <a:effectLst/>
                        </a:rPr>
                        <a:t>DCCA</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dirty="0">
                          <a:solidFill>
                            <a:schemeClr val="tx1">
                              <a:lumMod val="75000"/>
                              <a:lumOff val="25000"/>
                            </a:schemeClr>
                          </a:solidFill>
                          <a:effectLst/>
                        </a:rPr>
                        <a:t>0.056985217</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dirty="0">
                          <a:solidFill>
                            <a:schemeClr val="tx1">
                              <a:lumMod val="75000"/>
                              <a:lumOff val="25000"/>
                            </a:schemeClr>
                          </a:solidFill>
                          <a:effectLst/>
                        </a:rPr>
                        <a:t>0.55681293</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100" b="1" u="none" strike="noStrike" cap="none" spc="0">
                          <a:solidFill>
                            <a:schemeClr val="tx1">
                              <a:lumMod val="75000"/>
                              <a:lumOff val="25000"/>
                            </a:schemeClr>
                          </a:solidFill>
                          <a:effectLst/>
                        </a:rPr>
                        <a:t>0.6885053</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gridSpan="2">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Aptos Narrow" panose="020B0004020202020204" pitchFamily="34" charset="0"/>
                        </a:rPr>
                        <a:t>Higher value is better</a:t>
                      </a:r>
                      <a:endParaRPr lang="en-US" sz="1300"/>
                    </a:p>
                  </a:txBody>
                  <a:tcPr marL="135086" marR="6454" marT="67543" marB="67543"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301071071"/>
                  </a:ext>
                </a:extLst>
              </a:tr>
              <a:tr h="443800">
                <a:tc>
                  <a:txBody>
                    <a:bodyPr/>
                    <a:lstStyle/>
                    <a:p>
                      <a:pPr marL="0" marR="0" lvl="0" indent="0" algn="l" defTabSz="761970" eaLnBrk="1" fontAlgn="b" latinLnBrk="0" hangingPunct="1">
                        <a:lnSpc>
                          <a:spcPct val="100000"/>
                        </a:lnSpc>
                        <a:spcBef>
                          <a:spcPts val="0"/>
                        </a:spcBef>
                        <a:spcAft>
                          <a:spcPts val="0"/>
                        </a:spcAft>
                        <a:buClrTx/>
                        <a:buSzTx/>
                        <a:buFontTx/>
                        <a:buNone/>
                        <a:tabLst/>
                        <a:defRPr/>
                      </a:pPr>
                      <a:r>
                        <a:rPr lang="en-US" sz="1100" b="1" u="none" strike="noStrike" cap="none" spc="0" dirty="0">
                          <a:solidFill>
                            <a:schemeClr val="tx1">
                              <a:lumMod val="75000"/>
                              <a:lumOff val="25000"/>
                            </a:schemeClr>
                          </a:solidFill>
                          <a:effectLst/>
                        </a:rPr>
                        <a:t>DCCA P Value </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a:solidFill>
                            <a:schemeClr val="tx1">
                              <a:lumMod val="75000"/>
                              <a:lumOff val="25000"/>
                            </a:schemeClr>
                          </a:solidFill>
                          <a:effectLst/>
                        </a:rPr>
                        <a:t>0.7074</a:t>
                      </a:r>
                      <a:endParaRPr lang="en-US" sz="1100" b="1" i="0" u="none" strike="noStrike" cap="none" spc="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dirty="0">
                          <a:solidFill>
                            <a:schemeClr val="tx1">
                              <a:lumMod val="75000"/>
                              <a:lumOff val="25000"/>
                            </a:schemeClr>
                          </a:solidFill>
                          <a:effectLst/>
                        </a:rPr>
                        <a:t>0.02243333</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100" b="1" u="none" strike="noStrike" cap="none" spc="0" dirty="0">
                          <a:solidFill>
                            <a:schemeClr val="tx1">
                              <a:lumMod val="75000"/>
                              <a:lumOff val="25000"/>
                            </a:schemeClr>
                          </a:solidFill>
                          <a:effectLst/>
                        </a:rPr>
                        <a:t>0.0001</a:t>
                      </a:r>
                      <a:endParaRPr lang="en-US" sz="1100" b="1" i="0" u="none" strike="noStrike" cap="none" spc="0" dirty="0">
                        <a:solidFill>
                          <a:schemeClr val="tx1">
                            <a:lumMod val="75000"/>
                            <a:lumOff val="25000"/>
                          </a:schemeClr>
                        </a:solidFill>
                        <a:effectLst/>
                        <a:latin typeface="Aptos Narrow" panose="020B0004020202020204" pitchFamily="34" charset="0"/>
                      </a:endParaRPr>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gridSpan="2">
                  <a:txBody>
                    <a:bodyPr/>
                    <a:lstStyle/>
                    <a:p>
                      <a:r>
                        <a:rPr lang="en-US" sz="1300" b="0" i="0" u="none" strike="noStrike" dirty="0">
                          <a:solidFill>
                            <a:srgbClr val="000000"/>
                          </a:solidFill>
                          <a:effectLst/>
                          <a:latin typeface="Aptos Narrow" panose="020B0004020202020204" pitchFamily="34" charset="0"/>
                        </a:rPr>
                        <a:t>Lower value is better</a:t>
                      </a:r>
                      <a:endParaRPr lang="en-US" sz="1300" dirty="0"/>
                    </a:p>
                  </a:txBody>
                  <a:tcPr marL="135086" marR="6454" marT="67543" marB="67543"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hMerge="1">
                  <a:txBody>
                    <a:bodyPr/>
                    <a:lstStyle/>
                    <a:p>
                      <a:pPr algn="r" fontAlgn="b"/>
                      <a:endParaRPr lang="en-US" sz="1200" b="0" i="0" u="none" strike="noStrike" cap="none" spc="0">
                        <a:solidFill>
                          <a:schemeClr val="tx1">
                            <a:lumMod val="75000"/>
                            <a:lumOff val="25000"/>
                          </a:schemeClr>
                        </a:solidFill>
                        <a:effectLst/>
                        <a:latin typeface="Aptos Narrow" panose="020B0004020202020204" pitchFamily="34" charset="0"/>
                      </a:endParaRPr>
                    </a:p>
                  </a:txBody>
                  <a:tcPr marL="148046" marR="7073" marT="74023" marB="74023" anchor="b">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683491050"/>
                  </a:ext>
                </a:extLst>
              </a:tr>
            </a:tbl>
          </a:graphicData>
        </a:graphic>
      </p:graphicFrame>
      <p:sp>
        <p:nvSpPr>
          <p:cNvPr id="13" name="Rectangle 12">
            <a:extLst>
              <a:ext uri="{FF2B5EF4-FFF2-40B4-BE49-F238E27FC236}">
                <a16:creationId xmlns:a16="http://schemas.microsoft.com/office/drawing/2014/main" id="{DAEF145F-7CDF-996A-37A1-FD43896D9E49}"/>
              </a:ext>
            </a:extLst>
          </p:cNvPr>
          <p:cNvSpPr/>
          <p:nvPr/>
        </p:nvSpPr>
        <p:spPr>
          <a:xfrm>
            <a:off x="5516219" y="1580322"/>
            <a:ext cx="1292086" cy="824948"/>
          </a:xfrm>
          <a:prstGeom prst="rect">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6D86F369-3024-5669-D14E-E8CBFE983E85}"/>
              </a:ext>
            </a:extLst>
          </p:cNvPr>
          <p:cNvSpPr/>
          <p:nvPr/>
        </p:nvSpPr>
        <p:spPr>
          <a:xfrm>
            <a:off x="5529473" y="3213651"/>
            <a:ext cx="1292086" cy="1775788"/>
          </a:xfrm>
          <a:prstGeom prst="rect">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14">
            <a:extLst>
              <a:ext uri="{FF2B5EF4-FFF2-40B4-BE49-F238E27FC236}">
                <a16:creationId xmlns:a16="http://schemas.microsoft.com/office/drawing/2014/main" id="{F4BF3376-DDF6-1AA7-A6AD-8406E488EB4F}"/>
              </a:ext>
            </a:extLst>
          </p:cNvPr>
          <p:cNvSpPr/>
          <p:nvPr/>
        </p:nvSpPr>
        <p:spPr>
          <a:xfrm>
            <a:off x="5509595" y="2501349"/>
            <a:ext cx="1292086" cy="324675"/>
          </a:xfrm>
          <a:prstGeom prst="rect">
            <a:avLst/>
          </a:prstGeom>
          <a:noFill/>
          <a:ln w="254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solidFill>
                <a:srgbClr val="FF0000"/>
              </a:solidFill>
              <a:highlight>
                <a:srgbClr val="FFFF00"/>
              </a:highlight>
            </a:endParaRPr>
          </a:p>
        </p:txBody>
      </p:sp>
      <p:sp>
        <p:nvSpPr>
          <p:cNvPr id="16" name="Rectangle 15">
            <a:extLst>
              <a:ext uri="{FF2B5EF4-FFF2-40B4-BE49-F238E27FC236}">
                <a16:creationId xmlns:a16="http://schemas.microsoft.com/office/drawing/2014/main" id="{E05DFA22-A23C-C742-E28A-1FACF4367C48}"/>
              </a:ext>
            </a:extLst>
          </p:cNvPr>
          <p:cNvSpPr/>
          <p:nvPr/>
        </p:nvSpPr>
        <p:spPr>
          <a:xfrm>
            <a:off x="3077824" y="3246783"/>
            <a:ext cx="1292086" cy="1775788"/>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ectangle 16">
            <a:extLst>
              <a:ext uri="{FF2B5EF4-FFF2-40B4-BE49-F238E27FC236}">
                <a16:creationId xmlns:a16="http://schemas.microsoft.com/office/drawing/2014/main" id="{47E9D16A-AC00-5903-7C35-F12D6B1E6C8E}"/>
              </a:ext>
            </a:extLst>
          </p:cNvPr>
          <p:cNvSpPr/>
          <p:nvPr/>
        </p:nvSpPr>
        <p:spPr>
          <a:xfrm>
            <a:off x="3081139" y="1570385"/>
            <a:ext cx="1292086" cy="1255639"/>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442269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8D854C-ED08-5EB1-5156-CCE994BFC645}"/>
              </a:ext>
            </a:extLst>
          </p:cNvPr>
          <p:cNvSpPr>
            <a:spLocks noGrp="1"/>
          </p:cNvSpPr>
          <p:nvPr>
            <p:ph type="title"/>
          </p:nvPr>
        </p:nvSpPr>
        <p:spPr/>
        <p:txBody>
          <a:bodyPr/>
          <a:lstStyle/>
          <a:p>
            <a:r>
              <a:rPr lang="en-US" sz="2400"/>
              <a:t>Conclusion</a:t>
            </a:r>
            <a:endParaRPr lang="en-US" sz="2400" dirty="0"/>
          </a:p>
        </p:txBody>
      </p:sp>
      <p:sp>
        <p:nvSpPr>
          <p:cNvPr id="2" name="Text Placeholder 1">
            <a:extLst>
              <a:ext uri="{FF2B5EF4-FFF2-40B4-BE49-F238E27FC236}">
                <a16:creationId xmlns:a16="http://schemas.microsoft.com/office/drawing/2014/main" id="{4F4A8B2A-4DC0-70DB-F66D-E4793103FA9F}"/>
              </a:ext>
            </a:extLst>
          </p:cNvPr>
          <p:cNvSpPr>
            <a:spLocks noGrp="1"/>
          </p:cNvSpPr>
          <p:nvPr>
            <p:ph type="body" sz="quarter" idx="13"/>
          </p:nvPr>
        </p:nvSpPr>
        <p:spPr/>
        <p:txBody>
          <a:bodyPr/>
          <a:lstStyle/>
          <a:p>
            <a:pPr marL="342900" indent="-342900">
              <a:buAutoNum type="arabicPeriod"/>
            </a:pPr>
            <a:r>
              <a:rPr lang="en-US" sz="1800" dirty="0"/>
              <a:t>Although the base model 1 contains some temporal information, the Training model with weekly data still outperforms the base model.</a:t>
            </a:r>
          </a:p>
          <a:p>
            <a:pPr marL="342900" indent="-342900">
              <a:buAutoNum type="arabicPeriod"/>
            </a:pPr>
            <a:r>
              <a:rPr lang="en-US" sz="1800" dirty="0"/>
              <a:t>Masked model can not outperform existing Dictionary and sentiment base methods.</a:t>
            </a:r>
          </a:p>
          <a:p>
            <a:pPr marL="342900" indent="-342900">
              <a:buAutoNum type="arabicPeriod"/>
            </a:pPr>
            <a:r>
              <a:rPr lang="en-US" sz="1800" dirty="0"/>
              <a:t>Making the model perform consistently and repeatably is still a challenge. </a:t>
            </a:r>
          </a:p>
          <a:p>
            <a:pPr marL="342900" indent="-342900">
              <a:buAutoNum type="arabicPeriod"/>
            </a:pPr>
            <a:r>
              <a:rPr lang="en-US" sz="1800" dirty="0"/>
              <a:t>Results still have some amount of time lag. The lag between actual emotion and the time the survey result comes or the time the model trains and adapts according to the emotion can be varied. </a:t>
            </a:r>
          </a:p>
          <a:p>
            <a:pPr marL="342900" indent="-342900">
              <a:buAutoNum type="arabicPeriod"/>
            </a:pPr>
            <a:r>
              <a:rPr lang="en-US" dirty="0"/>
              <a:t>Need to test one question where trends are more clear.</a:t>
            </a:r>
            <a:endParaRPr lang="en-US" sz="1800" dirty="0"/>
          </a:p>
          <a:p>
            <a:endParaRPr lang="en-US" dirty="0"/>
          </a:p>
        </p:txBody>
      </p:sp>
    </p:spTree>
    <p:extLst>
      <p:ext uri="{BB962C8B-B14F-4D97-AF65-F5344CB8AC3E}">
        <p14:creationId xmlns:p14="http://schemas.microsoft.com/office/powerpoint/2010/main" val="1451284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D80B5B-6496-6CC6-92A4-E13013A9009D}"/>
              </a:ext>
            </a:extLst>
          </p:cNvPr>
          <p:cNvSpPr>
            <a:spLocks noGrp="1"/>
          </p:cNvSpPr>
          <p:nvPr>
            <p:ph type="title"/>
          </p:nvPr>
        </p:nvSpPr>
        <p:spPr>
          <a:xfrm>
            <a:off x="630936" y="304800"/>
            <a:ext cx="7886700" cy="428847"/>
          </a:xfrm>
        </p:spPr>
        <p:txBody>
          <a:bodyPr anchor="ctr">
            <a:normAutofit/>
          </a:bodyPr>
          <a:lstStyle/>
          <a:p>
            <a:r>
              <a:rPr lang="en-US" dirty="0"/>
              <a:t>TimeLine</a:t>
            </a:r>
          </a:p>
        </p:txBody>
      </p:sp>
      <p:graphicFrame>
        <p:nvGraphicFramePr>
          <p:cNvPr id="4" name="Table 3">
            <a:extLst>
              <a:ext uri="{FF2B5EF4-FFF2-40B4-BE49-F238E27FC236}">
                <a16:creationId xmlns:a16="http://schemas.microsoft.com/office/drawing/2014/main" id="{229E7E59-0658-1A1F-05B2-2D8C229CE205}"/>
              </a:ext>
            </a:extLst>
          </p:cNvPr>
          <p:cNvGraphicFramePr>
            <a:graphicFrameLocks noGrp="1"/>
          </p:cNvGraphicFramePr>
          <p:nvPr>
            <p:extLst>
              <p:ext uri="{D42A27DB-BD31-4B8C-83A1-F6EECF244321}">
                <p14:modId xmlns:p14="http://schemas.microsoft.com/office/powerpoint/2010/main" val="3794369897"/>
              </p:ext>
            </p:extLst>
          </p:nvPr>
        </p:nvGraphicFramePr>
        <p:xfrm>
          <a:off x="313933" y="733647"/>
          <a:ext cx="8542987" cy="4146698"/>
        </p:xfrm>
        <a:graphic>
          <a:graphicData uri="http://schemas.openxmlformats.org/drawingml/2006/table">
            <a:tbl>
              <a:tblPr firstRow="1" bandRow="1">
                <a:solidFill>
                  <a:schemeClr val="bg1"/>
                </a:solidFill>
                <a:tableStyleId>{3B4B98B0-60AC-42C2-AFA5-B58CD77FA1E5}</a:tableStyleId>
              </a:tblPr>
              <a:tblGrid>
                <a:gridCol w="682755">
                  <a:extLst>
                    <a:ext uri="{9D8B030D-6E8A-4147-A177-3AD203B41FA5}">
                      <a16:colId xmlns:a16="http://schemas.microsoft.com/office/drawing/2014/main" val="4151829291"/>
                    </a:ext>
                  </a:extLst>
                </a:gridCol>
                <a:gridCol w="2634748">
                  <a:extLst>
                    <a:ext uri="{9D8B030D-6E8A-4147-A177-3AD203B41FA5}">
                      <a16:colId xmlns:a16="http://schemas.microsoft.com/office/drawing/2014/main" val="3621775103"/>
                    </a:ext>
                  </a:extLst>
                </a:gridCol>
                <a:gridCol w="2326453">
                  <a:extLst>
                    <a:ext uri="{9D8B030D-6E8A-4147-A177-3AD203B41FA5}">
                      <a16:colId xmlns:a16="http://schemas.microsoft.com/office/drawing/2014/main" val="2254689193"/>
                    </a:ext>
                  </a:extLst>
                </a:gridCol>
                <a:gridCol w="2899031">
                  <a:extLst>
                    <a:ext uri="{9D8B030D-6E8A-4147-A177-3AD203B41FA5}">
                      <a16:colId xmlns:a16="http://schemas.microsoft.com/office/drawing/2014/main" val="4195075976"/>
                    </a:ext>
                  </a:extLst>
                </a:gridCol>
              </a:tblGrid>
              <a:tr h="314792">
                <a:tc>
                  <a:txBody>
                    <a:bodyPr/>
                    <a:lstStyle/>
                    <a:p>
                      <a:pPr algn="ctr"/>
                      <a:r>
                        <a:rPr lang="en-US" sz="1100" b="0" cap="none" spc="0">
                          <a:solidFill>
                            <a:schemeClr val="bg1"/>
                          </a:solidFill>
                        </a:rPr>
                        <a:t>Week</a:t>
                      </a:r>
                    </a:p>
                  </a:txBody>
                  <a:tcPr marL="65868" marR="17757" marT="50667" marB="5066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lvl="0" algn="ctr">
                        <a:buNone/>
                      </a:pPr>
                      <a:r>
                        <a:rPr lang="en-US" sz="1100" b="0" cap="none" spc="0">
                          <a:solidFill>
                            <a:schemeClr val="bg1"/>
                          </a:solidFill>
                        </a:rPr>
                        <a:t>Training Model</a:t>
                      </a:r>
                    </a:p>
                  </a:txBody>
                  <a:tcPr marL="65868" marR="17757" marT="50667" marB="5066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lvl="0" algn="ctr">
                        <a:buNone/>
                      </a:pPr>
                      <a:r>
                        <a:rPr lang="en-US" sz="1100" b="0" cap="none" spc="0" dirty="0">
                          <a:solidFill>
                            <a:schemeClr val="bg1"/>
                          </a:solidFill>
                        </a:rPr>
                        <a:t>Analyzing result</a:t>
                      </a:r>
                    </a:p>
                  </a:txBody>
                  <a:tcPr marL="65868" marR="17757" marT="50667" marB="5066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lvl="0" algn="ctr">
                        <a:buNone/>
                      </a:pPr>
                      <a:r>
                        <a:rPr lang="en-US" sz="1100" b="0" cap="none" spc="0">
                          <a:solidFill>
                            <a:schemeClr val="bg1"/>
                          </a:solidFill>
                        </a:rPr>
                        <a:t>Final Report writing</a:t>
                      </a:r>
                    </a:p>
                  </a:txBody>
                  <a:tcPr marL="65868" marR="17757" marT="50667" marB="50667" anchor="ct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51433709"/>
                  </a:ext>
                </a:extLst>
              </a:tr>
              <a:tr h="536743">
                <a:tc>
                  <a:txBody>
                    <a:bodyPr/>
                    <a:lstStyle/>
                    <a:p>
                      <a:pPr algn="ctr"/>
                      <a:r>
                        <a:rPr lang="en-US" sz="1100" cap="none" spc="0">
                          <a:solidFill>
                            <a:schemeClr val="tx1"/>
                          </a:solidFill>
                        </a:rPr>
                        <a:t>1 - 4</a:t>
                      </a:r>
                    </a:p>
                  </a:txBody>
                  <a:tcPr marL="65868" marR="17757" marT="50667" marB="50667">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rowSpan="3">
                  <a:txBody>
                    <a:bodyPr/>
                    <a:lstStyle/>
                    <a:p>
                      <a:pPr lvl="0">
                        <a:buNone/>
                      </a:pPr>
                      <a:r>
                        <a:rPr lang="en-US" sz="1100" b="0" u="none" strike="noStrike" cap="none" spc="0" noProof="0" dirty="0">
                          <a:solidFill>
                            <a:schemeClr val="tx1"/>
                          </a:solidFill>
                        </a:rPr>
                        <a:t>Training model with different parameters.</a:t>
                      </a:r>
                    </a:p>
                    <a:p>
                      <a:pPr marL="228600" lvl="0" indent="-228600">
                        <a:buAutoNum type="arabicPeriod"/>
                      </a:pPr>
                      <a:r>
                        <a:rPr lang="en-US" sz="1100" b="0" i="0" u="none" strike="noStrike" cap="none" spc="0" noProof="0" dirty="0">
                          <a:solidFill>
                            <a:schemeClr val="tx1"/>
                          </a:solidFill>
                          <a:latin typeface="Arial"/>
                        </a:rPr>
                        <a:t>Fixed number of Data for each week</a:t>
                      </a:r>
                    </a:p>
                    <a:p>
                      <a:pPr marL="228600" lvl="0" indent="-228600">
                        <a:buAutoNum type="arabicPeriod"/>
                      </a:pPr>
                      <a:r>
                        <a:rPr lang="en-US" sz="1100" b="0" i="0" u="none" strike="noStrike" cap="none" spc="0" noProof="0" dirty="0">
                          <a:solidFill>
                            <a:schemeClr val="tx1"/>
                          </a:solidFill>
                          <a:latin typeface="+mn-lt"/>
                        </a:rPr>
                        <a:t>Save the result </a:t>
                      </a:r>
                      <a:r>
                        <a:rPr lang="en-US" sz="1100" b="0" i="0" u="none" strike="noStrike" cap="none" spc="0" noProof="0" dirty="0">
                          <a:solidFill>
                            <a:schemeClr val="tx1"/>
                          </a:solidFill>
                          <a:latin typeface="Arial"/>
                        </a:rPr>
                        <a:t>in each epoch</a:t>
                      </a:r>
                    </a:p>
                    <a:p>
                      <a:pPr marL="228600" lvl="0" indent="-228600">
                        <a:buAutoNum type="arabicPeriod"/>
                      </a:pPr>
                      <a:r>
                        <a:rPr lang="en-US" sz="1100" b="0" i="0" u="none" strike="noStrike" cap="none" spc="0" noProof="0" dirty="0">
                          <a:solidFill>
                            <a:schemeClr val="tx1"/>
                          </a:solidFill>
                          <a:latin typeface="Arial"/>
                        </a:rPr>
                        <a:t>Use Different model(</a:t>
                      </a:r>
                      <a:r>
                        <a:rPr lang="en-US" sz="1100" b="0" i="0" u="none" strike="noStrike" cap="none" spc="0" noProof="0" dirty="0" err="1">
                          <a:solidFill>
                            <a:schemeClr val="tx1"/>
                          </a:solidFill>
                          <a:latin typeface="Arial"/>
                        </a:rPr>
                        <a:t>Bertweet</a:t>
                      </a:r>
                      <a:r>
                        <a:rPr lang="en-US" sz="1100" b="0" i="0" u="none" strike="noStrike" cap="none" spc="0" noProof="0" dirty="0">
                          <a:solidFill>
                            <a:schemeClr val="tx1"/>
                          </a:solidFill>
                          <a:latin typeface="Arial"/>
                        </a:rPr>
                        <a:t>)</a:t>
                      </a: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rowSpan="3">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Companion between multiple approaches </a:t>
                      </a:r>
                    </a:p>
                    <a:p>
                      <a:pPr marL="228600" marR="0" lvl="0" indent="-228600" algn="l" defTabSz="761970" eaLnBrk="1" fontAlgn="auto" latinLnBrk="0" hangingPunct="1">
                        <a:lnSpc>
                          <a:spcPct val="100000"/>
                        </a:lnSpc>
                        <a:spcBef>
                          <a:spcPts val="0"/>
                        </a:spcBef>
                        <a:spcAft>
                          <a:spcPts val="0"/>
                        </a:spcAft>
                        <a:buClrTx/>
                        <a:buSzTx/>
                        <a:buFontTx/>
                        <a:buAutoNum type="arabicPeriod"/>
                        <a:tabLst/>
                        <a:defRPr/>
                      </a:pPr>
                      <a:r>
                        <a:rPr lang="en-US" sz="1100" cap="none" spc="0">
                          <a:solidFill>
                            <a:schemeClr val="tx1"/>
                          </a:solidFill>
                        </a:rPr>
                        <a:t>Single query, multiple query.</a:t>
                      </a:r>
                    </a:p>
                    <a:p>
                      <a:pPr marL="228600" marR="0" lvl="0" indent="-228600" algn="l" defTabSz="761970" eaLnBrk="1" fontAlgn="auto" latinLnBrk="0" hangingPunct="1">
                        <a:lnSpc>
                          <a:spcPct val="100000"/>
                        </a:lnSpc>
                        <a:spcBef>
                          <a:spcPts val="0"/>
                        </a:spcBef>
                        <a:spcAft>
                          <a:spcPts val="0"/>
                        </a:spcAft>
                        <a:buClrTx/>
                        <a:buSzTx/>
                        <a:buFontTx/>
                        <a:buAutoNum type="arabicPeriod"/>
                        <a:tabLst/>
                        <a:defRPr/>
                      </a:pPr>
                      <a:r>
                        <a:rPr lang="en-US" sz="1100" cap="none" spc="0">
                          <a:solidFill>
                            <a:schemeClr val="tx1"/>
                          </a:solidFill>
                        </a:rPr>
                        <a:t>Number of epoch</a:t>
                      </a:r>
                    </a:p>
                    <a:p>
                      <a:pPr marL="228600" marR="0" lvl="0" indent="-228600" algn="l" defTabSz="761970" eaLnBrk="1" fontAlgn="auto" latinLnBrk="0" hangingPunct="1">
                        <a:lnSpc>
                          <a:spcPct val="100000"/>
                        </a:lnSpc>
                        <a:spcBef>
                          <a:spcPts val="0"/>
                        </a:spcBef>
                        <a:spcAft>
                          <a:spcPts val="0"/>
                        </a:spcAft>
                        <a:buClrTx/>
                        <a:buSzTx/>
                        <a:buFontTx/>
                        <a:buAutoNum type="arabicPeriod"/>
                        <a:tabLst/>
                        <a:defRPr/>
                      </a:pPr>
                      <a:r>
                        <a:rPr lang="en-US" sz="1100" cap="none" spc="0">
                          <a:solidFill>
                            <a:schemeClr val="tx1"/>
                          </a:solidFill>
                        </a:rPr>
                        <a:t>Similarity-based methods</a:t>
                      </a:r>
                    </a:p>
                    <a:p>
                      <a:pPr marL="228600" marR="0" lvl="0" indent="-228600" algn="l" defTabSz="761970" eaLnBrk="1" fontAlgn="auto" latinLnBrk="0" hangingPunct="1">
                        <a:lnSpc>
                          <a:spcPct val="100000"/>
                        </a:lnSpc>
                        <a:spcBef>
                          <a:spcPts val="0"/>
                        </a:spcBef>
                        <a:spcAft>
                          <a:spcPts val="0"/>
                        </a:spcAft>
                        <a:buClrTx/>
                        <a:buSzTx/>
                        <a:buFontTx/>
                        <a:buAutoNum type="arabicPeriod"/>
                        <a:tabLst/>
                        <a:defRPr/>
                      </a:pPr>
                      <a:r>
                        <a:rPr lang="en-US" sz="1100" cap="none" spc="0">
                          <a:solidFill>
                            <a:schemeClr val="tx1"/>
                          </a:solidFill>
                        </a:rPr>
                        <a:t>Compare the result with existing methods</a:t>
                      </a:r>
                    </a:p>
                    <a:p>
                      <a:pPr marL="228600" marR="0" lvl="0" indent="-228600" algn="l" defTabSz="761970" eaLnBrk="1" fontAlgn="auto" latinLnBrk="0" hangingPunct="1">
                        <a:lnSpc>
                          <a:spcPct val="100000"/>
                        </a:lnSpc>
                        <a:spcBef>
                          <a:spcPts val="0"/>
                        </a:spcBef>
                        <a:spcAft>
                          <a:spcPts val="0"/>
                        </a:spcAft>
                        <a:buClrTx/>
                        <a:buSzTx/>
                        <a:buFontTx/>
                        <a:buAutoNum type="arabicPeriod"/>
                        <a:tabLst/>
                        <a:defRPr/>
                      </a:pPr>
                      <a:r>
                        <a:rPr lang="en-US" sz="1100" cap="none" spc="0">
                          <a:solidFill>
                            <a:schemeClr val="tx1"/>
                          </a:solidFill>
                        </a:rPr>
                        <a:t>Compare the result with base model</a:t>
                      </a:r>
                      <a:endParaRPr lang="en-US" sz="1100" b="0" i="0" u="none" strike="noStrike" cap="none" spc="0" noProof="0">
                        <a:solidFill>
                          <a:schemeClr val="tx1"/>
                        </a:solidFill>
                        <a:latin typeface="Aria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round/>
                      <a:headEnd type="none" w="med" len="med"/>
                      <a:tailEnd type="none" w="med" len="med"/>
                    </a:lnB>
                    <a:noFill/>
                  </a:tcPr>
                </a:tc>
                <a:tc>
                  <a:txBody>
                    <a:bodyPr/>
                    <a:lstStyle/>
                    <a:p>
                      <a:pPr lvl="0">
                        <a:buNone/>
                      </a:pPr>
                      <a:r>
                        <a:rPr lang="en-US" sz="1100" b="0" u="none" strike="noStrike" cap="none" spc="0" noProof="0">
                          <a:solidFill>
                            <a:schemeClr val="tx1"/>
                          </a:solidFill>
                        </a:rPr>
                        <a:t>Introduction and Motivation</a:t>
                      </a:r>
                      <a:endParaRPr lang="en-US" sz="1100" b="0" i="0" u="none" strike="noStrike" cap="none" spc="0" noProof="0">
                        <a:solidFill>
                          <a:schemeClr val="tx1"/>
                        </a:solidFill>
                        <a:latin typeface="Arial"/>
                      </a:endParaRPr>
                    </a:p>
                  </a:txBody>
                  <a:tcPr marL="65868" marR="17757" marT="50667" marB="50667">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lnR>
                    <a:lnT w="381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4560168"/>
                  </a:ext>
                </a:extLst>
              </a:tr>
              <a:tr h="536743">
                <a:tc>
                  <a:txBody>
                    <a:bodyPr/>
                    <a:lstStyle/>
                    <a:p>
                      <a:pPr algn="ctr"/>
                      <a:r>
                        <a:rPr lang="en-US" sz="1100" cap="none" spc="0">
                          <a:solidFill>
                            <a:schemeClr val="tx1"/>
                          </a:solidFill>
                        </a:rPr>
                        <a:t>4 - 8</a:t>
                      </a:r>
                    </a:p>
                  </a:txBody>
                  <a:tcPr marL="65868" marR="17757" marT="50667" marB="5066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tc vMerge="1">
                  <a:txBody>
                    <a:bodyPr/>
                    <a:lstStyle/>
                    <a:p>
                      <a:pPr lvl="0">
                        <a:buNone/>
                      </a:pPr>
                      <a:endParaRPr lang="en-US" sz="1200" cap="none" spc="0">
                        <a:solidFill>
                          <a:schemeClr val="tx1"/>
                        </a:solidFill>
                      </a:endParaRPr>
                    </a:p>
                  </a:txBody>
                  <a:tcPr marL="63598" marR="60438" marT="18171" marB="13628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vMerge="1">
                  <a:txBody>
                    <a:bodyPr/>
                    <a:lstStyle/>
                    <a:p>
                      <a:endParaRPr lang="en-US"/>
                    </a:p>
                  </a:txBody>
                  <a:tcPr/>
                </a:tc>
                <a:tc>
                  <a:txBody>
                    <a:bodyPr/>
                    <a:lstStyle/>
                    <a:p>
                      <a:pPr lvl="0">
                        <a:buNone/>
                      </a:pPr>
                      <a:r>
                        <a:rPr lang="en-US" sz="1100" cap="none" spc="0">
                          <a:solidFill>
                            <a:schemeClr val="tx1"/>
                          </a:solidFill>
                        </a:rPr>
                        <a:t>Related work and Research Gap</a:t>
                      </a:r>
                    </a:p>
                  </a:txBody>
                  <a:tcPr marL="65868" marR="17757" marT="50667" marB="50667">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764986134"/>
                  </a:ext>
                </a:extLst>
              </a:tr>
              <a:tr h="536743">
                <a:tc>
                  <a:txBody>
                    <a:bodyPr/>
                    <a:lstStyle/>
                    <a:p>
                      <a:pPr marL="0" marR="0" lvl="0" indent="0" algn="ctr"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8 - 12</a:t>
                      </a:r>
                    </a:p>
                  </a:txBody>
                  <a:tcPr marL="65868" marR="17757" marT="50667" marB="5066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vMerge="1">
                  <a:txBody>
                    <a:bodyPr/>
                    <a:lstStyle/>
                    <a:p>
                      <a:pPr lvl="0">
                        <a:buNone/>
                      </a:pPr>
                      <a:endParaRPr lang="en-US" sz="1000" cap="none" spc="0">
                        <a:solidFill>
                          <a:schemeClr val="tx1"/>
                        </a:solidFill>
                      </a:endParaRPr>
                    </a:p>
                  </a:txBody>
                  <a:tcPr marL="47577" marR="45213" marT="13594" marB="101950"/>
                </a:tc>
                <a:tc vMerge="1">
                  <a:txBody>
                    <a:bodyPr/>
                    <a:lstStyle/>
                    <a:p>
                      <a:endParaRPr lang="en-US"/>
                    </a:p>
                  </a:txBody>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Training and Experimental setup</a:t>
                      </a:r>
                    </a:p>
                  </a:txBody>
                  <a:tcPr marL="65868" marR="17757" marT="50667" marB="50667">
                    <a:lnL w="12700" cmpd="sng">
                      <a:noFill/>
                      <a:prstDash val="solid"/>
                    </a:lnL>
                    <a:lnR w="19050" cap="flat" cmpd="sng" algn="ctr">
                      <a:solidFill>
                        <a:schemeClr val="tx1"/>
                      </a:solidFill>
                      <a:prstDash val="solid"/>
                    </a:lnR>
                    <a:lnT w="12700" cmpd="sng">
                      <a:noFill/>
                      <a:prstDash val="soli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8836892"/>
                  </a:ext>
                </a:extLst>
              </a:tr>
              <a:tr h="314792">
                <a:tc>
                  <a:txBody>
                    <a:bodyPr/>
                    <a:lstStyle/>
                    <a:p>
                      <a:pPr lvl="0" algn="ctr">
                        <a:buNone/>
                      </a:pPr>
                      <a:r>
                        <a:rPr lang="en-US" sz="1100" cap="none" spc="0">
                          <a:solidFill>
                            <a:schemeClr val="tx1"/>
                          </a:solidFill>
                        </a:rPr>
                        <a:t>12</a:t>
                      </a: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gridSpan="3">
                  <a:txBody>
                    <a:bodyPr/>
                    <a:lstStyle/>
                    <a:p>
                      <a:pPr algn="ctr"/>
                      <a:r>
                        <a:rPr lang="en-DE" sz="1100" b="1" cap="none" spc="0">
                          <a:solidFill>
                            <a:schemeClr val="tx1"/>
                          </a:solidFill>
                        </a:rPr>
                        <a:t>Mid T</a:t>
                      </a:r>
                      <a:r>
                        <a:rPr lang="de-DE" sz="1100" b="1" cap="none" spc="0" dirty="0" err="1">
                          <a:solidFill>
                            <a:schemeClr val="tx1"/>
                          </a:solidFill>
                        </a:rPr>
                        <a:t>e</a:t>
                      </a:r>
                      <a:r>
                        <a:rPr lang="en-DE" sz="1100" b="1" cap="none" spc="0">
                          <a:solidFill>
                            <a:schemeClr val="tx1"/>
                          </a:solidFill>
                        </a:rPr>
                        <a:t>rm Presentation </a:t>
                      </a:r>
                    </a:p>
                  </a:txBody>
                  <a:tcPr marL="65868" marR="17757" marT="50667" marB="5066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tc hMerge="1">
                  <a:txBody>
                    <a:bodyPr/>
                    <a:lstStyle/>
                    <a:p>
                      <a:endParaRPr lang="en-US"/>
                    </a:p>
                  </a:txBody>
                  <a:tcPr/>
                </a:tc>
                <a:tc hMerge="1">
                  <a:txBody>
                    <a:bodyPr/>
                    <a:lstStyle/>
                    <a:p>
                      <a:pPr lvl="0">
                        <a:buNone/>
                      </a:pPr>
                      <a:endParaRPr lang="en-US" sz="1000" cap="none" spc="0">
                        <a:solidFill>
                          <a:schemeClr val="tx1"/>
                        </a:solidFill>
                      </a:endParaRPr>
                    </a:p>
                  </a:txBody>
                  <a:tcPr marL="54862" marR="52136" marT="15675" marB="117561">
                    <a:lnL w="12700" cmpd="sng">
                      <a:noFill/>
                      <a:prstDash val="solid"/>
                    </a:lnL>
                    <a:lnR w="12700" cmpd="sng">
                      <a:noFill/>
                      <a:prstDash val="solid"/>
                    </a:lnR>
                    <a:lnT w="1905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extLst>
                  <a:ext uri="{0D108BD9-81ED-4DB2-BD59-A6C34878D82A}">
                    <a16:rowId xmlns:a16="http://schemas.microsoft.com/office/drawing/2014/main" val="1601783881"/>
                  </a:ext>
                </a:extLst>
              </a:tr>
              <a:tr h="638651">
                <a:tc>
                  <a:txBody>
                    <a:bodyPr/>
                    <a:lstStyle/>
                    <a:p>
                      <a:pPr marL="0" marR="0" lvl="0" indent="0" algn="ctr"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12 - 16</a:t>
                      </a:r>
                    </a:p>
                    <a:p>
                      <a:pPr algn="ctr"/>
                      <a:endParaRPr lang="en-US" sz="1100" cap="none" spc="0">
                        <a:solidFill>
                          <a:schemeClr val="tx1"/>
                        </a:solidFill>
                      </a:endParaRPr>
                    </a:p>
                  </a:txBody>
                  <a:tcPr marL="65868" marR="17757" marT="50667" marB="5066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endParaRPr lang="en-US" sz="1100" cap="none" spc="0">
                        <a:solidFill>
                          <a:schemeClr val="tx1"/>
                        </a:solidFil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lvl="0">
                        <a:buNone/>
                      </a:pPr>
                      <a:r>
                        <a:rPr lang="en-US" sz="1100" cap="none" spc="0">
                          <a:solidFill>
                            <a:schemeClr val="tx1"/>
                          </a:solidFill>
                        </a:rPr>
                        <a:t>Test if shifting time leads to better results.</a:t>
                      </a:r>
                    </a:p>
                    <a:p>
                      <a:pPr lvl="0">
                        <a:buNone/>
                      </a:pPr>
                      <a:r>
                        <a:rPr lang="en-US" sz="1100" cap="none" spc="0">
                          <a:solidFill>
                            <a:schemeClr val="tx1"/>
                          </a:solidFill>
                        </a:rPr>
                        <a:t>Experiment with different questions</a:t>
                      </a: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Details explanation of the experimental setup</a:t>
                      </a:r>
                    </a:p>
                  </a:txBody>
                  <a:tcPr marL="65868" marR="17757" marT="50667" marB="50667">
                    <a:lnL w="6350"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lnR>
                    <a:lnT w="12700" cmpd="sng">
                      <a:noFill/>
                      <a:prstDash val="soli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3893237"/>
                  </a:ext>
                </a:extLst>
              </a:tr>
              <a:tr h="476721">
                <a:tc>
                  <a:txBody>
                    <a:bodyPr/>
                    <a:lstStyle/>
                    <a:p>
                      <a:pPr marL="0" marR="0" lvl="0" indent="0" algn="ctr"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16 - 20</a:t>
                      </a:r>
                    </a:p>
                    <a:p>
                      <a:pPr algn="ctr"/>
                      <a:endParaRPr lang="en-US" sz="1100" cap="none" spc="0">
                        <a:solidFill>
                          <a:schemeClr val="tx1"/>
                        </a:solidFil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buNone/>
                      </a:pPr>
                      <a:endParaRPr lang="en-US" sz="1100" cap="none" spc="0">
                        <a:solidFill>
                          <a:schemeClr val="tx1"/>
                        </a:solidFil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lvl="0">
                        <a:buNone/>
                      </a:pPr>
                      <a:endParaRPr lang="en-US" sz="1100" cap="none" spc="0">
                        <a:solidFill>
                          <a:schemeClr val="tx1"/>
                        </a:solidFil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lvl="0" indent="0" algn="l"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Evaluation of Test Result</a:t>
                      </a:r>
                    </a:p>
                  </a:txBody>
                  <a:tcPr marL="65868" marR="17757" marT="50667" marB="50667">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3238656811"/>
                  </a:ext>
                </a:extLst>
              </a:tr>
              <a:tr h="314792">
                <a:tc>
                  <a:txBody>
                    <a:bodyPr/>
                    <a:lstStyle/>
                    <a:p>
                      <a:pPr algn="ctr"/>
                      <a:r>
                        <a:rPr lang="en-US" sz="1100" cap="none" spc="0">
                          <a:solidFill>
                            <a:schemeClr val="tx1"/>
                          </a:solidFill>
                        </a:rPr>
                        <a:t>20-22</a:t>
                      </a:r>
                    </a:p>
                  </a:txBody>
                  <a:tcPr marL="65868" marR="17757" marT="50667" marB="5066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gridSpan="3">
                  <a:txBody>
                    <a:bodyPr/>
                    <a:lstStyle/>
                    <a:p>
                      <a:pPr lvl="0" algn="ctr">
                        <a:buNone/>
                      </a:pPr>
                      <a:r>
                        <a:rPr lang="en-US" sz="1100" b="1" cap="none" spc="0" dirty="0">
                          <a:solidFill>
                            <a:schemeClr val="tx1"/>
                          </a:solidFill>
                        </a:rPr>
                        <a:t>Final proofreading &amp; Incorporating feedback </a:t>
                      </a:r>
                    </a:p>
                  </a:txBody>
                  <a:tcPr marL="65868" marR="17757" marT="50667" marB="5066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hMerge="1">
                  <a:txBody>
                    <a:bodyPr/>
                    <a:lstStyle/>
                    <a:p>
                      <a:endParaRPr lang="en-US"/>
                    </a:p>
                  </a:txBody>
                  <a:tcPr/>
                </a:tc>
                <a:tc hMerge="1">
                  <a:txBody>
                    <a:bodyPr/>
                    <a:lstStyle/>
                    <a:p>
                      <a:pPr lvl="0">
                        <a:buNone/>
                      </a:pPr>
                      <a:endParaRPr lang="en-US" sz="900" cap="none" spc="0">
                        <a:solidFill>
                          <a:schemeClr val="tx1"/>
                        </a:solidFill>
                      </a:endParaRPr>
                    </a:p>
                  </a:txBody>
                  <a:tcPr marL="51491" marR="48933" marT="14712" marB="110338">
                    <a:lnL w="19050" cap="flat" cmpd="sng" algn="ctr">
                      <a:solidFill>
                        <a:schemeClr val="tx1"/>
                      </a:solidFill>
                      <a:prstDash val="solid"/>
                      <a:round/>
                      <a:headEnd type="none" w="med" len="med"/>
                      <a:tailEnd type="none" w="med" len="med"/>
                    </a:lnL>
                    <a:lnT>
                      <a:noFill/>
                    </a:lnT>
                  </a:tcPr>
                </a:tc>
                <a:extLst>
                  <a:ext uri="{0D108BD9-81ED-4DB2-BD59-A6C34878D82A}">
                    <a16:rowId xmlns:a16="http://schemas.microsoft.com/office/drawing/2014/main" val="3275046902"/>
                  </a:ext>
                </a:extLst>
              </a:tr>
              <a:tr h="476721">
                <a:tc>
                  <a:txBody>
                    <a:bodyPr/>
                    <a:lstStyle/>
                    <a:p>
                      <a:pPr marL="0" marR="0" lvl="0" indent="0" algn="ctr" defTabSz="76197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22</a:t>
                      </a:r>
                    </a:p>
                    <a:p>
                      <a:pPr algn="ctr"/>
                      <a:endParaRPr lang="en-US" sz="1100" cap="none" spc="0">
                        <a:solidFill>
                          <a:schemeClr val="tx1"/>
                        </a:solidFill>
                      </a:endParaRPr>
                    </a:p>
                  </a:txBody>
                  <a:tcPr marL="65868" marR="17757" marT="50667" marB="5066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gridSpan="3">
                  <a:txBody>
                    <a:bodyPr/>
                    <a:lstStyle/>
                    <a:p>
                      <a:pPr lvl="0" algn="ctr">
                        <a:buNone/>
                      </a:pPr>
                      <a:r>
                        <a:rPr lang="en-US" sz="1100" b="1" cap="none" spc="0" dirty="0">
                          <a:solidFill>
                            <a:schemeClr val="tx1"/>
                          </a:solidFill>
                        </a:rPr>
                        <a:t>Final Presentation </a:t>
                      </a:r>
                    </a:p>
                  </a:txBody>
                  <a:tcPr marL="65868" marR="17757" marT="50667" marB="5066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tc hMerge="1">
                  <a:txBody>
                    <a:bodyPr/>
                    <a:lstStyle/>
                    <a:p>
                      <a:endParaRPr lang="en-US"/>
                    </a:p>
                  </a:txBody>
                  <a:tcPr/>
                </a:tc>
                <a:tc hMerge="1">
                  <a:txBody>
                    <a:bodyPr/>
                    <a:lstStyle/>
                    <a:p>
                      <a:pPr lvl="0">
                        <a:buNone/>
                      </a:pPr>
                      <a:endParaRPr lang="en-US" sz="1000" cap="none" spc="0">
                        <a:solidFill>
                          <a:schemeClr val="tx1"/>
                        </a:solidFill>
                      </a:endParaRPr>
                    </a:p>
                  </a:txBody>
                  <a:tcPr marL="54862" marR="52136" marT="15675" marB="117561">
                    <a:lnL w="12700" cmpd="sng">
                      <a:noFill/>
                      <a:prstDash val="solid"/>
                    </a:lnL>
                    <a:lnR w="12700" cmpd="sng">
                      <a:noFill/>
                      <a:prstDash val="solid"/>
                    </a:lnR>
                    <a:lnB w="12700" cmpd="sng">
                      <a:noFill/>
                      <a:prstDash val="solid"/>
                    </a:lnB>
                    <a:solidFill>
                      <a:schemeClr val="bg1">
                        <a:lumMod val="85000"/>
                      </a:schemeClr>
                    </a:solidFill>
                  </a:tcPr>
                </a:tc>
                <a:extLst>
                  <a:ext uri="{0D108BD9-81ED-4DB2-BD59-A6C34878D82A}">
                    <a16:rowId xmlns:a16="http://schemas.microsoft.com/office/drawing/2014/main" val="4285997920"/>
                  </a:ext>
                </a:extLst>
              </a:tr>
            </a:tbl>
          </a:graphicData>
        </a:graphic>
      </p:graphicFrame>
    </p:spTree>
    <p:extLst>
      <p:ext uri="{BB962C8B-B14F-4D97-AF65-F5344CB8AC3E}">
        <p14:creationId xmlns:p14="http://schemas.microsoft.com/office/powerpoint/2010/main" val="69632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8A66-2A90-B36D-05AE-4A629C4CDD75}"/>
              </a:ext>
            </a:extLst>
          </p:cNvPr>
          <p:cNvSpPr>
            <a:spLocks noGrp="1"/>
          </p:cNvSpPr>
          <p:nvPr>
            <p:ph type="title"/>
          </p:nvPr>
        </p:nvSpPr>
        <p:spPr/>
        <p:txBody>
          <a:bodyPr/>
          <a:lstStyle/>
          <a:p>
            <a:r>
              <a:rPr lang="en-US" dirty="0"/>
              <a:t>Reference</a:t>
            </a:r>
          </a:p>
        </p:txBody>
      </p:sp>
      <p:sp>
        <p:nvSpPr>
          <p:cNvPr id="3" name="TextBox 2">
            <a:extLst>
              <a:ext uri="{FF2B5EF4-FFF2-40B4-BE49-F238E27FC236}">
                <a16:creationId xmlns:a16="http://schemas.microsoft.com/office/drawing/2014/main" id="{4F9C8558-4AC2-2A20-01AC-9CF936E6B9B2}"/>
              </a:ext>
            </a:extLst>
          </p:cNvPr>
          <p:cNvSpPr txBox="1"/>
          <p:nvPr/>
        </p:nvSpPr>
        <p:spPr bwMode="auto">
          <a:xfrm>
            <a:off x="288000" y="785191"/>
            <a:ext cx="8428617" cy="2246769"/>
          </a:xfrm>
          <a:prstGeom prst="rect">
            <a:avLst/>
          </a:prstGeom>
          <a:noFill/>
        </p:spPr>
        <p:txBody>
          <a:bodyPr wrap="square" rtlCol="0">
            <a:spAutoFit/>
          </a:bodyPr>
          <a:lstStyle/>
          <a:p>
            <a:pPr algn="l"/>
            <a:r>
              <a:rPr lang="en-US" sz="1400" b="1" i="0" dirty="0">
                <a:solidFill>
                  <a:srgbClr val="171717"/>
                </a:solidFill>
                <a:effectLst/>
                <a:latin typeface="__Inter_f50a95"/>
              </a:rPr>
              <a:t>References</a:t>
            </a:r>
          </a:p>
          <a:p>
            <a:pPr algn="l">
              <a:buFont typeface="+mj-lt"/>
              <a:buAutoNum type="arabicPeriod"/>
            </a:pPr>
            <a:r>
              <a:rPr lang="en-US" sz="1400" b="0" i="0" dirty="0">
                <a:solidFill>
                  <a:srgbClr val="18181B"/>
                </a:solidFill>
                <a:effectLst/>
                <a:latin typeface="__Inter_f50a95"/>
              </a:rPr>
              <a:t>Beasley, A., Mason, W., &amp; Smith, E. R. (2016). Inferring emotions and self-relevant domains in social media: Challenges and future directions. In A. Beasley, W. Mason, &amp; E. R. Smith, Translational Issues in Psychological Science (Vol. 2, Issue 3, p. 238). American Psychological Association. https://</a:t>
            </a:r>
            <a:r>
              <a:rPr lang="en-US" sz="1400" b="0" i="0" dirty="0" err="1">
                <a:solidFill>
                  <a:srgbClr val="18181B"/>
                </a:solidFill>
                <a:effectLst/>
                <a:latin typeface="__Inter_f50a95"/>
              </a:rPr>
              <a:t>doi.org</a:t>
            </a:r>
            <a:r>
              <a:rPr lang="en-US" sz="1400" b="0" i="0" dirty="0">
                <a:solidFill>
                  <a:srgbClr val="18181B"/>
                </a:solidFill>
                <a:effectLst/>
                <a:latin typeface="__Inter_f50a95"/>
              </a:rPr>
              <a:t>/10.1037/tps0000086</a:t>
            </a:r>
          </a:p>
          <a:p>
            <a:pPr algn="l">
              <a:buFont typeface="+mj-lt"/>
              <a:buAutoNum type="arabicPeriod"/>
            </a:pPr>
            <a:r>
              <a:rPr lang="en-US" sz="1400" b="0" i="0" dirty="0">
                <a:solidFill>
                  <a:srgbClr val="18181B"/>
                </a:solidFill>
                <a:effectLst/>
                <a:latin typeface="__Inter_f50a95"/>
              </a:rPr>
              <a:t>García, D., </a:t>
            </a:r>
            <a:r>
              <a:rPr lang="en-US" sz="1400" b="0" i="0" dirty="0" err="1">
                <a:solidFill>
                  <a:srgbClr val="18181B"/>
                </a:solidFill>
                <a:effectLst/>
                <a:latin typeface="__Inter_f50a95"/>
              </a:rPr>
              <a:t>Pellert</a:t>
            </a:r>
            <a:r>
              <a:rPr lang="en-US" sz="1400" b="0" i="0" dirty="0">
                <a:solidFill>
                  <a:srgbClr val="18181B"/>
                </a:solidFill>
                <a:effectLst/>
                <a:latin typeface="__Inter_f50a95"/>
              </a:rPr>
              <a:t>, M., Lasser, J., &amp; Metzler, H. (2021). Social media emotion macroscopes reflect emotional experiences in society at large. In D. García, M. </a:t>
            </a:r>
            <a:r>
              <a:rPr lang="en-US" sz="1400" b="0" i="0" dirty="0" err="1">
                <a:solidFill>
                  <a:srgbClr val="18181B"/>
                </a:solidFill>
                <a:effectLst/>
                <a:latin typeface="__Inter_f50a95"/>
              </a:rPr>
              <a:t>Pellert</a:t>
            </a:r>
            <a:r>
              <a:rPr lang="en-US" sz="1400" b="0" i="0" dirty="0">
                <a:solidFill>
                  <a:srgbClr val="18181B"/>
                </a:solidFill>
                <a:effectLst/>
                <a:latin typeface="__Inter_f50a95"/>
              </a:rPr>
              <a:t>, J. Lasser, &amp; H. Metzler, </a:t>
            </a:r>
            <a:r>
              <a:rPr lang="en-US" sz="1400" b="0" i="0" dirty="0" err="1">
                <a:solidFill>
                  <a:srgbClr val="18181B"/>
                </a:solidFill>
                <a:effectLst/>
                <a:latin typeface="__Inter_f50a95"/>
              </a:rPr>
              <a:t>arXiv</a:t>
            </a:r>
            <a:r>
              <a:rPr lang="en-US" sz="1400" b="0" i="0" dirty="0">
                <a:solidFill>
                  <a:srgbClr val="18181B"/>
                </a:solidFill>
                <a:effectLst/>
                <a:latin typeface="__Inter_f50a95"/>
              </a:rPr>
              <a:t> (Cornell University). Cornell University. https://</a:t>
            </a:r>
            <a:r>
              <a:rPr lang="en-US" sz="1400" b="0" i="0" dirty="0" err="1">
                <a:solidFill>
                  <a:srgbClr val="18181B"/>
                </a:solidFill>
                <a:effectLst/>
                <a:latin typeface="__Inter_f50a95"/>
              </a:rPr>
              <a:t>doi.org</a:t>
            </a:r>
            <a:r>
              <a:rPr lang="en-US" sz="1400" b="0" i="0" dirty="0">
                <a:solidFill>
                  <a:srgbClr val="18181B"/>
                </a:solidFill>
                <a:effectLst/>
                <a:latin typeface="__Inter_f50a95"/>
              </a:rPr>
              <a:t>/10.48550/arxiv.2107.13236</a:t>
            </a:r>
          </a:p>
          <a:p>
            <a:pPr algn="l">
              <a:buFont typeface="+mj-lt"/>
              <a:buAutoNum type="arabicPeriod"/>
            </a:pPr>
            <a:r>
              <a:rPr lang="en-US" sz="1400" b="0" i="0" dirty="0">
                <a:solidFill>
                  <a:srgbClr val="18181B"/>
                </a:solidFill>
                <a:effectLst/>
                <a:latin typeface="__Inter_f50a95"/>
              </a:rPr>
              <a:t>Mohammad, S. M., Bravo-Márquez, F., Salameh, M., &amp; </a:t>
            </a:r>
            <a:r>
              <a:rPr lang="en-US" sz="1400" b="0" i="0" dirty="0" err="1">
                <a:solidFill>
                  <a:srgbClr val="18181B"/>
                </a:solidFill>
                <a:effectLst/>
                <a:latin typeface="__Inter_f50a95"/>
              </a:rPr>
              <a:t>Kiritchenko</a:t>
            </a:r>
            <a:r>
              <a:rPr lang="en-US" sz="1400" b="0" i="0" dirty="0">
                <a:solidFill>
                  <a:srgbClr val="18181B"/>
                </a:solidFill>
                <a:effectLst/>
                <a:latin typeface="__Inter_f50a95"/>
              </a:rPr>
              <a:t>, S. (2018). SemEval-2018 Task 1: Affect in Tweets. https://</a:t>
            </a:r>
            <a:r>
              <a:rPr lang="en-US" sz="1400" b="0" i="0" dirty="0" err="1">
                <a:solidFill>
                  <a:srgbClr val="18181B"/>
                </a:solidFill>
                <a:effectLst/>
                <a:latin typeface="__Inter_f50a95"/>
              </a:rPr>
              <a:t>doi.org</a:t>
            </a:r>
            <a:r>
              <a:rPr lang="en-US" sz="1400" b="0" i="0" dirty="0">
                <a:solidFill>
                  <a:srgbClr val="18181B"/>
                </a:solidFill>
                <a:effectLst/>
                <a:latin typeface="__Inter_f50a95"/>
              </a:rPr>
              <a:t>/10.18653/v1/s18-1001</a:t>
            </a:r>
          </a:p>
          <a:p>
            <a:endParaRPr lang="en-US" sz="1400" dirty="0"/>
          </a:p>
        </p:txBody>
      </p:sp>
    </p:spTree>
    <p:extLst>
      <p:ext uri="{BB962C8B-B14F-4D97-AF65-F5344CB8AC3E}">
        <p14:creationId xmlns:p14="http://schemas.microsoft.com/office/powerpoint/2010/main" val="1183713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next to a question mark&#10;&#10;Description automatically generated">
            <a:extLst>
              <a:ext uri="{FF2B5EF4-FFF2-40B4-BE49-F238E27FC236}">
                <a16:creationId xmlns:a16="http://schemas.microsoft.com/office/drawing/2014/main" id="{66D7A9FB-B0E9-390F-C343-B72AA39391FF}"/>
              </a:ext>
            </a:extLst>
          </p:cNvPr>
          <p:cNvPicPr>
            <a:picLocks noChangeAspect="1"/>
          </p:cNvPicPr>
          <p:nvPr/>
        </p:nvPicPr>
        <p:blipFill>
          <a:blip r:embed="rId2"/>
          <a:stretch>
            <a:fillRect/>
          </a:stretch>
        </p:blipFill>
        <p:spPr>
          <a:xfrm>
            <a:off x="0" y="-1"/>
            <a:ext cx="9144000" cy="5805377"/>
          </a:xfrm>
          <a:prstGeom prst="rect">
            <a:avLst/>
          </a:prstGeom>
        </p:spPr>
      </p:pic>
    </p:spTree>
    <p:extLst>
      <p:ext uri="{BB962C8B-B14F-4D97-AF65-F5344CB8AC3E}">
        <p14:creationId xmlns:p14="http://schemas.microsoft.com/office/powerpoint/2010/main" val="224563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3000110-1C90-E1B4-A7F4-7841B17F96AA}"/>
              </a:ext>
            </a:extLst>
          </p:cNvPr>
          <p:cNvSpPr>
            <a:spLocks noGrp="1"/>
          </p:cNvSpPr>
          <p:nvPr>
            <p:ph type="title"/>
          </p:nvPr>
        </p:nvSpPr>
        <p:spPr>
          <a:xfrm>
            <a:off x="288000" y="168000"/>
            <a:ext cx="8568000" cy="453000"/>
          </a:xfrm>
        </p:spPr>
        <p:txBody>
          <a:bodyPr anchor="b">
            <a:normAutofit/>
          </a:bodyPr>
          <a:lstStyle/>
          <a:p>
            <a:r>
              <a:rPr lang="en-DE" dirty="0"/>
              <a:t>Research Question: </a:t>
            </a:r>
            <a:endParaRPr lang="en-US" dirty="0"/>
          </a:p>
        </p:txBody>
      </p:sp>
      <p:sp>
        <p:nvSpPr>
          <p:cNvPr id="3" name="TextBox 2">
            <a:extLst>
              <a:ext uri="{FF2B5EF4-FFF2-40B4-BE49-F238E27FC236}">
                <a16:creationId xmlns:a16="http://schemas.microsoft.com/office/drawing/2014/main" id="{2EFFE795-E2EC-73AC-8C37-774868406B9C}"/>
              </a:ext>
            </a:extLst>
          </p:cNvPr>
          <p:cNvSpPr txBox="1"/>
          <p:nvPr/>
        </p:nvSpPr>
        <p:spPr bwMode="auto">
          <a:xfrm>
            <a:off x="512466" y="1035270"/>
            <a:ext cx="8343534" cy="3416320"/>
          </a:xfrm>
          <a:prstGeom prst="rect">
            <a:avLst/>
          </a:prstGeom>
          <a:noFill/>
        </p:spPr>
        <p:txBody>
          <a:bodyPr wrap="square" rtlCol="0">
            <a:spAutoFit/>
          </a:bodyPr>
          <a:lstStyle/>
          <a:p>
            <a:pPr marL="342900" indent="-342900">
              <a:buFontTx/>
              <a:buAutoNum type="arabicPeriod"/>
            </a:pPr>
            <a:r>
              <a:rPr lang="en-GB" i="1" dirty="0"/>
              <a:t>Can the MTALM detect the change in people</a:t>
            </a:r>
            <a:r>
              <a:rPr lang="en-US" i="1" dirty="0"/>
              <a:t>'s</a:t>
            </a:r>
            <a:r>
              <a:rPr lang="en-GB" i="1" dirty="0"/>
              <a:t> opinion change? </a:t>
            </a:r>
          </a:p>
          <a:p>
            <a:pPr marL="342900" indent="-342900">
              <a:buFontTx/>
              <a:buAutoNum type="arabicPeriod"/>
            </a:pPr>
            <a:r>
              <a:rPr lang="en-GB" i="1" dirty="0"/>
              <a:t>If It can, what is the best approach to do it? </a:t>
            </a:r>
          </a:p>
          <a:p>
            <a:pPr marL="800100" lvl="1" indent="-342900">
              <a:buAutoNum type="arabicPeriod"/>
            </a:pPr>
            <a:r>
              <a:rPr lang="en-US" dirty="0"/>
              <a:t>Does training with more epochs result in overfitting? Epoch 1 VS Epoch 2 vs Epoch 3</a:t>
            </a:r>
          </a:p>
          <a:p>
            <a:pPr marL="800100" lvl="1" indent="-342900">
              <a:buAutoNum type="arabicPeriod"/>
            </a:pPr>
            <a:r>
              <a:rPr lang="en-US" dirty="0"/>
              <a:t>Does asking the same question multiple times in different ways provide a better repeatable result than asking questions simultaneously? Single Query Vs. Multiple Query.</a:t>
            </a:r>
          </a:p>
          <a:p>
            <a:pPr marL="800100" lvl="1" indent="-342900">
              <a:buAutoNum type="arabicPeriod"/>
            </a:pPr>
            <a:r>
              <a:rPr lang="en-US" dirty="0"/>
              <a:t>Calculate value based on the single token or multiple token.</a:t>
            </a:r>
          </a:p>
          <a:p>
            <a:pPr marL="800100" lvl="1" indent="-342900">
              <a:buFontTx/>
              <a:buAutoNum type="arabicPeriod"/>
            </a:pPr>
            <a:endParaRPr lang="en-GB" i="1" dirty="0"/>
          </a:p>
          <a:p>
            <a:pPr marL="342900" indent="-342900">
              <a:buFontTx/>
              <a:buAutoNum type="arabicPeriod"/>
            </a:pPr>
            <a:r>
              <a:rPr lang="en-US" dirty="0"/>
              <a:t>Can this approach outperform existing methods?</a:t>
            </a:r>
          </a:p>
          <a:p>
            <a:pPr marL="342900" indent="-342900">
              <a:buFontTx/>
              <a:buAutoNum type="arabicPeriod"/>
            </a:pPr>
            <a:endParaRPr lang="en-US" sz="1800" dirty="0"/>
          </a:p>
          <a:p>
            <a:pPr marL="800100" lvl="1" indent="-342900">
              <a:buAutoNum type="arabicPeriod"/>
            </a:pPr>
            <a:endParaRPr lang="en-US" dirty="0"/>
          </a:p>
        </p:txBody>
      </p:sp>
    </p:spTree>
    <p:extLst>
      <p:ext uri="{BB962C8B-B14F-4D97-AF65-F5344CB8AC3E}">
        <p14:creationId xmlns:p14="http://schemas.microsoft.com/office/powerpoint/2010/main" val="3140360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53D8787-55B0-2C18-7DA0-BF98EE544750}"/>
              </a:ext>
            </a:extLst>
          </p:cNvPr>
          <p:cNvGraphicFramePr/>
          <p:nvPr>
            <p:extLst>
              <p:ext uri="{D42A27DB-BD31-4B8C-83A1-F6EECF244321}">
                <p14:modId xmlns:p14="http://schemas.microsoft.com/office/powerpoint/2010/main" val="2772510145"/>
              </p:ext>
            </p:extLst>
          </p:nvPr>
        </p:nvGraphicFramePr>
        <p:xfrm>
          <a:off x="287339" y="959999"/>
          <a:ext cx="8569325" cy="261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91B88C1-003E-566B-DD28-A54F853F759D}"/>
              </a:ext>
            </a:extLst>
          </p:cNvPr>
          <p:cNvSpPr>
            <a:spLocks noGrp="1"/>
          </p:cNvSpPr>
          <p:nvPr>
            <p:ph type="title"/>
          </p:nvPr>
        </p:nvSpPr>
        <p:spPr/>
        <p:txBody>
          <a:bodyPr/>
          <a:lstStyle/>
          <a:p>
            <a:r>
              <a:rPr lang="en-US"/>
              <a:t>The problem with current approach</a:t>
            </a:r>
          </a:p>
        </p:txBody>
      </p:sp>
      <p:sp>
        <p:nvSpPr>
          <p:cNvPr id="5" name="Round Diagonal Corner of Rectangle 4">
            <a:extLst>
              <a:ext uri="{FF2B5EF4-FFF2-40B4-BE49-F238E27FC236}">
                <a16:creationId xmlns:a16="http://schemas.microsoft.com/office/drawing/2014/main" id="{2199C531-9430-DBEB-5D93-FEBA8FDDF17D}"/>
              </a:ext>
            </a:extLst>
          </p:cNvPr>
          <p:cNvSpPr/>
          <p:nvPr/>
        </p:nvSpPr>
        <p:spPr>
          <a:xfrm>
            <a:off x="1224951" y="3778369"/>
            <a:ext cx="6573328" cy="976631"/>
          </a:xfrm>
          <a:prstGeom prst="round2Diag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DE"/>
              <a:t>Try other approach to see if it perform better.</a:t>
            </a:r>
          </a:p>
        </p:txBody>
      </p:sp>
    </p:spTree>
    <p:extLst>
      <p:ext uri="{BB962C8B-B14F-4D97-AF65-F5344CB8AC3E}">
        <p14:creationId xmlns:p14="http://schemas.microsoft.com/office/powerpoint/2010/main" val="2920615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9F3C-DE6D-EED4-E909-939B9683B87D}"/>
              </a:ext>
            </a:extLst>
          </p:cNvPr>
          <p:cNvSpPr>
            <a:spLocks noGrp="1"/>
          </p:cNvSpPr>
          <p:nvPr>
            <p:ph type="title"/>
          </p:nvPr>
        </p:nvSpPr>
        <p:spPr/>
        <p:txBody>
          <a:bodyPr/>
          <a:lstStyle/>
          <a:p>
            <a:r>
              <a:rPr lang="en-GB" i="1" dirty="0">
                <a:effectLst/>
                <a:latin typeface="Helvetica" pitchFamily="2" charset="0"/>
              </a:rPr>
              <a:t>Time-aware language models</a:t>
            </a:r>
            <a:endParaRPr lang="en-DE" dirty="0"/>
          </a:p>
        </p:txBody>
      </p:sp>
      <p:sp>
        <p:nvSpPr>
          <p:cNvPr id="4" name="Text Placeholder 3">
            <a:extLst>
              <a:ext uri="{FF2B5EF4-FFF2-40B4-BE49-F238E27FC236}">
                <a16:creationId xmlns:a16="http://schemas.microsoft.com/office/drawing/2014/main" id="{53ED72BE-87B7-F945-72F2-279465779823}"/>
              </a:ext>
            </a:extLst>
          </p:cNvPr>
          <p:cNvSpPr>
            <a:spLocks noGrp="1"/>
          </p:cNvSpPr>
          <p:nvPr>
            <p:ph type="body" sz="quarter" idx="13"/>
          </p:nvPr>
        </p:nvSpPr>
        <p:spPr>
          <a:xfrm>
            <a:off x="287339" y="963562"/>
            <a:ext cx="8569325" cy="599768"/>
          </a:xfrm>
        </p:spPr>
        <p:txBody>
          <a:bodyPr/>
          <a:lstStyle/>
          <a:p>
            <a:r>
              <a:rPr lang="en-GB" b="0" i="0" u="none" strike="noStrike" dirty="0">
                <a:solidFill>
                  <a:srgbClr val="000000"/>
                </a:solidFill>
                <a:effectLst/>
                <a:latin typeface="-webkit-standard"/>
              </a:rPr>
              <a:t>Each model snapshot is trained on data from a distinct period, such as months or years, enabling it to capture the language and trends specific to that interval. </a:t>
            </a:r>
            <a:endParaRPr lang="en-DE" dirty="0"/>
          </a:p>
        </p:txBody>
      </p:sp>
      <p:graphicFrame>
        <p:nvGraphicFramePr>
          <p:cNvPr id="6" name="Diagram 5">
            <a:extLst>
              <a:ext uri="{FF2B5EF4-FFF2-40B4-BE49-F238E27FC236}">
                <a16:creationId xmlns:a16="http://schemas.microsoft.com/office/drawing/2014/main" id="{12138682-A46F-1416-6C4F-54DFF57B4EAA}"/>
              </a:ext>
            </a:extLst>
          </p:cNvPr>
          <p:cNvGraphicFramePr/>
          <p:nvPr/>
        </p:nvGraphicFramePr>
        <p:xfrm>
          <a:off x="375827" y="1905892"/>
          <a:ext cx="4422315" cy="306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AA963BB7-C851-12E8-9958-CE0711C7B775}"/>
              </a:ext>
            </a:extLst>
          </p:cNvPr>
          <p:cNvSpPr/>
          <p:nvPr/>
        </p:nvSpPr>
        <p:spPr>
          <a:xfrm>
            <a:off x="5161936" y="3618270"/>
            <a:ext cx="3694064" cy="70792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dirty="0">
                <a:solidFill>
                  <a:schemeClr val="tx1"/>
                </a:solidFill>
              </a:rPr>
              <a:t>Each model </a:t>
            </a:r>
            <a:r>
              <a:rPr lang="en-GB" sz="1200" dirty="0">
                <a:solidFill>
                  <a:schemeClr val="tx1"/>
                </a:solidFill>
              </a:rPr>
              <a:t>is</a:t>
            </a:r>
            <a:r>
              <a:rPr lang="en-DE" sz="1200" dirty="0">
                <a:solidFill>
                  <a:schemeClr val="tx1"/>
                </a:solidFill>
              </a:rPr>
              <a:t> fine-tuned on a sep</a:t>
            </a:r>
            <a:r>
              <a:rPr lang="en-GB" sz="1200" dirty="0">
                <a:solidFill>
                  <a:schemeClr val="tx1"/>
                </a:solidFill>
              </a:rPr>
              <a:t>a</a:t>
            </a:r>
            <a:r>
              <a:rPr lang="en-DE" sz="1200" dirty="0">
                <a:solidFill>
                  <a:schemeClr val="tx1"/>
                </a:solidFill>
              </a:rPr>
              <a:t>rate dataset that represent</a:t>
            </a:r>
            <a:r>
              <a:rPr lang="en-GB" sz="1200" dirty="0">
                <a:solidFill>
                  <a:schemeClr val="tx1"/>
                </a:solidFill>
              </a:rPr>
              <a:t>s</a:t>
            </a:r>
            <a:r>
              <a:rPr lang="en-DE" sz="1200" dirty="0">
                <a:solidFill>
                  <a:schemeClr val="tx1"/>
                </a:solidFill>
              </a:rPr>
              <a:t> a specific time period</a:t>
            </a:r>
          </a:p>
        </p:txBody>
      </p:sp>
      <p:sp>
        <p:nvSpPr>
          <p:cNvPr id="10" name="Left Arrow 9">
            <a:extLst>
              <a:ext uri="{FF2B5EF4-FFF2-40B4-BE49-F238E27FC236}">
                <a16:creationId xmlns:a16="http://schemas.microsoft.com/office/drawing/2014/main" id="{5C131ACD-46DB-BDB4-7421-D8FF2DF9C365}"/>
              </a:ext>
            </a:extLst>
          </p:cNvPr>
          <p:cNvSpPr/>
          <p:nvPr/>
        </p:nvSpPr>
        <p:spPr>
          <a:xfrm>
            <a:off x="4060723" y="3588773"/>
            <a:ext cx="1101214" cy="127819"/>
          </a:xfrm>
          <a:prstGeom prst="lef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DE"/>
          </a:p>
        </p:txBody>
      </p:sp>
      <p:sp>
        <p:nvSpPr>
          <p:cNvPr id="11" name="Rectangle 10">
            <a:extLst>
              <a:ext uri="{FF2B5EF4-FFF2-40B4-BE49-F238E27FC236}">
                <a16:creationId xmlns:a16="http://schemas.microsoft.com/office/drawing/2014/main" id="{A131C733-09EF-D9C1-9C2E-964964C26822}"/>
              </a:ext>
            </a:extLst>
          </p:cNvPr>
          <p:cNvSpPr/>
          <p:nvPr/>
        </p:nvSpPr>
        <p:spPr>
          <a:xfrm>
            <a:off x="5161936" y="1494503"/>
            <a:ext cx="3694064" cy="209427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b="1" dirty="0">
                <a:solidFill>
                  <a:schemeClr val="tx1"/>
                </a:solidFill>
              </a:rPr>
              <a:t>Use of </a:t>
            </a:r>
            <a:r>
              <a:rPr lang="en-GB" sz="1100" b="1" dirty="0" err="1">
                <a:solidFill>
                  <a:schemeClr val="tx1"/>
                </a:solidFill>
              </a:rPr>
              <a:t>TimeLM</a:t>
            </a:r>
            <a:endParaRPr lang="en-GB" sz="1100" b="1" dirty="0">
              <a:solidFill>
                <a:schemeClr val="tx1"/>
              </a:solidFill>
            </a:endParaRPr>
          </a:p>
          <a:p>
            <a:pPr marL="171450" indent="-171450">
              <a:buFont typeface="Arial" panose="020B0604020202020204" pitchFamily="34" charset="0"/>
              <a:buChar char="•"/>
            </a:pPr>
            <a:r>
              <a:rPr lang="en-GB" sz="1100" b="1" dirty="0">
                <a:solidFill>
                  <a:schemeClr val="tx1"/>
                </a:solidFill>
              </a:rPr>
              <a:t>Track language evolution</a:t>
            </a:r>
            <a:r>
              <a:rPr lang="en-GB" sz="1100" dirty="0">
                <a:solidFill>
                  <a:schemeClr val="tx1"/>
                </a:solidFill>
              </a:rPr>
              <a:t>: how language changes over time, especially on social media.</a:t>
            </a:r>
          </a:p>
          <a:p>
            <a:pPr marL="171450" indent="-171450">
              <a:buFont typeface="Arial" panose="020B0604020202020204" pitchFamily="34" charset="0"/>
              <a:buChar char="•"/>
            </a:pPr>
            <a:r>
              <a:rPr lang="en-GB" sz="1100" b="1" dirty="0">
                <a:solidFill>
                  <a:schemeClr val="tx1"/>
                </a:solidFill>
              </a:rPr>
              <a:t>Trend analysis: </a:t>
            </a:r>
            <a:r>
              <a:rPr lang="en-GB" sz="1100" dirty="0">
                <a:solidFill>
                  <a:schemeClr val="tx1"/>
                </a:solidFill>
              </a:rPr>
              <a:t>Detects shifts in word usage, cultural references, or event-driven changes in language.</a:t>
            </a:r>
          </a:p>
          <a:p>
            <a:pPr marL="171450" indent="-171450">
              <a:buFont typeface="Arial" panose="020B0604020202020204" pitchFamily="34" charset="0"/>
              <a:buChar char="•"/>
            </a:pPr>
            <a:r>
              <a:rPr lang="en-GB" sz="1100" b="1" dirty="0">
                <a:solidFill>
                  <a:schemeClr val="tx1"/>
                </a:solidFill>
              </a:rPr>
              <a:t>Temporal text classification</a:t>
            </a:r>
            <a:r>
              <a:rPr lang="en-GB" sz="1100" dirty="0">
                <a:solidFill>
                  <a:schemeClr val="tx1"/>
                </a:solidFill>
              </a:rPr>
              <a:t>: such as classifying tweets based on historical context.</a:t>
            </a:r>
          </a:p>
          <a:p>
            <a:r>
              <a:rPr lang="en-GB" sz="1100" dirty="0">
                <a:solidFill>
                  <a:schemeClr val="tx1"/>
                </a:solidFill>
              </a:rPr>
              <a:t>Overall, </a:t>
            </a:r>
            <a:r>
              <a:rPr lang="en-GB" sz="1100" dirty="0" err="1">
                <a:solidFill>
                  <a:schemeClr val="tx1"/>
                </a:solidFill>
              </a:rPr>
              <a:t>TimeLM</a:t>
            </a:r>
            <a:r>
              <a:rPr lang="en-GB" sz="1100" dirty="0">
                <a:solidFill>
                  <a:schemeClr val="tx1"/>
                </a:solidFill>
              </a:rPr>
              <a:t> can perform tasks better when questions are being asked associated with that point in time.</a:t>
            </a:r>
          </a:p>
          <a:p>
            <a:r>
              <a:rPr lang="en-GB" sz="1100" dirty="0">
                <a:solidFill>
                  <a:schemeClr val="tx1"/>
                </a:solidFill>
              </a:rPr>
              <a:t>For example, people's moods on COVID-19 can be best answered by a model trained on data at COVID-19 time.</a:t>
            </a:r>
          </a:p>
        </p:txBody>
      </p:sp>
      <p:graphicFrame>
        <p:nvGraphicFramePr>
          <p:cNvPr id="12" name="Diagram 11">
            <a:extLst>
              <a:ext uri="{FF2B5EF4-FFF2-40B4-BE49-F238E27FC236}">
                <a16:creationId xmlns:a16="http://schemas.microsoft.com/office/drawing/2014/main" id="{74384459-D504-EEA6-753D-CA06A7EC6E42}"/>
              </a:ext>
            </a:extLst>
          </p:cNvPr>
          <p:cNvGraphicFramePr/>
          <p:nvPr/>
        </p:nvGraphicFramePr>
        <p:xfrm>
          <a:off x="485247" y="5463699"/>
          <a:ext cx="8173506" cy="2027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Rectangle 12">
            <a:extLst>
              <a:ext uri="{FF2B5EF4-FFF2-40B4-BE49-F238E27FC236}">
                <a16:creationId xmlns:a16="http://schemas.microsoft.com/office/drawing/2014/main" id="{FB707510-36CA-6161-5C34-0C474F54E2EE}"/>
              </a:ext>
            </a:extLst>
          </p:cNvPr>
          <p:cNvSpPr/>
          <p:nvPr/>
        </p:nvSpPr>
        <p:spPr>
          <a:xfrm>
            <a:off x="5161936" y="4385234"/>
            <a:ext cx="3694064" cy="5097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DE" sz="1400" dirty="0"/>
              <a:t>In this research we will try to use the same approch but for diffierent purpose. </a:t>
            </a:r>
          </a:p>
        </p:txBody>
      </p:sp>
    </p:spTree>
    <p:extLst>
      <p:ext uri="{BB962C8B-B14F-4D97-AF65-F5344CB8AC3E}">
        <p14:creationId xmlns:p14="http://schemas.microsoft.com/office/powerpoint/2010/main" val="303800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41E3-7CDA-6737-1AF0-033A044E2ACC}"/>
              </a:ext>
            </a:extLst>
          </p:cNvPr>
          <p:cNvSpPr>
            <a:spLocks noGrp="1"/>
          </p:cNvSpPr>
          <p:nvPr>
            <p:ph type="title"/>
          </p:nvPr>
        </p:nvSpPr>
        <p:spPr>
          <a:xfrm>
            <a:off x="288000" y="168000"/>
            <a:ext cx="8568000" cy="453000"/>
          </a:xfrm>
        </p:spPr>
        <p:txBody>
          <a:bodyPr anchor="b">
            <a:normAutofit/>
          </a:bodyPr>
          <a:lstStyle/>
          <a:p>
            <a:r>
              <a:rPr lang="en-US" dirty="0"/>
              <a:t>Trained new model</a:t>
            </a:r>
          </a:p>
        </p:txBody>
      </p:sp>
      <p:graphicFrame>
        <p:nvGraphicFramePr>
          <p:cNvPr id="6" name="Text Placeholder 3">
            <a:extLst>
              <a:ext uri="{FF2B5EF4-FFF2-40B4-BE49-F238E27FC236}">
                <a16:creationId xmlns:a16="http://schemas.microsoft.com/office/drawing/2014/main" id="{C0CC3D38-C779-82F6-6C05-345DDE09CC42}"/>
              </a:ext>
            </a:extLst>
          </p:cNvPr>
          <p:cNvGraphicFramePr/>
          <p:nvPr/>
        </p:nvGraphicFramePr>
        <p:xfrm>
          <a:off x="287339" y="1085088"/>
          <a:ext cx="8569325" cy="3783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217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571C4E-4DD5-24D2-A373-E876EB3FA4EB}"/>
              </a:ext>
            </a:extLst>
          </p:cNvPr>
          <p:cNvSpPr txBox="1"/>
          <p:nvPr/>
        </p:nvSpPr>
        <p:spPr bwMode="auto">
          <a:xfrm>
            <a:off x="287339" y="959999"/>
            <a:ext cx="8569325" cy="4032131"/>
          </a:xfrm>
          <a:prstGeom prst="rect">
            <a:avLst/>
          </a:prstGeom>
        </p:spPr>
        <p:txBody>
          <a:bodyPr lIns="0" tIns="0" rIns="0" bIns="0" rtlCol="0">
            <a:normAutofit/>
          </a:bodyPr>
          <a:lstStyle/>
          <a:p>
            <a:pPr marL="285750" indent="-285750" defTabSz="179909">
              <a:spcAft>
                <a:spcPts val="600"/>
              </a:spcAft>
              <a:buClr>
                <a:schemeClr val="tx2"/>
              </a:buClr>
              <a:buFont typeface="Arial" panose="020B0604020202020204" pitchFamily="34" charset="0"/>
              <a:buChar char="•"/>
              <a:defRPr/>
            </a:pPr>
            <a:endParaRPr lang="en-US" sz="1400" dirty="0">
              <a:latin typeface="Calibri"/>
              <a:cs typeface="Calibri"/>
            </a:endParaRPr>
          </a:p>
        </p:txBody>
      </p:sp>
      <p:sp>
        <p:nvSpPr>
          <p:cNvPr id="3" name="Title 2">
            <a:extLst>
              <a:ext uri="{FF2B5EF4-FFF2-40B4-BE49-F238E27FC236}">
                <a16:creationId xmlns:a16="http://schemas.microsoft.com/office/drawing/2014/main" id="{CABD7FE1-4151-E1F9-179B-B6F9B1F1D2A5}"/>
              </a:ext>
            </a:extLst>
          </p:cNvPr>
          <p:cNvSpPr>
            <a:spLocks noGrp="1"/>
          </p:cNvSpPr>
          <p:nvPr>
            <p:ph type="title"/>
          </p:nvPr>
        </p:nvSpPr>
        <p:spPr>
          <a:xfrm>
            <a:off x="288000" y="168000"/>
            <a:ext cx="8568000" cy="453000"/>
          </a:xfrm>
        </p:spPr>
        <p:txBody>
          <a:bodyPr lIns="0" tIns="0" rIns="0" bIns="0" anchor="b" anchorCtr="0">
            <a:normAutofit/>
          </a:bodyPr>
          <a:lstStyle/>
          <a:p>
            <a:r>
              <a:rPr lang="en-DE" dirty="0"/>
              <a:t>Data</a:t>
            </a:r>
          </a:p>
        </p:txBody>
      </p:sp>
      <p:pic>
        <p:nvPicPr>
          <p:cNvPr id="10" name="Picture 9" descr="A graph showing a line of a graph&#10;&#10;Description automatically generated with medium confidence">
            <a:extLst>
              <a:ext uri="{FF2B5EF4-FFF2-40B4-BE49-F238E27FC236}">
                <a16:creationId xmlns:a16="http://schemas.microsoft.com/office/drawing/2014/main" id="{9B8778A5-CC38-86AE-4C0A-4B5222726E2D}"/>
              </a:ext>
            </a:extLst>
          </p:cNvPr>
          <p:cNvPicPr>
            <a:picLocks noChangeAspect="1"/>
          </p:cNvPicPr>
          <p:nvPr/>
        </p:nvPicPr>
        <p:blipFill>
          <a:blip r:embed="rId3"/>
          <a:stretch>
            <a:fillRect/>
          </a:stretch>
        </p:blipFill>
        <p:spPr>
          <a:xfrm>
            <a:off x="1309816" y="714523"/>
            <a:ext cx="6237032" cy="2257631"/>
          </a:xfrm>
          <a:prstGeom prst="rect">
            <a:avLst/>
          </a:prstGeom>
          <a:ln>
            <a:solidFill>
              <a:schemeClr val="tx1">
                <a:lumMod val="95000"/>
                <a:lumOff val="5000"/>
              </a:schemeClr>
            </a:solidFill>
          </a:ln>
        </p:spPr>
      </p:pic>
      <p:graphicFrame>
        <p:nvGraphicFramePr>
          <p:cNvPr id="2" name="Diagram 1">
            <a:extLst>
              <a:ext uri="{FF2B5EF4-FFF2-40B4-BE49-F238E27FC236}">
                <a16:creationId xmlns:a16="http://schemas.microsoft.com/office/drawing/2014/main" id="{FC5508A6-D46C-F435-A29E-A5CA20CB4EDA}"/>
              </a:ext>
            </a:extLst>
          </p:cNvPr>
          <p:cNvGraphicFramePr/>
          <p:nvPr/>
        </p:nvGraphicFramePr>
        <p:xfrm>
          <a:off x="371872" y="4773879"/>
          <a:ext cx="8455231" cy="190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55406D54-3A0C-4016-7059-E6FB4C5EA553}"/>
              </a:ext>
            </a:extLst>
          </p:cNvPr>
          <p:cNvCxnSpPr>
            <a:cxnSpLocks/>
          </p:cNvCxnSpPr>
          <p:nvPr/>
        </p:nvCxnSpPr>
        <p:spPr>
          <a:xfrm>
            <a:off x="1828800" y="2054310"/>
            <a:ext cx="4949952" cy="0"/>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9" name="Table 8">
            <a:extLst>
              <a:ext uri="{FF2B5EF4-FFF2-40B4-BE49-F238E27FC236}">
                <a16:creationId xmlns:a16="http://schemas.microsoft.com/office/drawing/2014/main" id="{FDD78B3A-C32C-E52F-5C4C-9A58F5BBB584}"/>
              </a:ext>
            </a:extLst>
          </p:cNvPr>
          <p:cNvGraphicFramePr>
            <a:graphicFrameLocks noGrp="1"/>
          </p:cNvGraphicFramePr>
          <p:nvPr/>
        </p:nvGraphicFramePr>
        <p:xfrm>
          <a:off x="299693" y="3044996"/>
          <a:ext cx="8568000" cy="1882140"/>
        </p:xfrm>
        <a:graphic>
          <a:graphicData uri="http://schemas.openxmlformats.org/drawingml/2006/table">
            <a:tbl>
              <a:tblPr firstRow="1" bandRow="1">
                <a:tableStyleId>{5C22544A-7EE6-4342-B048-85BDC9FD1C3A}</a:tableStyleId>
              </a:tblPr>
              <a:tblGrid>
                <a:gridCol w="4284000">
                  <a:extLst>
                    <a:ext uri="{9D8B030D-6E8A-4147-A177-3AD203B41FA5}">
                      <a16:colId xmlns:a16="http://schemas.microsoft.com/office/drawing/2014/main" val="1225560688"/>
                    </a:ext>
                  </a:extLst>
                </a:gridCol>
                <a:gridCol w="4284000">
                  <a:extLst>
                    <a:ext uri="{9D8B030D-6E8A-4147-A177-3AD203B41FA5}">
                      <a16:colId xmlns:a16="http://schemas.microsoft.com/office/drawing/2014/main" val="1196554049"/>
                    </a:ext>
                  </a:extLst>
                </a:gridCol>
              </a:tblGrid>
              <a:tr h="24428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20127524"/>
                  </a:ext>
                </a:extLst>
              </a:tr>
              <a:tr h="1276257">
                <a:tc>
                  <a:txBody>
                    <a:bodyPr/>
                    <a:lstStyle/>
                    <a:p>
                      <a:pPr marL="285750" indent="-285750" defTabSz="179909">
                        <a:spcAft>
                          <a:spcPts val="600"/>
                        </a:spcAft>
                        <a:buClr>
                          <a:schemeClr val="tx2"/>
                        </a:buClr>
                        <a:buFont typeface="Arial" panose="020B0604020202020204" pitchFamily="34" charset="0"/>
                        <a:buChar char="•"/>
                        <a:defRPr/>
                      </a:pPr>
                      <a:r>
                        <a:rPr lang="en-GB" sz="1050" dirty="0"/>
                        <a:t>The complete Twitter history of the users was extracted and split by week</a:t>
                      </a:r>
                      <a:r>
                        <a:rPr lang="en-GB" sz="1100" dirty="0"/>
                        <a:t>. </a:t>
                      </a:r>
                      <a:endParaRPr lang="en-US" sz="1100" dirty="0">
                        <a:latin typeface="Calibri"/>
                        <a:cs typeface="Calibri"/>
                      </a:endParaRPr>
                    </a:p>
                    <a:p>
                      <a:pPr marL="285750" indent="-285750" defTabSz="179909">
                        <a:spcAft>
                          <a:spcPts val="600"/>
                        </a:spcAft>
                        <a:buClr>
                          <a:schemeClr val="tx2"/>
                        </a:buClr>
                        <a:buFont typeface="Arial" panose="020B0604020202020204" pitchFamily="34" charset="0"/>
                        <a:buChar char="•"/>
                        <a:defRPr/>
                      </a:pPr>
                      <a:r>
                        <a:rPr lang="en-US" sz="1100" dirty="0">
                          <a:latin typeface="Calibri"/>
                          <a:cs typeface="Calibri"/>
                        </a:rPr>
                        <a:t>Time: </a:t>
                      </a:r>
                      <a:r>
                        <a:rPr lang="en-GB" sz="1050" dirty="0"/>
                        <a:t>UK Twitter users </a:t>
                      </a:r>
                      <a:r>
                        <a:rPr lang="en-US" sz="1100" dirty="0">
                          <a:latin typeface="Calibri"/>
                          <a:cs typeface="Calibri"/>
                        </a:rPr>
                        <a:t>January 2019 – March 2023 </a:t>
                      </a:r>
                    </a:p>
                    <a:p>
                      <a:pPr marL="285750" indent="-285750" defTabSz="179909">
                        <a:spcAft>
                          <a:spcPts val="600"/>
                        </a:spcAft>
                        <a:buClr>
                          <a:schemeClr val="tx2"/>
                        </a:buClr>
                        <a:buFont typeface="Arial" panose="020B0604020202020204" pitchFamily="34" charset="0"/>
                        <a:buChar char="•"/>
                        <a:defRPr/>
                      </a:pPr>
                      <a:r>
                        <a:rPr lang="en-US" sz="1100" dirty="0">
                          <a:latin typeface="Calibri"/>
                          <a:cs typeface="Calibri"/>
                        </a:rPr>
                        <a:t>Hight and low activity are filtered out</a:t>
                      </a:r>
                    </a:p>
                    <a:p>
                      <a:pPr marL="285750" indent="-285750" defTabSz="179909">
                        <a:spcAft>
                          <a:spcPts val="600"/>
                        </a:spcAft>
                        <a:buClr>
                          <a:schemeClr val="tx2"/>
                        </a:buClr>
                        <a:buFont typeface="Arial" panose="020B0604020202020204" pitchFamily="34" charset="0"/>
                        <a:buChar char="•"/>
                        <a:defRPr/>
                      </a:pPr>
                      <a:r>
                        <a:rPr lang="en-US" sz="1100" dirty="0">
                          <a:latin typeface="Calibri"/>
                          <a:cs typeface="Calibri"/>
                        </a:rPr>
                        <a:t>The data have been split into 200 weeks </a:t>
                      </a:r>
                    </a:p>
                    <a:p>
                      <a:pPr marL="285750" indent="-285750" defTabSz="179909">
                        <a:spcAft>
                          <a:spcPts val="600"/>
                        </a:spcAft>
                        <a:buClr>
                          <a:schemeClr val="tx2"/>
                        </a:buClr>
                        <a:buFont typeface="Arial" panose="020B0604020202020204" pitchFamily="34" charset="0"/>
                        <a:buChar char="•"/>
                        <a:defRPr/>
                      </a:pPr>
                      <a:r>
                        <a:rPr lang="en-US" sz="1100" dirty="0">
                          <a:latin typeface="Calibri"/>
                          <a:cs typeface="Calibri"/>
                        </a:rPr>
                        <a:t>Total 70 million tweets, with an average of 350 thousand weekly tweets</a:t>
                      </a:r>
                    </a:p>
                  </a:txBody>
                  <a:tcPr/>
                </a:tc>
                <a:tc>
                  <a:txBody>
                    <a:bodyPr/>
                    <a:lstStyle/>
                    <a:p>
                      <a:pPr marL="171450" marR="0" lvl="0" indent="-171450" algn="l" defTabSz="76197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Calibri"/>
                          <a:cs typeface="Calibri"/>
                        </a:rPr>
                        <a:t>Keep the training data the same at 200k by under-sampling and oversampling. </a:t>
                      </a:r>
                    </a:p>
                  </a:txBody>
                  <a:tcPr/>
                </a:tc>
                <a:extLst>
                  <a:ext uri="{0D108BD9-81ED-4DB2-BD59-A6C34878D82A}">
                    <a16:rowId xmlns:a16="http://schemas.microsoft.com/office/drawing/2014/main" val="2987394678"/>
                  </a:ext>
                </a:extLst>
              </a:tr>
            </a:tbl>
          </a:graphicData>
        </a:graphic>
      </p:graphicFrame>
    </p:spTree>
    <p:extLst>
      <p:ext uri="{BB962C8B-B14F-4D97-AF65-F5344CB8AC3E}">
        <p14:creationId xmlns:p14="http://schemas.microsoft.com/office/powerpoint/2010/main" val="3545499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A3602-F86F-A84A-884A-B02AADDBB569}"/>
              </a:ext>
            </a:extLst>
          </p:cNvPr>
          <p:cNvSpPr>
            <a:spLocks noGrp="1"/>
          </p:cNvSpPr>
          <p:nvPr>
            <p:ph type="title"/>
          </p:nvPr>
        </p:nvSpPr>
        <p:spPr>
          <a:xfrm>
            <a:off x="519725" y="-104003"/>
            <a:ext cx="7886700" cy="1104900"/>
          </a:xfrm>
        </p:spPr>
        <p:txBody>
          <a:bodyPr anchor="ctr">
            <a:normAutofit/>
          </a:bodyPr>
          <a:lstStyle/>
          <a:p>
            <a:r>
              <a:rPr lang="en-US" dirty="0"/>
              <a:t>How many epochs are best for the training model?</a:t>
            </a:r>
          </a:p>
        </p:txBody>
      </p:sp>
      <p:graphicFrame>
        <p:nvGraphicFramePr>
          <p:cNvPr id="4" name="Table 3">
            <a:extLst>
              <a:ext uri="{FF2B5EF4-FFF2-40B4-BE49-F238E27FC236}">
                <a16:creationId xmlns:a16="http://schemas.microsoft.com/office/drawing/2014/main" id="{FFB1421E-D11D-29B3-8B0E-1CB9820640FD}"/>
              </a:ext>
            </a:extLst>
          </p:cNvPr>
          <p:cNvGraphicFramePr>
            <a:graphicFrameLocks noGrp="1"/>
          </p:cNvGraphicFramePr>
          <p:nvPr/>
        </p:nvGraphicFramePr>
        <p:xfrm>
          <a:off x="358345" y="716693"/>
          <a:ext cx="8439665" cy="4303287"/>
        </p:xfrm>
        <a:graphic>
          <a:graphicData uri="http://schemas.openxmlformats.org/drawingml/2006/table">
            <a:tbl>
              <a:tblPr firstRow="1" firstCol="1" lastCol="1" bandRow="1">
                <a:tableStyleId>{5C22544A-7EE6-4342-B048-85BDC9FD1C3A}</a:tableStyleId>
              </a:tblPr>
              <a:tblGrid>
                <a:gridCol w="1041378">
                  <a:extLst>
                    <a:ext uri="{9D8B030D-6E8A-4147-A177-3AD203B41FA5}">
                      <a16:colId xmlns:a16="http://schemas.microsoft.com/office/drawing/2014/main" val="229048549"/>
                    </a:ext>
                  </a:extLst>
                </a:gridCol>
                <a:gridCol w="1220569">
                  <a:extLst>
                    <a:ext uri="{9D8B030D-6E8A-4147-A177-3AD203B41FA5}">
                      <a16:colId xmlns:a16="http://schemas.microsoft.com/office/drawing/2014/main" val="3940004156"/>
                    </a:ext>
                  </a:extLst>
                </a:gridCol>
                <a:gridCol w="1410082">
                  <a:extLst>
                    <a:ext uri="{9D8B030D-6E8A-4147-A177-3AD203B41FA5}">
                      <a16:colId xmlns:a16="http://schemas.microsoft.com/office/drawing/2014/main" val="99865353"/>
                    </a:ext>
                  </a:extLst>
                </a:gridCol>
                <a:gridCol w="1459647">
                  <a:extLst>
                    <a:ext uri="{9D8B030D-6E8A-4147-A177-3AD203B41FA5}">
                      <a16:colId xmlns:a16="http://schemas.microsoft.com/office/drawing/2014/main" val="3608306727"/>
                    </a:ext>
                  </a:extLst>
                </a:gridCol>
                <a:gridCol w="1796470">
                  <a:extLst>
                    <a:ext uri="{9D8B030D-6E8A-4147-A177-3AD203B41FA5}">
                      <a16:colId xmlns:a16="http://schemas.microsoft.com/office/drawing/2014/main" val="3899593498"/>
                    </a:ext>
                  </a:extLst>
                </a:gridCol>
                <a:gridCol w="1511519">
                  <a:extLst>
                    <a:ext uri="{9D8B030D-6E8A-4147-A177-3AD203B41FA5}">
                      <a16:colId xmlns:a16="http://schemas.microsoft.com/office/drawing/2014/main" val="289504900"/>
                    </a:ext>
                  </a:extLst>
                </a:gridCol>
              </a:tblGrid>
              <a:tr h="237880">
                <a:tc gridSpan="6">
                  <a:txBody>
                    <a:bodyPr/>
                    <a:lstStyle/>
                    <a:p>
                      <a:pPr algn="ctr" fontAlgn="b"/>
                      <a:r>
                        <a:rPr lang="en-US" sz="1800" b="1" u="none" strike="noStrike">
                          <a:solidFill>
                            <a:schemeClr val="tx1"/>
                          </a:solidFill>
                          <a:effectLst/>
                        </a:rPr>
                        <a:t>Correlation</a:t>
                      </a:r>
                      <a:endParaRPr lang="en-US" sz="1800" b="1" i="0" u="none" strike="noStrike">
                        <a:solidFill>
                          <a:schemeClr val="tx1"/>
                        </a:solidFill>
                        <a:effectLst/>
                        <a:latin typeface="Aptos Narrow" panose="020B0004020202020204" pitchFamily="34" charset="0"/>
                      </a:endParaRPr>
                    </a:p>
                  </a:txBody>
                  <a:tcPr marL="3749" marR="3749" marT="3749"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7214783"/>
                  </a:ext>
                </a:extLst>
              </a:tr>
              <a:tr h="177238">
                <a:tc>
                  <a:txBody>
                    <a:bodyPr/>
                    <a:lstStyle/>
                    <a:p>
                      <a:pPr algn="l" fontAlgn="b"/>
                      <a:r>
                        <a:rPr lang="en-US" sz="1100" u="none" strike="noStrike" dirty="0">
                          <a:solidFill>
                            <a:schemeClr val="tx1"/>
                          </a:solidFill>
                          <a:effectLst/>
                        </a:rPr>
                        <a:t>Emotion </a:t>
                      </a:r>
                      <a:endParaRPr lang="en-US" sz="1100" b="0" i="0" u="none" strike="noStrike" dirty="0">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tc>
                  <a:txBody>
                    <a:bodyPr/>
                    <a:lstStyle/>
                    <a:p>
                      <a:pPr algn="l" fontAlgn="b"/>
                      <a:r>
                        <a:rPr lang="en-US" sz="1100" u="none" strike="noStrike">
                          <a:solidFill>
                            <a:schemeClr val="tx1"/>
                          </a:solidFill>
                          <a:effectLst/>
                        </a:rPr>
                        <a:t>Epoch 1</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tc>
                  <a:txBody>
                    <a:bodyPr/>
                    <a:lstStyle/>
                    <a:p>
                      <a:pPr algn="l" fontAlgn="b"/>
                      <a:r>
                        <a:rPr lang="en-US" sz="1100" u="none" strike="noStrike">
                          <a:solidFill>
                            <a:schemeClr val="tx1"/>
                          </a:solidFill>
                          <a:effectLst/>
                        </a:rPr>
                        <a:t>Epoch 2</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tc>
                  <a:txBody>
                    <a:bodyPr/>
                    <a:lstStyle/>
                    <a:p>
                      <a:pPr algn="l" fontAlgn="b"/>
                      <a:r>
                        <a:rPr lang="en-US" sz="1100" u="none" strike="noStrike">
                          <a:solidFill>
                            <a:schemeClr val="tx1"/>
                          </a:solidFill>
                          <a:effectLst/>
                        </a:rPr>
                        <a:t>Epoch 3</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tc>
                  <a:txBody>
                    <a:bodyPr/>
                    <a:lstStyle/>
                    <a:p>
                      <a:pPr algn="l" fontAlgn="b"/>
                      <a:r>
                        <a:rPr lang="en-US" sz="1100" u="none" strike="noStrike">
                          <a:solidFill>
                            <a:schemeClr val="tx1"/>
                          </a:solidFill>
                          <a:effectLst/>
                        </a:rPr>
                        <a:t>Matric</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tc>
                  <a:txBody>
                    <a:bodyPr/>
                    <a:lstStyle/>
                    <a:p>
                      <a:pPr algn="l" fontAlgn="b"/>
                      <a:r>
                        <a:rPr lang="en-US" sz="1100" u="none" strike="noStrike">
                          <a:solidFill>
                            <a:schemeClr val="tx1"/>
                          </a:solidFill>
                          <a:effectLst/>
                        </a:rPr>
                        <a:t>Winner</a:t>
                      </a:r>
                      <a:endParaRPr lang="en-US" sz="1100" b="1" i="0" u="none" strike="noStrike">
                        <a:solidFill>
                          <a:schemeClr val="tx1"/>
                        </a:solidFill>
                        <a:effectLst/>
                        <a:latin typeface="Aptos Narrow" panose="020B0004020202020204" pitchFamily="34" charset="0"/>
                      </a:endParaRPr>
                    </a:p>
                  </a:txBody>
                  <a:tcPr marL="3749" marR="3749" marT="3749"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849935003"/>
                  </a:ext>
                </a:extLst>
              </a:tr>
              <a:tr h="192399">
                <a:tc rowSpan="4">
                  <a:txBody>
                    <a:bodyPr/>
                    <a:lstStyle/>
                    <a:p>
                      <a:pPr algn="ctr" fontAlgn="b"/>
                      <a:r>
                        <a:rPr lang="en-US" sz="1100" u="none" strike="noStrike">
                          <a:solidFill>
                            <a:schemeClr val="tx1"/>
                          </a:solidFill>
                          <a:effectLst/>
                        </a:rPr>
                        <a:t>Happy </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-0.456024</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-0.4709758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dirty="0">
                          <a:solidFill>
                            <a:schemeClr val="tx1"/>
                          </a:solidFill>
                          <a:effectLst/>
                          <a:latin typeface="Abadi MT Condensed Light" panose="020B0306030101010103" pitchFamily="34" charset="77"/>
                        </a:rPr>
                        <a:t>-0.4792121</a:t>
                      </a:r>
                      <a:endParaRPr lang="en-US" sz="1100" b="1" i="0" u="none" strike="noStrike" dirty="0">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 (Highest)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03852677"/>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4.123E-10</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9.076E-11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3.819E-11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178395363"/>
                  </a:ext>
                </a:extLst>
              </a:tr>
              <a:tr h="192399">
                <a:tc vMerge="1">
                  <a:txBody>
                    <a:bodyPr/>
                    <a:lstStyle/>
                    <a:p>
                      <a:endParaRPr lang="en-US"/>
                    </a:p>
                  </a:txBody>
                  <a:tcPr/>
                </a:tc>
                <a:tc>
                  <a:txBody>
                    <a:bodyPr/>
                    <a:lstStyle/>
                    <a:p>
                      <a:pPr algn="r" fontAlgn="b"/>
                      <a:r>
                        <a:rPr lang="en-US" sz="1100" b="1" u="none" strike="noStrike" dirty="0">
                          <a:solidFill>
                            <a:schemeClr val="tx1"/>
                          </a:solidFill>
                          <a:effectLst/>
                          <a:latin typeface="Abadi MT Condensed Light" panose="020B0306030101010103" pitchFamily="34" charset="77"/>
                        </a:rPr>
                        <a:t>2.894919</a:t>
                      </a:r>
                      <a:endParaRPr lang="en-US" sz="1100" b="1" i="0" u="none" strike="noStrike" dirty="0">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2.924646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2.941022</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64890054"/>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0.2032435</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0.2171862</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0.2250588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 (Height)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27995503"/>
                  </a:ext>
                </a:extLst>
              </a:tr>
              <a:tr h="192399">
                <a:tc rowSpan="4">
                  <a:txBody>
                    <a:bodyPr/>
                    <a:lstStyle/>
                    <a:p>
                      <a:pPr algn="ctr" fontAlgn="b"/>
                      <a:r>
                        <a:rPr lang="en-US" sz="1100" u="none" strike="noStrike">
                          <a:solidFill>
                            <a:schemeClr val="tx1"/>
                          </a:solidFill>
                          <a:effectLst/>
                        </a:rPr>
                        <a:t>Sad </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-0.085629</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-0.2000008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-0.1027183</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 (Highest)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65415959"/>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0.2585</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0.007783</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0.1749</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54676140"/>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2.158921</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2.386365</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2.192906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7405363"/>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0.0016273</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0.0344831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0.004864563</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86280577"/>
                  </a:ext>
                </a:extLst>
              </a:tr>
              <a:tr h="192399">
                <a:tc rowSpan="4">
                  <a:txBody>
                    <a:bodyPr/>
                    <a:lstStyle/>
                    <a:p>
                      <a:pPr algn="ctr" fontAlgn="b"/>
                      <a:r>
                        <a:rPr lang="en-US" sz="1100" u="none" strike="noStrike">
                          <a:solidFill>
                            <a:schemeClr val="tx1"/>
                          </a:solidFill>
                          <a:effectLst/>
                        </a:rPr>
                        <a:t>Stressed</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0.1958086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0.04470785</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0.1096783</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Correlation </a:t>
                      </a:r>
                      <a:endParaRPr lang="en-US" sz="1100" b="1"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56919775"/>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0.01198</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0.5697</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0.1621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41138709"/>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1.598576</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1.898934</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1.769786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493165"/>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0.0324048</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-0.00416171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0.005930748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47515900"/>
                  </a:ext>
                </a:extLst>
              </a:tr>
              <a:tr h="192399">
                <a:tc rowSpan="4">
                  <a:txBody>
                    <a:bodyPr/>
                    <a:lstStyle/>
                    <a:p>
                      <a:pPr algn="ctr" fontAlgn="b"/>
                      <a:r>
                        <a:rPr lang="en-US" sz="1100" u="none" strike="noStrike">
                          <a:solidFill>
                            <a:schemeClr val="tx1"/>
                          </a:solidFill>
                          <a:effectLst/>
                        </a:rPr>
                        <a:t>Frustrated</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-0.357121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-0.4435597</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-0.4049925</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Correlation </a:t>
                      </a:r>
                      <a:endParaRPr lang="en-US" sz="1100" b="1"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446744157"/>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4.103E-06</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5.317E-09</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0.00000013</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20558317"/>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2.697063</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2.868847</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2.7922</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41733528"/>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0.1219426</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0.1915962</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0.1586601</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30070659"/>
                  </a:ext>
                </a:extLst>
              </a:tr>
              <a:tr h="192399">
                <a:tc rowSpan="4">
                  <a:txBody>
                    <a:bodyPr/>
                    <a:lstStyle/>
                    <a:p>
                      <a:pPr algn="ctr" fontAlgn="b"/>
                      <a:r>
                        <a:rPr lang="en-US" sz="1100" u="none" strike="noStrike">
                          <a:solidFill>
                            <a:schemeClr val="tx1"/>
                          </a:solidFill>
                          <a:effectLst/>
                        </a:rPr>
                        <a:t>Inspired</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-0.274665</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-0.3379866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-0.2676678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E2(Highest)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28243096"/>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0.000616</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0.00002057</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0.0008566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952273180"/>
                  </a:ext>
                </a:extLst>
              </a:tr>
              <a:tr h="192399">
                <a:tc vMerge="1">
                  <a:txBody>
                    <a:bodyPr/>
                    <a:lstStyle/>
                    <a:p>
                      <a:endParaRPr lang="en-US"/>
                    </a:p>
                  </a:txBody>
                  <a:tcPr/>
                </a:tc>
                <a:tc>
                  <a:txBody>
                    <a:bodyPr/>
                    <a:lstStyle/>
                    <a:p>
                      <a:pPr algn="r" fontAlgn="b"/>
                      <a:r>
                        <a:rPr lang="en-US" sz="1100" b="1" u="none" strike="noStrike">
                          <a:solidFill>
                            <a:schemeClr val="tx1"/>
                          </a:solidFill>
                          <a:effectLst/>
                          <a:latin typeface="Abadi MT Condensed Light" panose="020B0306030101010103" pitchFamily="34" charset="77"/>
                        </a:rPr>
                        <a:t>2.532559</a:t>
                      </a:r>
                      <a:endParaRPr lang="en-US" sz="1100" b="1" i="0" u="none" strike="noStrike">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2.658368</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2.518656</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 (Lowest)</a:t>
                      </a:r>
                      <a:endParaRPr lang="en-US" sz="1100" b="0" i="0" u="none" strike="noStrike">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9771226"/>
                  </a:ext>
                </a:extLst>
              </a:tr>
              <a:tr h="192399">
                <a:tc vMerge="1">
                  <a:txBody>
                    <a:bodyPr/>
                    <a:lstStyle/>
                    <a:p>
                      <a:endParaRPr lang="en-US"/>
                    </a:p>
                  </a:txBody>
                  <a:tcPr/>
                </a:tc>
                <a:tc>
                  <a:txBody>
                    <a:bodyPr/>
                    <a:lstStyle/>
                    <a:p>
                      <a:pPr algn="r" fontAlgn="b"/>
                      <a:r>
                        <a:rPr lang="en-US" sz="1100" b="1" u="none" strike="noStrike" dirty="0">
                          <a:solidFill>
                            <a:schemeClr val="tx1"/>
                          </a:solidFill>
                          <a:effectLst/>
                          <a:latin typeface="Abadi MT Condensed Light" panose="020B0306030101010103" pitchFamily="34" charset="77"/>
                        </a:rPr>
                        <a:t>0.0692774</a:t>
                      </a:r>
                      <a:endParaRPr lang="en-US" sz="1100" b="1" i="0" u="none" strike="noStrike" dirty="0">
                        <a:solidFill>
                          <a:schemeClr val="tx1"/>
                        </a:solidFill>
                        <a:effectLst/>
                        <a:latin typeface="Abadi MT Condensed Light" panose="020B0306030101010103" pitchFamily="34" charset="77"/>
                      </a:endParaRPr>
                    </a:p>
                  </a:txBody>
                  <a:tcPr marL="3749" marR="3749" marT="3749"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0.1083299</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12700">
                      <a:solidFill>
                        <a:schemeClr val="accent1"/>
                      </a:solidFill>
                    </a:lnB>
                    <a:noFill/>
                  </a:tcPr>
                </a:tc>
                <a:tc>
                  <a:txBody>
                    <a:bodyPr/>
                    <a:lstStyle/>
                    <a:p>
                      <a:pPr algn="r" fontAlgn="b"/>
                      <a:r>
                        <a:rPr lang="en-US" sz="1100" b="1" u="none" strike="noStrike">
                          <a:solidFill>
                            <a:schemeClr val="tx1"/>
                          </a:solidFill>
                          <a:effectLst/>
                          <a:latin typeface="Abadi MT Condensed Light" panose="020B0306030101010103" pitchFamily="34" charset="77"/>
                        </a:rPr>
                        <a:t>0.06545704</a:t>
                      </a:r>
                      <a:endParaRPr lang="en-US" sz="1100" b="1" i="0" u="none" strike="noStrike">
                        <a:solidFill>
                          <a:schemeClr val="tx1"/>
                        </a:solidFill>
                        <a:effectLst/>
                        <a:latin typeface="Abadi MT Condensed Light" panose="020B0306030101010103" pitchFamily="34" charset="77"/>
                      </a:endParaRPr>
                    </a:p>
                  </a:txBody>
                  <a:tcPr marL="3749" marR="3749" marT="3749" marB="0" anchor="b">
                    <a:lnL>
                      <a:noFill/>
                    </a:lnL>
                    <a:lnR>
                      <a:noFill/>
                    </a:lnR>
                    <a:lnT w="3175">
                      <a:solidFill>
                        <a:schemeClr val="tx1"/>
                      </a:solidFill>
                    </a:lnT>
                    <a:lnB w="12700">
                      <a:solidFill>
                        <a:schemeClr val="accent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3749" marR="3749" marT="3749" marB="0" anchor="b">
                    <a:lnL>
                      <a:noFill/>
                    </a:lnL>
                    <a:lnR>
                      <a:noFill/>
                    </a:lnR>
                    <a:lnT w="3175">
                      <a:solidFill>
                        <a:schemeClr val="tx1"/>
                      </a:solidFill>
                    </a:lnT>
                    <a:lnB w="12700">
                      <a:solidFill>
                        <a:schemeClr val="accent1"/>
                      </a:solidFill>
                    </a:lnB>
                    <a:noFill/>
                  </a:tcPr>
                </a:tc>
                <a:tc>
                  <a:txBody>
                    <a:bodyPr/>
                    <a:lstStyle/>
                    <a:p>
                      <a:pPr algn="l" fontAlgn="b"/>
                      <a:r>
                        <a:rPr lang="en-US" sz="1100" u="none" strike="noStrike" dirty="0">
                          <a:solidFill>
                            <a:schemeClr val="tx1"/>
                          </a:solidFill>
                          <a:effectLst/>
                        </a:rPr>
                        <a:t>E2(Highest)</a:t>
                      </a:r>
                      <a:endParaRPr lang="en-US" sz="1100" b="0" i="0" u="none" strike="noStrike" dirty="0">
                        <a:solidFill>
                          <a:schemeClr val="tx1"/>
                        </a:solidFill>
                        <a:effectLst/>
                        <a:latin typeface="Aptos Narrow" panose="020B0004020202020204" pitchFamily="34" charset="0"/>
                      </a:endParaRPr>
                    </a:p>
                  </a:txBody>
                  <a:tcPr marL="3749" marR="3749" marT="3749"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1426511578"/>
                  </a:ext>
                </a:extLst>
              </a:tr>
            </a:tbl>
          </a:graphicData>
        </a:graphic>
      </p:graphicFrame>
    </p:spTree>
    <p:extLst>
      <p:ext uri="{BB962C8B-B14F-4D97-AF65-F5344CB8AC3E}">
        <p14:creationId xmlns:p14="http://schemas.microsoft.com/office/powerpoint/2010/main" val="1424457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46F98-B3EE-BD81-5619-0BC941291A23}"/>
              </a:ext>
            </a:extLst>
          </p:cNvPr>
          <p:cNvSpPr>
            <a:spLocks noGrp="1"/>
          </p:cNvSpPr>
          <p:nvPr>
            <p:ph type="title"/>
          </p:nvPr>
        </p:nvSpPr>
        <p:spPr>
          <a:xfrm>
            <a:off x="630936" y="-28832"/>
            <a:ext cx="7886700" cy="745526"/>
          </a:xfrm>
        </p:spPr>
        <p:txBody>
          <a:bodyPr anchor="ctr">
            <a:normAutofit/>
          </a:bodyPr>
          <a:lstStyle/>
          <a:p>
            <a:r>
              <a:rPr lang="en-US" dirty="0"/>
              <a:t>How many epochs are best for the training model?</a:t>
            </a:r>
          </a:p>
        </p:txBody>
      </p:sp>
      <p:graphicFrame>
        <p:nvGraphicFramePr>
          <p:cNvPr id="4" name="Table 3">
            <a:extLst>
              <a:ext uri="{FF2B5EF4-FFF2-40B4-BE49-F238E27FC236}">
                <a16:creationId xmlns:a16="http://schemas.microsoft.com/office/drawing/2014/main" id="{A2B277B9-F51E-2A01-3FE1-0CFBA5F637D2}"/>
              </a:ext>
            </a:extLst>
          </p:cNvPr>
          <p:cNvGraphicFramePr>
            <a:graphicFrameLocks noGrp="1"/>
          </p:cNvGraphicFramePr>
          <p:nvPr/>
        </p:nvGraphicFramePr>
        <p:xfrm>
          <a:off x="317445" y="716695"/>
          <a:ext cx="8505278" cy="4322084"/>
        </p:xfrm>
        <a:graphic>
          <a:graphicData uri="http://schemas.openxmlformats.org/drawingml/2006/table">
            <a:tbl>
              <a:tblPr firstRow="1" bandRow="1">
                <a:tableStyleId>{5C22544A-7EE6-4342-B048-85BDC9FD1C3A}</a:tableStyleId>
              </a:tblPr>
              <a:tblGrid>
                <a:gridCol w="1088301">
                  <a:extLst>
                    <a:ext uri="{9D8B030D-6E8A-4147-A177-3AD203B41FA5}">
                      <a16:colId xmlns:a16="http://schemas.microsoft.com/office/drawing/2014/main" val="2128754380"/>
                    </a:ext>
                  </a:extLst>
                </a:gridCol>
                <a:gridCol w="1105445">
                  <a:extLst>
                    <a:ext uri="{9D8B030D-6E8A-4147-A177-3AD203B41FA5}">
                      <a16:colId xmlns:a16="http://schemas.microsoft.com/office/drawing/2014/main" val="3471114725"/>
                    </a:ext>
                  </a:extLst>
                </a:gridCol>
                <a:gridCol w="1528134">
                  <a:extLst>
                    <a:ext uri="{9D8B030D-6E8A-4147-A177-3AD203B41FA5}">
                      <a16:colId xmlns:a16="http://schemas.microsoft.com/office/drawing/2014/main" val="2854924360"/>
                    </a:ext>
                  </a:extLst>
                </a:gridCol>
                <a:gridCol w="1560315">
                  <a:extLst>
                    <a:ext uri="{9D8B030D-6E8A-4147-A177-3AD203B41FA5}">
                      <a16:colId xmlns:a16="http://schemas.microsoft.com/office/drawing/2014/main" val="1766819800"/>
                    </a:ext>
                  </a:extLst>
                </a:gridCol>
                <a:gridCol w="1957236">
                  <a:extLst>
                    <a:ext uri="{9D8B030D-6E8A-4147-A177-3AD203B41FA5}">
                      <a16:colId xmlns:a16="http://schemas.microsoft.com/office/drawing/2014/main" val="1985040555"/>
                    </a:ext>
                  </a:extLst>
                </a:gridCol>
                <a:gridCol w="1265847">
                  <a:extLst>
                    <a:ext uri="{9D8B030D-6E8A-4147-A177-3AD203B41FA5}">
                      <a16:colId xmlns:a16="http://schemas.microsoft.com/office/drawing/2014/main" val="3285606230"/>
                    </a:ext>
                  </a:extLst>
                </a:gridCol>
              </a:tblGrid>
              <a:tr h="273894">
                <a:tc gridSpan="6">
                  <a:txBody>
                    <a:bodyPr/>
                    <a:lstStyle/>
                    <a:p>
                      <a:pPr algn="ctr" fontAlgn="b"/>
                      <a:r>
                        <a:rPr lang="en-US" sz="2000" b="1" u="none" strike="noStrike" dirty="0">
                          <a:solidFill>
                            <a:schemeClr val="tx1"/>
                          </a:solidFill>
                          <a:effectLst/>
                        </a:rPr>
                        <a:t>Correlation</a:t>
                      </a:r>
                      <a:endParaRPr lang="en-US" sz="2000" b="1" i="0" u="none" strike="noStrike" dirty="0">
                        <a:solidFill>
                          <a:schemeClr val="tx1"/>
                        </a:solidFill>
                        <a:effectLst/>
                        <a:latin typeface="Aptos Narrow" panose="020B0004020202020204" pitchFamily="34" charset="0"/>
                      </a:endParaRPr>
                    </a:p>
                  </a:txBody>
                  <a:tcPr marL="4272" marR="4272" marT="4272"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891487"/>
                  </a:ext>
                </a:extLst>
              </a:tr>
              <a:tr h="230051">
                <a:tc>
                  <a:txBody>
                    <a:bodyPr/>
                    <a:lstStyle/>
                    <a:p>
                      <a:pPr algn="l" fontAlgn="b"/>
                      <a:r>
                        <a:rPr lang="en-US" sz="1200" u="none" strike="noStrike">
                          <a:solidFill>
                            <a:schemeClr val="tx1"/>
                          </a:solidFill>
                          <a:effectLst/>
                        </a:rPr>
                        <a:t>Emotion </a:t>
                      </a:r>
                      <a:endParaRPr lang="en-US" sz="1200" b="0" i="0" u="none" strike="noStrike">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a:solidFill>
                            <a:schemeClr val="tx1"/>
                          </a:solidFill>
                          <a:effectLst/>
                        </a:rPr>
                        <a:t>Epoch 1</a:t>
                      </a:r>
                      <a:endParaRPr lang="en-US" sz="1200" b="0" i="0" u="none" strike="noStrike">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a:solidFill>
                            <a:schemeClr val="tx1"/>
                          </a:solidFill>
                          <a:effectLst/>
                        </a:rPr>
                        <a:t>Epoch 2</a:t>
                      </a:r>
                      <a:endParaRPr lang="en-US" sz="1200" b="0" i="0" u="none" strike="noStrike">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dirty="0">
                          <a:solidFill>
                            <a:schemeClr val="tx1"/>
                          </a:solidFill>
                          <a:effectLst/>
                        </a:rPr>
                        <a:t>Epoch 3</a:t>
                      </a:r>
                      <a:endParaRPr lang="en-US" sz="1200" b="0" i="0" u="none" strike="noStrike" dirty="0">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tc>
                  <a:txBody>
                    <a:bodyPr/>
                    <a:lstStyle/>
                    <a:p>
                      <a:pPr algn="ctr" fontAlgn="b"/>
                      <a:r>
                        <a:rPr lang="en-US" sz="1200" u="none" strike="noStrike" dirty="0">
                          <a:solidFill>
                            <a:schemeClr val="tx1"/>
                          </a:solidFill>
                          <a:effectLst/>
                        </a:rPr>
                        <a:t>Matric</a:t>
                      </a:r>
                      <a:endParaRPr lang="en-US" sz="1200" b="0" i="0" u="none" strike="noStrike" dirty="0">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tc>
                  <a:txBody>
                    <a:bodyPr/>
                    <a:lstStyle/>
                    <a:p>
                      <a:pPr algn="l" fontAlgn="b"/>
                      <a:r>
                        <a:rPr lang="en-US" sz="1800" u="none" strike="noStrike">
                          <a:solidFill>
                            <a:schemeClr val="tx1"/>
                          </a:solidFill>
                          <a:effectLst/>
                        </a:rPr>
                        <a:t>Winner</a:t>
                      </a:r>
                      <a:endParaRPr lang="en-US" sz="1800" b="1" i="0" u="none" strike="noStrike">
                        <a:solidFill>
                          <a:schemeClr val="tx1"/>
                        </a:solidFill>
                        <a:effectLst/>
                        <a:latin typeface="Aptos Narrow" panose="020B0004020202020204" pitchFamily="34" charset="0"/>
                      </a:endParaRPr>
                    </a:p>
                  </a:txBody>
                  <a:tcPr marL="4272" marR="4272" marT="4272"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750689880"/>
                  </a:ext>
                </a:extLst>
              </a:tr>
              <a:tr h="186721">
                <a:tc rowSpan="4">
                  <a:txBody>
                    <a:bodyPr/>
                    <a:lstStyle/>
                    <a:p>
                      <a:pPr algn="ctr" fontAlgn="b"/>
                      <a:r>
                        <a:rPr lang="en-US" sz="1100" u="none" strike="noStrike">
                          <a:solidFill>
                            <a:schemeClr val="tx1"/>
                          </a:solidFill>
                          <a:effectLst/>
                        </a:rPr>
                        <a:t>Apathetic</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-0.236932</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-0.1746875</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-0.1616164</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 (Highest)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52567324"/>
                  </a:ext>
                </a:extLst>
              </a:tr>
              <a:tr h="186721">
                <a:tc vMerge="1">
                  <a:txBody>
                    <a:bodyPr/>
                    <a:lstStyle/>
                    <a:p>
                      <a:endParaRPr lang="en-US"/>
                    </a:p>
                  </a:txBody>
                  <a:tcPr/>
                </a:tc>
                <a:tc>
                  <a:txBody>
                    <a:bodyPr/>
                    <a:lstStyle/>
                    <a:p>
                      <a:pPr algn="r" fontAlgn="b"/>
                      <a:r>
                        <a:rPr lang="en-US" sz="1100" u="none" strike="noStrike">
                          <a:solidFill>
                            <a:schemeClr val="tx1"/>
                          </a:solidFill>
                          <a:effectLst/>
                        </a:rPr>
                        <a:t>0.003985</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0.03496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0.05131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62635508"/>
                  </a:ext>
                </a:extLst>
              </a:tr>
              <a:tr h="186721">
                <a:tc vMerge="1">
                  <a:txBody>
                    <a:bodyPr/>
                    <a:lstStyle/>
                    <a:p>
                      <a:endParaRPr lang="en-US"/>
                    </a:p>
                  </a:txBody>
                  <a:tcPr/>
                </a:tc>
                <a:tc>
                  <a:txBody>
                    <a:bodyPr/>
                    <a:lstStyle/>
                    <a:p>
                      <a:pPr algn="r" fontAlgn="b"/>
                      <a:r>
                        <a:rPr lang="en-US" sz="1100" u="none" strike="noStrike" dirty="0">
                          <a:solidFill>
                            <a:schemeClr val="tx1"/>
                          </a:solidFill>
                          <a:effectLst/>
                        </a:rPr>
                        <a:t>2.45692</a:t>
                      </a:r>
                      <a:endParaRPr lang="en-US" sz="1100" b="0" i="0" u="none" strike="noStrike" dirty="0">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2.333283</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2.30732</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 (Lowest)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72570152"/>
                  </a:ext>
                </a:extLst>
              </a:tr>
              <a:tr h="186721">
                <a:tc vMerge="1">
                  <a:txBody>
                    <a:bodyPr/>
                    <a:lstStyle/>
                    <a:p>
                      <a:endParaRPr lang="en-US"/>
                    </a:p>
                  </a:txBody>
                  <a:tcPr/>
                </a:tc>
                <a:tc>
                  <a:txBody>
                    <a:bodyPr/>
                    <a:lstStyle/>
                    <a:p>
                      <a:pPr algn="r" fontAlgn="b"/>
                      <a:r>
                        <a:rPr lang="en-US" sz="1100" u="none" strike="noStrike">
                          <a:solidFill>
                            <a:schemeClr val="tx1"/>
                          </a:solidFill>
                          <a:effectLst/>
                        </a:rPr>
                        <a:t>0.0495823</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0.02378321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0.01935682</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67196863"/>
                  </a:ext>
                </a:extLst>
              </a:tr>
              <a:tr h="186721">
                <a:tc rowSpan="4">
                  <a:txBody>
                    <a:bodyPr/>
                    <a:lstStyle/>
                    <a:p>
                      <a:pPr algn="ctr" fontAlgn="b"/>
                      <a:r>
                        <a:rPr lang="en-US" sz="1100" u="none" strike="noStrike">
                          <a:solidFill>
                            <a:schemeClr val="tx1"/>
                          </a:solidFill>
                          <a:effectLst/>
                        </a:rPr>
                        <a:t>Lonely</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-0.226392</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-0.22496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-0.2094648</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01789285"/>
                  </a:ext>
                </a:extLst>
              </a:tr>
              <a:tr h="186721">
                <a:tc vMerge="1">
                  <a:txBody>
                    <a:bodyPr/>
                    <a:lstStyle/>
                    <a:p>
                      <a:endParaRPr lang="en-US"/>
                    </a:p>
                  </a:txBody>
                  <a:tcPr/>
                </a:tc>
                <a:tc>
                  <a:txBody>
                    <a:bodyPr/>
                    <a:lstStyle/>
                    <a:p>
                      <a:pPr algn="r" fontAlgn="b"/>
                      <a:r>
                        <a:rPr lang="en-US" sz="1100" u="none" strike="noStrike" dirty="0">
                          <a:solidFill>
                            <a:schemeClr val="tx1"/>
                          </a:solidFill>
                          <a:effectLst/>
                        </a:rPr>
                        <a:t>0.007152</a:t>
                      </a:r>
                      <a:endParaRPr lang="en-US" sz="1100" b="0" i="0" u="none" strike="noStrike" dirty="0">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0.007535</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0.013</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02106756"/>
                  </a:ext>
                </a:extLst>
              </a:tr>
              <a:tr h="186721">
                <a:tc vMerge="1">
                  <a:txBody>
                    <a:bodyPr/>
                    <a:lstStyle/>
                    <a:p>
                      <a:endParaRPr lang="en-US"/>
                    </a:p>
                  </a:txBody>
                  <a:tcPr/>
                </a:tc>
                <a:tc>
                  <a:txBody>
                    <a:bodyPr/>
                    <a:lstStyle/>
                    <a:p>
                      <a:pPr algn="r" fontAlgn="b"/>
                      <a:r>
                        <a:rPr lang="en-US" sz="1100" u="none" strike="noStrike">
                          <a:solidFill>
                            <a:schemeClr val="tx1"/>
                          </a:solidFill>
                          <a:effectLst/>
                        </a:rPr>
                        <a:t>2.435263</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2.432421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2.401652</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59041670"/>
                  </a:ext>
                </a:extLst>
              </a:tr>
              <a:tr h="186721">
                <a:tc vMerge="1">
                  <a:txBody>
                    <a:bodyPr/>
                    <a:lstStyle/>
                    <a:p>
                      <a:endParaRPr lang="en-US"/>
                    </a:p>
                  </a:txBody>
                  <a:tcPr/>
                </a:tc>
                <a:tc>
                  <a:txBody>
                    <a:bodyPr/>
                    <a:lstStyle/>
                    <a:p>
                      <a:pPr algn="r" fontAlgn="b"/>
                      <a:r>
                        <a:rPr lang="en-US" sz="1100" u="none" strike="noStrike">
                          <a:solidFill>
                            <a:schemeClr val="tx1"/>
                          </a:solidFill>
                          <a:effectLst/>
                        </a:rPr>
                        <a:t>0.0443782</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0.04372736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0.03694708</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57457505"/>
                  </a:ext>
                </a:extLst>
              </a:tr>
              <a:tr h="186721">
                <a:tc rowSpan="4">
                  <a:txBody>
                    <a:bodyPr/>
                    <a:lstStyle/>
                    <a:p>
                      <a:pPr algn="ctr" fontAlgn="b"/>
                      <a:r>
                        <a:rPr lang="en-US" sz="1100" u="none" strike="noStrike">
                          <a:solidFill>
                            <a:schemeClr val="tx1"/>
                          </a:solidFill>
                          <a:effectLst/>
                        </a:rPr>
                        <a:t>Optimistic</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-0.160221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-0.1827178</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-0.1961645</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03820935"/>
                  </a:ext>
                </a:extLst>
              </a:tr>
              <a:tr h="186721">
                <a:tc vMerge="1">
                  <a:txBody>
                    <a:bodyPr/>
                    <a:lstStyle/>
                    <a:p>
                      <a:endParaRPr lang="en-US"/>
                    </a:p>
                  </a:txBody>
                  <a:tcPr/>
                </a:tc>
                <a:tc>
                  <a:txBody>
                    <a:bodyPr/>
                    <a:lstStyle/>
                    <a:p>
                      <a:pPr algn="r" fontAlgn="b"/>
                      <a:r>
                        <a:rPr lang="en-US" sz="1100" u="none" strike="noStrike">
                          <a:solidFill>
                            <a:schemeClr val="tx1"/>
                          </a:solidFill>
                          <a:effectLst/>
                        </a:rPr>
                        <a:t>0.06442</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0.03459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0.02311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52390264"/>
                  </a:ext>
                </a:extLst>
              </a:tr>
              <a:tr h="186721">
                <a:tc vMerge="1">
                  <a:txBody>
                    <a:bodyPr/>
                    <a:lstStyle/>
                    <a:p>
                      <a:endParaRPr lang="en-US"/>
                    </a:p>
                  </a:txBody>
                  <a:tcPr/>
                </a:tc>
                <a:tc>
                  <a:txBody>
                    <a:bodyPr/>
                    <a:lstStyle/>
                    <a:p>
                      <a:pPr algn="r" fontAlgn="b"/>
                      <a:r>
                        <a:rPr lang="en-US" sz="1100" u="none" strike="noStrike">
                          <a:solidFill>
                            <a:schemeClr val="tx1"/>
                          </a:solidFill>
                          <a:effectLst/>
                        </a:rPr>
                        <a:t>2.303125</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2.347783</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2.374476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201494450"/>
                  </a:ext>
                </a:extLst>
              </a:tr>
              <a:tr h="186721">
                <a:tc vMerge="1">
                  <a:txBody>
                    <a:bodyPr/>
                    <a:lstStyle/>
                    <a:p>
                      <a:endParaRPr lang="en-US"/>
                    </a:p>
                  </a:txBody>
                  <a:tcPr/>
                </a:tc>
                <a:tc>
                  <a:txBody>
                    <a:bodyPr/>
                    <a:lstStyle/>
                    <a:p>
                      <a:pPr algn="r" fontAlgn="b"/>
                      <a:r>
                        <a:rPr lang="en-US" sz="1100" u="none" strike="noStrike">
                          <a:solidFill>
                            <a:schemeClr val="tx1"/>
                          </a:solidFill>
                          <a:effectLst/>
                        </a:rPr>
                        <a:t>0.0182895</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0.02606294</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0.03119629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89362963"/>
                  </a:ext>
                </a:extLst>
              </a:tr>
              <a:tr h="186721">
                <a:tc rowSpan="4">
                  <a:txBody>
                    <a:bodyPr/>
                    <a:lstStyle/>
                    <a:p>
                      <a:pPr algn="ctr" fontAlgn="b"/>
                      <a:r>
                        <a:rPr lang="en-US" sz="1100" u="none" strike="noStrike">
                          <a:solidFill>
                            <a:schemeClr val="tx1"/>
                          </a:solidFill>
                          <a:effectLst/>
                        </a:rPr>
                        <a:t>Content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-0.341914</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-0.2339036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-0.4150569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96569656"/>
                  </a:ext>
                </a:extLst>
              </a:tr>
              <a:tr h="186721">
                <a:tc vMerge="1">
                  <a:txBody>
                    <a:bodyPr/>
                    <a:lstStyle/>
                    <a:p>
                      <a:endParaRPr lang="en-US"/>
                    </a:p>
                  </a:txBody>
                  <a:tcPr/>
                </a:tc>
                <a:tc>
                  <a:txBody>
                    <a:bodyPr/>
                    <a:lstStyle/>
                    <a:p>
                      <a:pPr algn="r" fontAlgn="b"/>
                      <a:r>
                        <a:rPr lang="en-US" sz="1100" u="none" strike="noStrike">
                          <a:solidFill>
                            <a:schemeClr val="tx1"/>
                          </a:solidFill>
                          <a:effectLst/>
                        </a:rPr>
                        <a:t>7.812E-05</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0.007876</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0.000001108</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60593243"/>
                  </a:ext>
                </a:extLst>
              </a:tr>
              <a:tr h="186721">
                <a:tc vMerge="1">
                  <a:txBody>
                    <a:bodyPr/>
                    <a:lstStyle/>
                    <a:p>
                      <a:endParaRPr lang="en-US"/>
                    </a:p>
                  </a:txBody>
                  <a:tcPr/>
                </a:tc>
                <a:tc>
                  <a:txBody>
                    <a:bodyPr/>
                    <a:lstStyle/>
                    <a:p>
                      <a:pPr algn="r" fontAlgn="b"/>
                      <a:r>
                        <a:rPr lang="en-US" sz="1100" u="none" strike="noStrike">
                          <a:solidFill>
                            <a:schemeClr val="tx1"/>
                          </a:solidFill>
                          <a:effectLst/>
                        </a:rPr>
                        <a:t>2.662861</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2.448527</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2.808003</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14830911"/>
                  </a:ext>
                </a:extLst>
              </a:tr>
              <a:tr h="186721">
                <a:tc vMerge="1">
                  <a:txBody>
                    <a:bodyPr/>
                    <a:lstStyle/>
                    <a:p>
                      <a:endParaRPr lang="en-US"/>
                    </a:p>
                  </a:txBody>
                  <a:tcPr/>
                </a:tc>
                <a:tc>
                  <a:txBody>
                    <a:bodyPr/>
                    <a:lstStyle/>
                    <a:p>
                      <a:pPr algn="r" fontAlgn="b"/>
                      <a:r>
                        <a:rPr lang="en-US" sz="1100" u="none" strike="noStrike">
                          <a:solidFill>
                            <a:schemeClr val="tx1"/>
                          </a:solidFill>
                          <a:effectLst/>
                        </a:rPr>
                        <a:t>0.1098967</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0.04720861</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0.1657029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E3(Highest)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445227092"/>
                  </a:ext>
                </a:extLst>
              </a:tr>
              <a:tr h="186721">
                <a:tc rowSpan="4">
                  <a:txBody>
                    <a:bodyPr/>
                    <a:lstStyle/>
                    <a:p>
                      <a:pPr algn="ctr" fontAlgn="b"/>
                      <a:r>
                        <a:rPr lang="en-US" sz="1100" u="none" strike="noStrike">
                          <a:solidFill>
                            <a:schemeClr val="tx1"/>
                          </a:solidFill>
                          <a:effectLst/>
                        </a:rPr>
                        <a:t>Energetic</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-0.010874</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-0.07563624</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-0.02028269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Correlation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E2(Highest)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0952151"/>
                  </a:ext>
                </a:extLst>
              </a:tr>
              <a:tr h="186721">
                <a:tc vMerge="1">
                  <a:txBody>
                    <a:bodyPr/>
                    <a:lstStyle/>
                    <a:p>
                      <a:endParaRPr lang="en-US"/>
                    </a:p>
                  </a:txBody>
                  <a:tcPr/>
                </a:tc>
                <a:tc>
                  <a:txBody>
                    <a:bodyPr/>
                    <a:lstStyle/>
                    <a:p>
                      <a:pPr algn="r" fontAlgn="b"/>
                      <a:r>
                        <a:rPr lang="en-US" sz="1100" u="none" strike="noStrike">
                          <a:solidFill>
                            <a:schemeClr val="tx1"/>
                          </a:solidFill>
                          <a:effectLst/>
                        </a:rPr>
                        <a:t>0.9054</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0.4077</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0.8245</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P Value </a:t>
                      </a:r>
                      <a:endParaRPr lang="en-US" sz="1100" b="1"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E2(Lowest)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210274792"/>
                  </a:ext>
                </a:extLst>
              </a:tr>
              <a:tr h="186721">
                <a:tc vMerge="1">
                  <a:txBody>
                    <a:bodyPr/>
                    <a:lstStyle/>
                    <a:p>
                      <a:endParaRPr lang="en-US"/>
                    </a:p>
                  </a:txBody>
                  <a:tcPr/>
                </a:tc>
                <a:tc>
                  <a:txBody>
                    <a:bodyPr/>
                    <a:lstStyle/>
                    <a:p>
                      <a:pPr algn="r" fontAlgn="b"/>
                      <a:r>
                        <a:rPr lang="en-US" sz="1100" u="none" strike="noStrike">
                          <a:solidFill>
                            <a:schemeClr val="tx1"/>
                          </a:solidFill>
                          <a:effectLst/>
                        </a:rPr>
                        <a:t>2.005176</a:t>
                      </a:r>
                      <a:endParaRPr lang="en-US" sz="1100" b="0" i="0" u="none" strike="noStrike">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2.133639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2.023839</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MSE</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E1(Lowest)</a:t>
                      </a:r>
                      <a:endParaRPr lang="en-US" sz="1100" b="0" i="0" u="none" strike="noStrike">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81403304"/>
                  </a:ext>
                </a:extLst>
              </a:tr>
              <a:tr h="186721">
                <a:tc vMerge="1">
                  <a:txBody>
                    <a:bodyPr/>
                    <a:lstStyle/>
                    <a:p>
                      <a:endParaRPr lang="en-US"/>
                    </a:p>
                  </a:txBody>
                  <a:tcPr/>
                </a:tc>
                <a:tc>
                  <a:txBody>
                    <a:bodyPr/>
                    <a:lstStyle/>
                    <a:p>
                      <a:pPr algn="r" fontAlgn="b"/>
                      <a:r>
                        <a:rPr lang="en-US" sz="1100" u="none" strike="noStrike" dirty="0">
                          <a:solidFill>
                            <a:schemeClr val="tx1"/>
                          </a:solidFill>
                          <a:effectLst/>
                        </a:rPr>
                        <a:t>-0.008214</a:t>
                      </a:r>
                      <a:endParaRPr lang="en-US" sz="1100" b="0" i="0" u="none" strike="noStrike" dirty="0">
                        <a:solidFill>
                          <a:schemeClr val="tx1"/>
                        </a:solidFill>
                        <a:effectLst/>
                        <a:latin typeface="Monaco" pitchFamily="2" charset="77"/>
                      </a:endParaRPr>
                    </a:p>
                  </a:txBody>
                  <a:tcPr marL="4711" marR="4711" marT="4711"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100" u="none" strike="noStrike" dirty="0">
                          <a:solidFill>
                            <a:schemeClr val="tx1"/>
                          </a:solidFill>
                          <a:effectLst/>
                        </a:rPr>
                        <a:t>-0.002564818</a:t>
                      </a:r>
                      <a:endParaRPr lang="en-US" sz="1100" b="0"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12700">
                      <a:solidFill>
                        <a:schemeClr val="accent1"/>
                      </a:solidFill>
                    </a:lnB>
                    <a:noFill/>
                  </a:tcPr>
                </a:tc>
                <a:tc>
                  <a:txBody>
                    <a:bodyPr/>
                    <a:lstStyle/>
                    <a:p>
                      <a:pPr algn="r" fontAlgn="b"/>
                      <a:r>
                        <a:rPr lang="en-US" sz="1100" u="none" strike="noStrike">
                          <a:solidFill>
                            <a:schemeClr val="tx1"/>
                          </a:solidFill>
                          <a:effectLst/>
                        </a:rPr>
                        <a:t>-0.007918517</a:t>
                      </a:r>
                      <a:endParaRPr lang="en-US" sz="1100" b="0" i="0" u="none" strike="noStrike">
                        <a:solidFill>
                          <a:schemeClr val="tx1"/>
                        </a:solidFill>
                        <a:effectLst/>
                        <a:latin typeface="Monaco" pitchFamily="2" charset="77"/>
                      </a:endParaRPr>
                    </a:p>
                  </a:txBody>
                  <a:tcPr marL="4711" marR="4711" marT="4711" marB="0" anchor="b">
                    <a:lnL>
                      <a:noFill/>
                    </a:lnL>
                    <a:lnR>
                      <a:noFill/>
                    </a:lnR>
                    <a:lnT w="3175">
                      <a:solidFill>
                        <a:schemeClr val="tx1"/>
                      </a:solidFill>
                    </a:lnT>
                    <a:lnB w="12700">
                      <a:solidFill>
                        <a:schemeClr val="accent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4711" marR="4711" marT="4711" marB="0" anchor="b">
                    <a:lnL>
                      <a:noFill/>
                    </a:lnL>
                    <a:lnR>
                      <a:noFill/>
                    </a:lnR>
                    <a:lnT w="3175">
                      <a:solidFill>
                        <a:schemeClr val="tx1"/>
                      </a:solidFill>
                    </a:lnT>
                    <a:lnB w="12700">
                      <a:solidFill>
                        <a:schemeClr val="accent1"/>
                      </a:solidFill>
                    </a:lnB>
                    <a:noFill/>
                  </a:tcPr>
                </a:tc>
                <a:tc>
                  <a:txBody>
                    <a:bodyPr/>
                    <a:lstStyle/>
                    <a:p>
                      <a:pPr algn="l" fontAlgn="b"/>
                      <a:r>
                        <a:rPr lang="en-US" sz="1100" u="none" strike="noStrike" dirty="0">
                          <a:solidFill>
                            <a:schemeClr val="tx1"/>
                          </a:solidFill>
                          <a:effectLst/>
                        </a:rPr>
                        <a:t>E1(Highest)</a:t>
                      </a:r>
                      <a:endParaRPr lang="en-US" sz="1100" b="0" i="0" u="none" strike="noStrike" dirty="0">
                        <a:solidFill>
                          <a:schemeClr val="tx1"/>
                        </a:solidFill>
                        <a:effectLst/>
                        <a:latin typeface="Aptos Narrow" panose="020B0004020202020204" pitchFamily="34" charset="0"/>
                      </a:endParaRPr>
                    </a:p>
                  </a:txBody>
                  <a:tcPr marL="4711" marR="4711" marT="4711"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042921943"/>
                  </a:ext>
                </a:extLst>
              </a:tr>
            </a:tbl>
          </a:graphicData>
        </a:graphic>
      </p:graphicFrame>
    </p:spTree>
    <p:extLst>
      <p:ext uri="{BB962C8B-B14F-4D97-AF65-F5344CB8AC3E}">
        <p14:creationId xmlns:p14="http://schemas.microsoft.com/office/powerpoint/2010/main" val="1425113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663F5-F7FE-8311-670F-A5A73B4F1C8A}"/>
              </a:ext>
            </a:extLst>
          </p:cNvPr>
          <p:cNvSpPr>
            <a:spLocks noGrp="1"/>
          </p:cNvSpPr>
          <p:nvPr>
            <p:ph type="title"/>
          </p:nvPr>
        </p:nvSpPr>
        <p:spPr>
          <a:xfrm>
            <a:off x="288000" y="168000"/>
            <a:ext cx="8568000" cy="453000"/>
          </a:xfrm>
        </p:spPr>
        <p:txBody>
          <a:bodyPr anchor="b">
            <a:normAutofit/>
          </a:bodyPr>
          <a:lstStyle/>
          <a:p>
            <a:r>
              <a:rPr lang="en-US" dirty="0"/>
              <a:t>How many epochs are best for the training model?</a:t>
            </a:r>
          </a:p>
        </p:txBody>
      </p:sp>
      <p:graphicFrame>
        <p:nvGraphicFramePr>
          <p:cNvPr id="4" name="Table 3">
            <a:extLst>
              <a:ext uri="{FF2B5EF4-FFF2-40B4-BE49-F238E27FC236}">
                <a16:creationId xmlns:a16="http://schemas.microsoft.com/office/drawing/2014/main" id="{65382ED5-0E64-48C4-1063-8903FCD448AD}"/>
              </a:ext>
            </a:extLst>
          </p:cNvPr>
          <p:cNvGraphicFramePr>
            <a:graphicFrameLocks noGrp="1"/>
          </p:cNvGraphicFramePr>
          <p:nvPr/>
        </p:nvGraphicFramePr>
        <p:xfrm>
          <a:off x="287999" y="778476"/>
          <a:ext cx="8567999" cy="4260472"/>
        </p:xfrm>
        <a:graphic>
          <a:graphicData uri="http://schemas.openxmlformats.org/drawingml/2006/table">
            <a:tbl>
              <a:tblPr firstRow="1" firstCol="1" lastCol="1" bandRow="1">
                <a:tableStyleId>{5C22544A-7EE6-4342-B048-85BDC9FD1C3A}</a:tableStyleId>
              </a:tblPr>
              <a:tblGrid>
                <a:gridCol w="1393546">
                  <a:extLst>
                    <a:ext uri="{9D8B030D-6E8A-4147-A177-3AD203B41FA5}">
                      <a16:colId xmlns:a16="http://schemas.microsoft.com/office/drawing/2014/main" val="3688877099"/>
                    </a:ext>
                  </a:extLst>
                </a:gridCol>
                <a:gridCol w="1461235">
                  <a:extLst>
                    <a:ext uri="{9D8B030D-6E8A-4147-A177-3AD203B41FA5}">
                      <a16:colId xmlns:a16="http://schemas.microsoft.com/office/drawing/2014/main" val="660960797"/>
                    </a:ext>
                  </a:extLst>
                </a:gridCol>
                <a:gridCol w="1305000">
                  <a:extLst>
                    <a:ext uri="{9D8B030D-6E8A-4147-A177-3AD203B41FA5}">
                      <a16:colId xmlns:a16="http://schemas.microsoft.com/office/drawing/2014/main" val="3667848500"/>
                    </a:ext>
                  </a:extLst>
                </a:gridCol>
                <a:gridCol w="1305000">
                  <a:extLst>
                    <a:ext uri="{9D8B030D-6E8A-4147-A177-3AD203B41FA5}">
                      <a16:colId xmlns:a16="http://schemas.microsoft.com/office/drawing/2014/main" val="3070720591"/>
                    </a:ext>
                  </a:extLst>
                </a:gridCol>
                <a:gridCol w="1789027">
                  <a:extLst>
                    <a:ext uri="{9D8B030D-6E8A-4147-A177-3AD203B41FA5}">
                      <a16:colId xmlns:a16="http://schemas.microsoft.com/office/drawing/2014/main" val="3388353599"/>
                    </a:ext>
                  </a:extLst>
                </a:gridCol>
                <a:gridCol w="1314191">
                  <a:extLst>
                    <a:ext uri="{9D8B030D-6E8A-4147-A177-3AD203B41FA5}">
                      <a16:colId xmlns:a16="http://schemas.microsoft.com/office/drawing/2014/main" val="79607565"/>
                    </a:ext>
                  </a:extLst>
                </a:gridCol>
              </a:tblGrid>
              <a:tr h="232975">
                <a:tc gridSpan="5">
                  <a:txBody>
                    <a:bodyPr/>
                    <a:lstStyle/>
                    <a:p>
                      <a:pPr algn="ctr" fontAlgn="b"/>
                      <a:r>
                        <a:rPr lang="en-US" sz="2000" b="1" u="none" strike="noStrike" dirty="0">
                          <a:solidFill>
                            <a:schemeClr val="tx1"/>
                          </a:solidFill>
                          <a:effectLst/>
                        </a:rPr>
                        <a:t>Permutation</a:t>
                      </a:r>
                      <a:endParaRPr lang="en-US" sz="1600" b="1" i="0" u="none" strike="noStrike" dirty="0">
                        <a:solidFill>
                          <a:schemeClr val="tx1"/>
                        </a:solidFill>
                        <a:effectLst/>
                        <a:latin typeface="Aptos Narrow" panose="020B0004020202020204" pitchFamily="34" charset="0"/>
                      </a:endParaRPr>
                    </a:p>
                  </a:txBody>
                  <a:tcPr marL="5236" marR="5236" marT="5236"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1" u="none" strike="noStrike" dirty="0">
                          <a:solidFill>
                            <a:schemeClr val="tx1"/>
                          </a:solidFill>
                          <a:effectLst/>
                        </a:rPr>
                        <a:t>Winner</a:t>
                      </a:r>
                      <a:endParaRPr lang="en-US" sz="1400" b="1" i="0" u="none" strike="noStrike" dirty="0">
                        <a:solidFill>
                          <a:schemeClr val="tx1"/>
                        </a:solidFill>
                        <a:effectLst/>
                        <a:latin typeface="Aptos Narrow" panose="020B0004020202020204" pitchFamily="34" charset="0"/>
                      </a:endParaRPr>
                    </a:p>
                  </a:txBody>
                  <a:tcPr marL="5236" marR="5236" marT="5236" marB="0" anchor="b">
                    <a:lnL>
                      <a:noFill/>
                    </a:lnL>
                    <a:lnR>
                      <a:noFill/>
                    </a:lnR>
                    <a:lnT>
                      <a:noFill/>
                    </a:lnT>
                    <a:lnB w="19050">
                      <a:solidFill>
                        <a:schemeClr val="accent1"/>
                      </a:solidFill>
                    </a:lnB>
                    <a:noFill/>
                  </a:tcPr>
                </a:tc>
                <a:extLst>
                  <a:ext uri="{0D108BD9-81ED-4DB2-BD59-A6C34878D82A}">
                    <a16:rowId xmlns:a16="http://schemas.microsoft.com/office/drawing/2014/main" val="2885099277"/>
                  </a:ext>
                </a:extLst>
              </a:tr>
              <a:tr h="183672">
                <a:tc>
                  <a:txBody>
                    <a:bodyPr/>
                    <a:lstStyle/>
                    <a:p>
                      <a:pPr algn="l" fontAlgn="b"/>
                      <a:r>
                        <a:rPr lang="en-US" sz="1200" u="none" strike="noStrike" dirty="0">
                          <a:solidFill>
                            <a:schemeClr val="tx1"/>
                          </a:solidFill>
                          <a:effectLst/>
                        </a:rPr>
                        <a:t>Emotion </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dirty="0">
                          <a:solidFill>
                            <a:schemeClr val="tx1"/>
                          </a:solidFill>
                          <a:effectLst/>
                        </a:rPr>
                        <a:t>Epoch 1</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dirty="0">
                          <a:solidFill>
                            <a:schemeClr val="tx1"/>
                          </a:solidFill>
                          <a:effectLst/>
                        </a:rPr>
                        <a:t>Epoch 2</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dirty="0">
                          <a:solidFill>
                            <a:schemeClr val="tx1"/>
                          </a:solidFill>
                          <a:effectLst/>
                        </a:rPr>
                        <a:t>Epoch 3</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tc>
                  <a:txBody>
                    <a:bodyPr/>
                    <a:lstStyle/>
                    <a:p>
                      <a:pPr algn="l" fontAlgn="b"/>
                      <a:r>
                        <a:rPr lang="en-US" sz="1200" u="none" strike="noStrike" dirty="0">
                          <a:solidFill>
                            <a:schemeClr val="tx1"/>
                          </a:solidFill>
                          <a:effectLst/>
                        </a:rPr>
                        <a:t>Matric</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tc>
                  <a:txBody>
                    <a:bodyPr/>
                    <a:lstStyle/>
                    <a:p>
                      <a:pPr algn="l" fontAlgn="b"/>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979754774"/>
                  </a:ext>
                </a:extLst>
              </a:tr>
              <a:tr h="183672">
                <a:tc rowSpan="4">
                  <a:txBody>
                    <a:bodyPr/>
                    <a:lstStyle/>
                    <a:p>
                      <a:pPr algn="ctr" fontAlgn="b"/>
                      <a:r>
                        <a:rPr lang="en-US" sz="1200" u="none" strike="noStrike" dirty="0">
                          <a:solidFill>
                            <a:schemeClr val="tx1"/>
                          </a:solidFill>
                          <a:effectLst/>
                        </a:rPr>
                        <a:t>Happy </a:t>
                      </a:r>
                      <a:endParaRPr lang="en-US" sz="1200" b="0"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-0.38158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-0.4373</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0.2806</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correlation</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26570778"/>
                  </a:ext>
                </a:extLst>
              </a:tr>
              <a:tr h="183672">
                <a:tc vMerge="1">
                  <a:txBody>
                    <a:bodyPr/>
                    <a:lstStyle/>
                    <a:p>
                      <a:endParaRPr lang="en-US"/>
                    </a:p>
                  </a:txBody>
                  <a:tcPr/>
                </a:tc>
                <a:tc>
                  <a:txBody>
                    <a:bodyPr/>
                    <a:lstStyle/>
                    <a:p>
                      <a:pPr algn="r" fontAlgn="b"/>
                      <a:r>
                        <a:rPr lang="en-US" sz="1200" u="none" strike="noStrike" dirty="0">
                          <a:solidFill>
                            <a:schemeClr val="tx1"/>
                          </a:solidFill>
                          <a:effectLst/>
                        </a:rPr>
                        <a:t>0.2469</a:t>
                      </a:r>
                      <a:endParaRPr lang="en-US" sz="1200" b="0" i="0" u="none" strike="noStrike" dirty="0">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0.1786</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-0.3574</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p-value</a:t>
                      </a:r>
                      <a:endParaRPr lang="en-US" sz="1200" b="1"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1"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450627418"/>
                  </a:ext>
                </a:extLst>
              </a:tr>
              <a:tr h="183672">
                <a:tc vMerge="1">
                  <a:txBody>
                    <a:bodyPr/>
                    <a:lstStyle/>
                    <a:p>
                      <a:endParaRPr lang="en-US"/>
                    </a:p>
                  </a:txBody>
                  <a:tcPr/>
                </a:tc>
                <a:tc>
                  <a:txBody>
                    <a:bodyPr/>
                    <a:lstStyle/>
                    <a:p>
                      <a:pPr algn="r" fontAlgn="b"/>
                      <a:r>
                        <a:rPr lang="en-US" sz="1200" u="none" strike="noStrike" dirty="0">
                          <a:solidFill>
                            <a:schemeClr val="tx1"/>
                          </a:solidFill>
                          <a:effectLst/>
                        </a:rPr>
                        <a:t>-0.05901</a:t>
                      </a:r>
                      <a:endParaRPr lang="en-US" sz="1200" b="0" i="0" u="none" strike="noStrike" dirty="0">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-0.0659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-0.0858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E3</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931637132"/>
                  </a:ext>
                </a:extLst>
              </a:tr>
              <a:tr h="183672">
                <a:tc vMerge="1">
                  <a:txBody>
                    <a:bodyPr/>
                    <a:lstStyle/>
                    <a:p>
                      <a:endParaRPr lang="en-US"/>
                    </a:p>
                  </a:txBody>
                  <a:tcPr/>
                </a:tc>
                <a:tc>
                  <a:txBody>
                    <a:bodyPr/>
                    <a:lstStyle/>
                    <a:p>
                      <a:pPr algn="r" fontAlgn="b"/>
                      <a:r>
                        <a:rPr lang="en-US" sz="1200" u="none" strike="noStrike" dirty="0">
                          <a:solidFill>
                            <a:schemeClr val="tx1"/>
                          </a:solidFill>
                          <a:effectLst/>
                        </a:rPr>
                        <a:t>0.7149</a:t>
                      </a:r>
                      <a:endParaRPr lang="en-US" sz="1200" b="0" i="0" u="none" strike="noStrike" dirty="0">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0.7316</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0.8049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 p-</a:t>
                      </a:r>
                      <a:r>
                        <a:rPr lang="en-US" sz="1200" u="none" strike="noStrike" dirty="0" err="1">
                          <a:solidFill>
                            <a:schemeClr val="tx1"/>
                          </a:solidFill>
                          <a:effectLst/>
                        </a:rPr>
                        <a:t>val</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dirty="0">
                          <a:solidFill>
                            <a:schemeClr val="tx1"/>
                          </a:solidFill>
                          <a:effectLst/>
                        </a:rPr>
                        <a:t>E1</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08241641"/>
                  </a:ext>
                </a:extLst>
              </a:tr>
              <a:tr h="183672">
                <a:tc rowSpan="4">
                  <a:txBody>
                    <a:bodyPr/>
                    <a:lstStyle/>
                    <a:p>
                      <a:pPr algn="ctr" fontAlgn="b"/>
                      <a:r>
                        <a:rPr lang="en-US" sz="1200" u="none" strike="noStrike">
                          <a:solidFill>
                            <a:schemeClr val="tx1"/>
                          </a:solidFill>
                          <a:effectLst/>
                        </a:rPr>
                        <a:t>Sad </a:t>
                      </a:r>
                      <a:endParaRPr lang="en-US" sz="1200" b="0"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-0.15386</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-0.0815</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0.23489</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correlation</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dirty="0">
                          <a:solidFill>
                            <a:schemeClr val="tx1"/>
                          </a:solidFill>
                          <a:effectLst/>
                        </a:rPr>
                        <a:t>E3</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19386988"/>
                  </a:ext>
                </a:extLst>
              </a:tr>
              <a:tr h="183672">
                <a:tc vMerge="1">
                  <a:txBody>
                    <a:bodyPr/>
                    <a:lstStyle/>
                    <a:p>
                      <a:endParaRPr lang="en-US"/>
                    </a:p>
                  </a:txBody>
                  <a:tcPr/>
                </a:tc>
                <a:tc>
                  <a:txBody>
                    <a:bodyPr/>
                    <a:lstStyle/>
                    <a:p>
                      <a:pPr algn="r" fontAlgn="b"/>
                      <a:r>
                        <a:rPr lang="en-US" sz="1200" u="none" strike="noStrike" dirty="0">
                          <a:solidFill>
                            <a:schemeClr val="tx1"/>
                          </a:solidFill>
                          <a:effectLst/>
                        </a:rPr>
                        <a:t>0.6515</a:t>
                      </a:r>
                      <a:endParaRPr lang="en-US" sz="1200" b="0" i="0" u="none" strike="noStrike" dirty="0">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0.8116</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0.4869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p-value</a:t>
                      </a:r>
                      <a:endParaRPr lang="en-US" sz="1200" b="1"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E3</a:t>
                      </a:r>
                      <a:endParaRPr lang="en-US" sz="1200" b="1"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58795387"/>
                  </a:ext>
                </a:extLst>
              </a:tr>
              <a:tr h="183672">
                <a:tc vMerge="1">
                  <a:txBody>
                    <a:bodyPr/>
                    <a:lstStyle/>
                    <a:p>
                      <a:endParaRPr lang="en-US"/>
                    </a:p>
                  </a:txBody>
                  <a:tcPr/>
                </a:tc>
                <a:tc>
                  <a:txBody>
                    <a:bodyPr/>
                    <a:lstStyle/>
                    <a:p>
                      <a:pPr algn="r" fontAlgn="b"/>
                      <a:r>
                        <a:rPr lang="en-US" sz="1200" u="none" strike="noStrike">
                          <a:solidFill>
                            <a:schemeClr val="tx1"/>
                          </a:solidFill>
                          <a:effectLst/>
                        </a:rPr>
                        <a:t>-0.04147</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-0.0705</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-0.0618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93436628"/>
                  </a:ext>
                </a:extLst>
              </a:tr>
              <a:tr h="183672">
                <a:tc vMerge="1">
                  <a:txBody>
                    <a:bodyPr/>
                    <a:lstStyle/>
                    <a:p>
                      <a:endParaRPr lang="en-US"/>
                    </a:p>
                  </a:txBody>
                  <a:tcPr/>
                </a:tc>
                <a:tc>
                  <a:txBody>
                    <a:bodyPr/>
                    <a:lstStyle/>
                    <a:p>
                      <a:pPr algn="r" fontAlgn="b"/>
                      <a:r>
                        <a:rPr lang="en-US" sz="1200" u="none" strike="noStrike">
                          <a:solidFill>
                            <a:schemeClr val="tx1"/>
                          </a:solidFill>
                          <a:effectLst/>
                        </a:rPr>
                        <a:t>0.6636</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0.7614</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0.7209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 p-</a:t>
                      </a:r>
                      <a:r>
                        <a:rPr lang="en-US" sz="1200" u="none" strike="noStrike" dirty="0" err="1">
                          <a:solidFill>
                            <a:schemeClr val="tx1"/>
                          </a:solidFill>
                          <a:effectLst/>
                        </a:rPr>
                        <a:t>val</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1"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56290501"/>
                  </a:ext>
                </a:extLst>
              </a:tr>
              <a:tr h="183672">
                <a:tc rowSpan="4">
                  <a:txBody>
                    <a:bodyPr/>
                    <a:lstStyle/>
                    <a:p>
                      <a:pPr algn="ctr" fontAlgn="b"/>
                      <a:r>
                        <a:rPr lang="en-US" sz="1200" u="none" strike="noStrike">
                          <a:solidFill>
                            <a:schemeClr val="tx1"/>
                          </a:solidFill>
                          <a:effectLst/>
                        </a:rPr>
                        <a:t>Stressed</a:t>
                      </a:r>
                      <a:endParaRPr lang="en-US" sz="1200" b="0"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0.195041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0.04066</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0.1797</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correlation</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172803254"/>
                  </a:ext>
                </a:extLst>
              </a:tr>
              <a:tr h="183672">
                <a:tc vMerge="1">
                  <a:txBody>
                    <a:bodyPr/>
                    <a:lstStyle/>
                    <a:p>
                      <a:endParaRPr lang="en-US"/>
                    </a:p>
                  </a:txBody>
                  <a:tcPr/>
                </a:tc>
                <a:tc>
                  <a:txBody>
                    <a:bodyPr/>
                    <a:lstStyle/>
                    <a:p>
                      <a:pPr algn="r" fontAlgn="b"/>
                      <a:r>
                        <a:rPr lang="en-US" sz="1200" u="none" strike="noStrike">
                          <a:solidFill>
                            <a:schemeClr val="tx1"/>
                          </a:solidFill>
                          <a:effectLst/>
                        </a:rPr>
                        <a:t>0.5655</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0.9055</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0.597</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p-value</a:t>
                      </a:r>
                      <a:endParaRPr lang="en-US" sz="1200" b="1"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E1</a:t>
                      </a:r>
                      <a:endParaRPr lang="en-US" sz="1200" b="1"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49009964"/>
                  </a:ext>
                </a:extLst>
              </a:tr>
              <a:tr h="183672">
                <a:tc vMerge="1">
                  <a:txBody>
                    <a:bodyPr/>
                    <a:lstStyle/>
                    <a:p>
                      <a:endParaRPr lang="en-US"/>
                    </a:p>
                  </a:txBody>
                  <a:tcPr/>
                </a:tc>
                <a:tc>
                  <a:txBody>
                    <a:bodyPr/>
                    <a:lstStyle/>
                    <a:p>
                      <a:pPr algn="r" fontAlgn="b"/>
                      <a:r>
                        <a:rPr lang="en-US" sz="1200" u="none" strike="noStrike">
                          <a:solidFill>
                            <a:schemeClr val="tx1"/>
                          </a:solidFill>
                          <a:effectLst/>
                        </a:rPr>
                        <a:t>-0.02594</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-0.0531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-0.0233</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00580755"/>
                  </a:ext>
                </a:extLst>
              </a:tr>
              <a:tr h="183672">
                <a:tc vMerge="1">
                  <a:txBody>
                    <a:bodyPr/>
                    <a:lstStyle/>
                    <a:p>
                      <a:endParaRPr lang="en-US"/>
                    </a:p>
                  </a:txBody>
                  <a:tcPr/>
                </a:tc>
                <a:tc>
                  <a:txBody>
                    <a:bodyPr/>
                    <a:lstStyle/>
                    <a:p>
                      <a:pPr algn="r" fontAlgn="b"/>
                      <a:r>
                        <a:rPr lang="en-US" sz="1200" u="none" strike="noStrike">
                          <a:solidFill>
                            <a:schemeClr val="tx1"/>
                          </a:solidFill>
                          <a:effectLst/>
                        </a:rPr>
                        <a:t>0.5915</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0.7131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0.5964</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 p-</a:t>
                      </a:r>
                      <a:r>
                        <a:rPr lang="en-US" sz="1200" u="none" strike="noStrike" dirty="0" err="1">
                          <a:solidFill>
                            <a:schemeClr val="tx1"/>
                          </a:solidFill>
                          <a:effectLst/>
                        </a:rPr>
                        <a:t>val</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1"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41141795"/>
                  </a:ext>
                </a:extLst>
              </a:tr>
              <a:tr h="183672">
                <a:tc rowSpan="4">
                  <a:txBody>
                    <a:bodyPr/>
                    <a:lstStyle/>
                    <a:p>
                      <a:pPr algn="ctr" fontAlgn="b"/>
                      <a:r>
                        <a:rPr lang="en-US" sz="1200" u="none" strike="noStrike">
                          <a:solidFill>
                            <a:schemeClr val="tx1"/>
                          </a:solidFill>
                          <a:effectLst/>
                        </a:rPr>
                        <a:t>Frustrated</a:t>
                      </a:r>
                      <a:endParaRPr lang="en-US" sz="1200" b="0"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-0.09306</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-0.3122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-0.399</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correlation</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E3</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66937088"/>
                  </a:ext>
                </a:extLst>
              </a:tr>
              <a:tr h="183672">
                <a:tc vMerge="1">
                  <a:txBody>
                    <a:bodyPr/>
                    <a:lstStyle/>
                    <a:p>
                      <a:endParaRPr lang="en-US"/>
                    </a:p>
                  </a:txBody>
                  <a:tcPr/>
                </a:tc>
                <a:tc>
                  <a:txBody>
                    <a:bodyPr/>
                    <a:lstStyle/>
                    <a:p>
                      <a:pPr algn="r" fontAlgn="b"/>
                      <a:r>
                        <a:rPr lang="en-US" sz="1200" u="none" strike="noStrike">
                          <a:solidFill>
                            <a:schemeClr val="tx1"/>
                          </a:solidFill>
                          <a:effectLst/>
                        </a:rPr>
                        <a:t>0.7855</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0.3499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dirty="0">
                          <a:solidFill>
                            <a:schemeClr val="tx1"/>
                          </a:solidFill>
                          <a:effectLst/>
                        </a:rPr>
                        <a:t>0.2241</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p-value</a:t>
                      </a:r>
                      <a:endParaRPr lang="en-US" sz="1200" b="1"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E3</a:t>
                      </a:r>
                      <a:endParaRPr lang="en-US" sz="1200" b="1"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09222146"/>
                  </a:ext>
                </a:extLst>
              </a:tr>
              <a:tr h="183672">
                <a:tc vMerge="1">
                  <a:txBody>
                    <a:bodyPr/>
                    <a:lstStyle/>
                    <a:p>
                      <a:endParaRPr lang="en-US"/>
                    </a:p>
                  </a:txBody>
                  <a:tcPr/>
                </a:tc>
                <a:tc>
                  <a:txBody>
                    <a:bodyPr/>
                    <a:lstStyle/>
                    <a:p>
                      <a:pPr algn="r" fontAlgn="b"/>
                      <a:r>
                        <a:rPr lang="en-US" sz="1200" u="none" strike="noStrike">
                          <a:solidFill>
                            <a:schemeClr val="tx1"/>
                          </a:solidFill>
                          <a:effectLst/>
                        </a:rPr>
                        <a:t>-0.08239</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-0.14</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-0.0388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43926882"/>
                  </a:ext>
                </a:extLst>
              </a:tr>
              <a:tr h="183672">
                <a:tc vMerge="1">
                  <a:txBody>
                    <a:bodyPr/>
                    <a:lstStyle/>
                    <a:p>
                      <a:endParaRPr lang="en-US"/>
                    </a:p>
                  </a:txBody>
                  <a:tcPr/>
                </a:tc>
                <a:tc>
                  <a:txBody>
                    <a:bodyPr/>
                    <a:lstStyle/>
                    <a:p>
                      <a:pPr algn="r" fontAlgn="b"/>
                      <a:r>
                        <a:rPr lang="en-US" sz="1200" u="none" strike="noStrike">
                          <a:solidFill>
                            <a:schemeClr val="tx1"/>
                          </a:solidFill>
                          <a:effectLst/>
                        </a:rPr>
                        <a:t>0.7792</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0.9088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0.6302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 p-</a:t>
                      </a:r>
                      <a:r>
                        <a:rPr lang="en-US" sz="1200" u="none" strike="noStrike" dirty="0" err="1">
                          <a:solidFill>
                            <a:schemeClr val="tx1"/>
                          </a:solidFill>
                          <a:effectLst/>
                        </a:rPr>
                        <a:t>val</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1"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24830708"/>
                  </a:ext>
                </a:extLst>
              </a:tr>
              <a:tr h="183672">
                <a:tc rowSpan="4">
                  <a:txBody>
                    <a:bodyPr/>
                    <a:lstStyle/>
                    <a:p>
                      <a:pPr algn="ctr" fontAlgn="b"/>
                      <a:r>
                        <a:rPr lang="en-US" sz="1200" u="none" strike="noStrike">
                          <a:solidFill>
                            <a:schemeClr val="tx1"/>
                          </a:solidFill>
                          <a:effectLst/>
                        </a:rPr>
                        <a:t>Inspired</a:t>
                      </a:r>
                      <a:endParaRPr lang="en-US" sz="1200" b="0"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0.511562</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0.39188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0.4351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correlation</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61684189"/>
                  </a:ext>
                </a:extLst>
              </a:tr>
              <a:tr h="183672">
                <a:tc vMerge="1">
                  <a:txBody>
                    <a:bodyPr/>
                    <a:lstStyle/>
                    <a:p>
                      <a:endParaRPr lang="en-US"/>
                    </a:p>
                  </a:txBody>
                  <a:tcPr/>
                </a:tc>
                <a:tc>
                  <a:txBody>
                    <a:bodyPr/>
                    <a:lstStyle/>
                    <a:p>
                      <a:pPr algn="r" fontAlgn="b"/>
                      <a:r>
                        <a:rPr lang="en-US" sz="1200" u="none" strike="noStrike">
                          <a:solidFill>
                            <a:schemeClr val="tx1"/>
                          </a:solidFill>
                          <a:effectLst/>
                        </a:rPr>
                        <a:t>0.1077</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0.2333</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0.1811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p-value</a:t>
                      </a:r>
                      <a:endParaRPr lang="en-US" sz="1200" b="1" i="0" u="none" strike="noStrike" dirty="0">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E2</a:t>
                      </a:r>
                      <a:endParaRPr lang="en-US" sz="1200" b="1" i="0" u="none" strike="noStrike">
                        <a:solidFill>
                          <a:schemeClr val="tx1"/>
                        </a:solidFill>
                        <a:effectLst/>
                        <a:latin typeface="Aptos Narrow" panose="020B0004020202020204" pitchFamily="34" charset="0"/>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85045056"/>
                  </a:ext>
                </a:extLst>
              </a:tr>
              <a:tr h="183672">
                <a:tc vMerge="1">
                  <a:txBody>
                    <a:bodyPr/>
                    <a:lstStyle/>
                    <a:p>
                      <a:endParaRPr lang="en-US"/>
                    </a:p>
                  </a:txBody>
                  <a:tcPr/>
                </a:tc>
                <a:tc>
                  <a:txBody>
                    <a:bodyPr/>
                    <a:lstStyle/>
                    <a:p>
                      <a:pPr algn="r" fontAlgn="b"/>
                      <a:r>
                        <a:rPr lang="en-US" sz="1200" u="none" strike="noStrike">
                          <a:solidFill>
                            <a:schemeClr val="tx1"/>
                          </a:solidFill>
                          <a:effectLst/>
                        </a:rPr>
                        <a:t>0.083431</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0.0641</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r" fontAlgn="b"/>
                      <a:r>
                        <a:rPr lang="en-US" sz="1200" u="none" strike="noStrike">
                          <a:solidFill>
                            <a:schemeClr val="tx1"/>
                          </a:solidFill>
                          <a:effectLst/>
                        </a:rPr>
                        <a:t>0.15849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ctr" fontAlgn="b"/>
                      <a:r>
                        <a:rPr lang="en-US" sz="1200" u="none" strike="noStrike" dirty="0">
                          <a:solidFill>
                            <a:schemeClr val="tx1"/>
                          </a:solidFill>
                          <a:effectLst/>
                        </a:rPr>
                        <a:t>DCCA</a:t>
                      </a:r>
                      <a:endParaRPr lang="en-US" sz="1200" b="0"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tc>
                  <a:txBody>
                    <a:bodyPr/>
                    <a:lstStyle/>
                    <a:p>
                      <a:pPr algn="l" fontAlgn="b"/>
                      <a:r>
                        <a:rPr lang="en-US" sz="1200" u="none" strike="noStrike">
                          <a:solidFill>
                            <a:schemeClr val="tx1"/>
                          </a:solidFill>
                          <a:effectLst/>
                        </a:rPr>
                        <a:t>E3</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98481498"/>
                  </a:ext>
                </a:extLst>
              </a:tr>
              <a:tr h="183672">
                <a:tc vMerge="1">
                  <a:txBody>
                    <a:bodyPr/>
                    <a:lstStyle/>
                    <a:p>
                      <a:endParaRPr lang="en-US"/>
                    </a:p>
                  </a:txBody>
                  <a:tcPr/>
                </a:tc>
                <a:tc>
                  <a:txBody>
                    <a:bodyPr/>
                    <a:lstStyle/>
                    <a:p>
                      <a:pPr algn="r" fontAlgn="b"/>
                      <a:r>
                        <a:rPr lang="en-US" sz="1200" u="none" strike="noStrike">
                          <a:solidFill>
                            <a:schemeClr val="tx1"/>
                          </a:solidFill>
                          <a:effectLst/>
                        </a:rPr>
                        <a:t>0.2278</a:t>
                      </a:r>
                      <a:endParaRPr lang="en-US" sz="1200" b="0" i="0" u="none" strike="noStrike">
                        <a:solidFill>
                          <a:schemeClr val="tx1"/>
                        </a:solidFill>
                        <a:effectLst/>
                        <a:latin typeface="Monaco" pitchFamily="2" charset="77"/>
                      </a:endParaRPr>
                    </a:p>
                  </a:txBody>
                  <a:tcPr marL="5236" marR="5236" marT="5236"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200" u="none" strike="noStrike">
                          <a:solidFill>
                            <a:schemeClr val="tx1"/>
                          </a:solidFill>
                          <a:effectLst/>
                        </a:rPr>
                        <a:t>0.1659</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12700">
                      <a:solidFill>
                        <a:schemeClr val="accent1"/>
                      </a:solidFill>
                    </a:lnB>
                    <a:noFill/>
                  </a:tcPr>
                </a:tc>
                <a:tc>
                  <a:txBody>
                    <a:bodyPr/>
                    <a:lstStyle/>
                    <a:p>
                      <a:pPr algn="r" fontAlgn="b"/>
                      <a:r>
                        <a:rPr lang="en-US" sz="1200" u="none" strike="noStrike">
                          <a:solidFill>
                            <a:schemeClr val="tx1"/>
                          </a:solidFill>
                          <a:effectLst/>
                        </a:rPr>
                        <a:t>0.0708</a:t>
                      </a:r>
                      <a:endParaRPr lang="en-US" sz="1200" b="0" i="0" u="none" strike="noStrike">
                        <a:solidFill>
                          <a:schemeClr val="tx1"/>
                        </a:solidFill>
                        <a:effectLst/>
                        <a:latin typeface="Monaco" pitchFamily="2" charset="77"/>
                      </a:endParaRPr>
                    </a:p>
                  </a:txBody>
                  <a:tcPr marL="5236" marR="5236" marT="5236" marB="0" anchor="b">
                    <a:lnL>
                      <a:noFill/>
                    </a:lnL>
                    <a:lnR>
                      <a:noFill/>
                    </a:lnR>
                    <a:lnT w="3175">
                      <a:solidFill>
                        <a:schemeClr val="tx1"/>
                      </a:solidFill>
                    </a:lnT>
                    <a:lnB w="12700">
                      <a:solidFill>
                        <a:schemeClr val="accent1"/>
                      </a:solidFill>
                    </a:lnB>
                    <a:noFill/>
                  </a:tcPr>
                </a:tc>
                <a:tc>
                  <a:txBody>
                    <a:bodyPr/>
                    <a:lstStyle/>
                    <a:p>
                      <a:pPr algn="ctr" fontAlgn="b"/>
                      <a:r>
                        <a:rPr lang="en-US" sz="1200" u="none" strike="noStrike" dirty="0">
                          <a:solidFill>
                            <a:schemeClr val="tx1"/>
                          </a:solidFill>
                          <a:effectLst/>
                        </a:rPr>
                        <a:t>DCCA p-</a:t>
                      </a:r>
                      <a:r>
                        <a:rPr lang="en-US" sz="1200" u="none" strike="noStrike" dirty="0" err="1">
                          <a:solidFill>
                            <a:schemeClr val="tx1"/>
                          </a:solidFill>
                          <a:effectLst/>
                        </a:rPr>
                        <a:t>val</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12700">
                      <a:solidFill>
                        <a:schemeClr val="accent1"/>
                      </a:solidFill>
                    </a:lnB>
                    <a:noFill/>
                  </a:tcPr>
                </a:tc>
                <a:tc>
                  <a:txBody>
                    <a:bodyPr/>
                    <a:lstStyle/>
                    <a:p>
                      <a:pPr algn="l" fontAlgn="b"/>
                      <a:r>
                        <a:rPr lang="en-US" sz="1200" u="none" strike="noStrike" dirty="0">
                          <a:solidFill>
                            <a:schemeClr val="tx1"/>
                          </a:solidFill>
                          <a:effectLst/>
                        </a:rPr>
                        <a:t>E3</a:t>
                      </a:r>
                      <a:endParaRPr lang="en-US" sz="1200" b="1" i="0" u="none" strike="noStrike" dirty="0">
                        <a:solidFill>
                          <a:schemeClr val="tx1"/>
                        </a:solidFill>
                        <a:effectLst/>
                        <a:latin typeface="Monaco" pitchFamily="2" charset="77"/>
                      </a:endParaRPr>
                    </a:p>
                  </a:txBody>
                  <a:tcPr marL="5236" marR="5236" marT="5236"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710980827"/>
                  </a:ext>
                </a:extLst>
              </a:tr>
            </a:tbl>
          </a:graphicData>
        </a:graphic>
      </p:graphicFrame>
    </p:spTree>
    <p:extLst>
      <p:ext uri="{BB962C8B-B14F-4D97-AF65-F5344CB8AC3E}">
        <p14:creationId xmlns:p14="http://schemas.microsoft.com/office/powerpoint/2010/main" val="2933986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5B6B-4092-F2C4-1422-1782FFDC4005}"/>
              </a:ext>
            </a:extLst>
          </p:cNvPr>
          <p:cNvSpPr>
            <a:spLocks noGrp="1"/>
          </p:cNvSpPr>
          <p:nvPr>
            <p:ph type="title"/>
          </p:nvPr>
        </p:nvSpPr>
        <p:spPr>
          <a:xfrm>
            <a:off x="630936" y="304800"/>
            <a:ext cx="7886700" cy="350108"/>
          </a:xfrm>
        </p:spPr>
        <p:txBody>
          <a:bodyPr anchor="ctr">
            <a:normAutofit/>
          </a:bodyPr>
          <a:lstStyle/>
          <a:p>
            <a:r>
              <a:rPr lang="en-US" dirty="0"/>
              <a:t>How many epochs are best for the training model?</a:t>
            </a:r>
          </a:p>
        </p:txBody>
      </p:sp>
      <p:graphicFrame>
        <p:nvGraphicFramePr>
          <p:cNvPr id="7" name="Table 6">
            <a:extLst>
              <a:ext uri="{FF2B5EF4-FFF2-40B4-BE49-F238E27FC236}">
                <a16:creationId xmlns:a16="http://schemas.microsoft.com/office/drawing/2014/main" id="{C3D8F265-2F03-25AB-1A6F-04C421F916D0}"/>
              </a:ext>
            </a:extLst>
          </p:cNvPr>
          <p:cNvGraphicFramePr>
            <a:graphicFrameLocks noGrp="1"/>
          </p:cNvGraphicFramePr>
          <p:nvPr/>
        </p:nvGraphicFramePr>
        <p:xfrm>
          <a:off x="308919" y="790832"/>
          <a:ext cx="8501449" cy="4164237"/>
        </p:xfrm>
        <a:graphic>
          <a:graphicData uri="http://schemas.openxmlformats.org/drawingml/2006/table">
            <a:tbl>
              <a:tblPr firstRow="1" bandRow="1">
                <a:tableStyleId>{5C22544A-7EE6-4342-B048-85BDC9FD1C3A}</a:tableStyleId>
              </a:tblPr>
              <a:tblGrid>
                <a:gridCol w="1525193">
                  <a:extLst>
                    <a:ext uri="{9D8B030D-6E8A-4147-A177-3AD203B41FA5}">
                      <a16:colId xmlns:a16="http://schemas.microsoft.com/office/drawing/2014/main" val="2350619481"/>
                    </a:ext>
                  </a:extLst>
                </a:gridCol>
                <a:gridCol w="1460467">
                  <a:extLst>
                    <a:ext uri="{9D8B030D-6E8A-4147-A177-3AD203B41FA5}">
                      <a16:colId xmlns:a16="http://schemas.microsoft.com/office/drawing/2014/main" val="2925936577"/>
                    </a:ext>
                  </a:extLst>
                </a:gridCol>
                <a:gridCol w="1302245">
                  <a:extLst>
                    <a:ext uri="{9D8B030D-6E8A-4147-A177-3AD203B41FA5}">
                      <a16:colId xmlns:a16="http://schemas.microsoft.com/office/drawing/2014/main" val="232492558"/>
                    </a:ext>
                  </a:extLst>
                </a:gridCol>
                <a:gridCol w="1302245">
                  <a:extLst>
                    <a:ext uri="{9D8B030D-6E8A-4147-A177-3AD203B41FA5}">
                      <a16:colId xmlns:a16="http://schemas.microsoft.com/office/drawing/2014/main" val="4250775992"/>
                    </a:ext>
                  </a:extLst>
                </a:gridCol>
                <a:gridCol w="1791292">
                  <a:extLst>
                    <a:ext uri="{9D8B030D-6E8A-4147-A177-3AD203B41FA5}">
                      <a16:colId xmlns:a16="http://schemas.microsoft.com/office/drawing/2014/main" val="1956180681"/>
                    </a:ext>
                  </a:extLst>
                </a:gridCol>
                <a:gridCol w="1120007">
                  <a:extLst>
                    <a:ext uri="{9D8B030D-6E8A-4147-A177-3AD203B41FA5}">
                      <a16:colId xmlns:a16="http://schemas.microsoft.com/office/drawing/2014/main" val="2413184986"/>
                    </a:ext>
                  </a:extLst>
                </a:gridCol>
              </a:tblGrid>
              <a:tr h="202095">
                <a:tc gridSpan="5">
                  <a:txBody>
                    <a:bodyPr/>
                    <a:lstStyle/>
                    <a:p>
                      <a:pPr algn="ctr" fontAlgn="b"/>
                      <a:r>
                        <a:rPr lang="en-US" sz="1100" b="1" u="none" strike="noStrike">
                          <a:solidFill>
                            <a:schemeClr val="tx1"/>
                          </a:solidFill>
                          <a:effectLst/>
                        </a:rPr>
                        <a:t>Permutation</a:t>
                      </a:r>
                      <a:endParaRPr lang="en-US" sz="1050" b="1" i="0" u="none" strike="noStrike">
                        <a:solidFill>
                          <a:schemeClr val="tx1"/>
                        </a:solidFill>
                        <a:effectLst/>
                        <a:latin typeface="Aptos Narrow" panose="020B0004020202020204" pitchFamily="34" charset="0"/>
                      </a:endParaRPr>
                    </a:p>
                  </a:txBody>
                  <a:tcPr marL="4400" marR="4400" marT="4400"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50" b="1" u="none" strike="noStrike">
                          <a:solidFill>
                            <a:schemeClr val="tx1"/>
                          </a:solidFill>
                          <a:effectLst/>
                        </a:rPr>
                        <a:t>Winner</a:t>
                      </a:r>
                      <a:endParaRPr lang="en-US" sz="1050" b="1" i="0" u="none" strike="noStrike">
                        <a:solidFill>
                          <a:schemeClr val="tx1"/>
                        </a:solidFill>
                        <a:effectLst/>
                        <a:latin typeface="Aptos Narrow" panose="020B0004020202020204" pitchFamily="34" charset="0"/>
                      </a:endParaRPr>
                    </a:p>
                  </a:txBody>
                  <a:tcPr marL="4400" marR="4400" marT="4400" marB="0" anchor="b">
                    <a:lnL>
                      <a:noFill/>
                    </a:lnL>
                    <a:lnR>
                      <a:noFill/>
                    </a:lnR>
                    <a:lnT>
                      <a:noFill/>
                    </a:lnT>
                    <a:lnB w="19050">
                      <a:solidFill>
                        <a:schemeClr val="accent1"/>
                      </a:solidFill>
                    </a:lnB>
                    <a:noFill/>
                  </a:tcPr>
                </a:tc>
                <a:extLst>
                  <a:ext uri="{0D108BD9-81ED-4DB2-BD59-A6C34878D82A}">
                    <a16:rowId xmlns:a16="http://schemas.microsoft.com/office/drawing/2014/main" val="3577419398"/>
                  </a:ext>
                </a:extLst>
              </a:tr>
              <a:tr h="157982">
                <a:tc>
                  <a:txBody>
                    <a:bodyPr/>
                    <a:lstStyle/>
                    <a:p>
                      <a:pPr algn="l" fontAlgn="b"/>
                      <a:r>
                        <a:rPr lang="en-US" sz="1000" u="none" strike="noStrike">
                          <a:solidFill>
                            <a:schemeClr val="tx1"/>
                          </a:solidFill>
                          <a:effectLst/>
                        </a:rPr>
                        <a:t>Emotion </a:t>
                      </a:r>
                      <a:endParaRPr lang="en-US" sz="1000" b="0" i="0" u="none" strike="noStrike">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tc>
                  <a:txBody>
                    <a:bodyPr/>
                    <a:lstStyle/>
                    <a:p>
                      <a:pPr algn="l" fontAlgn="b"/>
                      <a:r>
                        <a:rPr lang="en-US" sz="1000" u="none" strike="noStrike">
                          <a:solidFill>
                            <a:schemeClr val="tx1"/>
                          </a:solidFill>
                          <a:effectLst/>
                        </a:rPr>
                        <a:t>Epoch 1</a:t>
                      </a:r>
                      <a:endParaRPr lang="en-US" sz="1000" b="0" i="0" u="none" strike="noStrike">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tc>
                  <a:txBody>
                    <a:bodyPr/>
                    <a:lstStyle/>
                    <a:p>
                      <a:pPr algn="l" fontAlgn="b"/>
                      <a:r>
                        <a:rPr lang="en-US" sz="1000" u="none" strike="noStrike">
                          <a:solidFill>
                            <a:schemeClr val="tx1"/>
                          </a:solidFill>
                          <a:effectLst/>
                        </a:rPr>
                        <a:t>Epoch 2</a:t>
                      </a:r>
                      <a:endParaRPr lang="en-US" sz="1000" b="0" i="0" u="none" strike="noStrike">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tc>
                  <a:txBody>
                    <a:bodyPr/>
                    <a:lstStyle/>
                    <a:p>
                      <a:pPr algn="l" fontAlgn="b"/>
                      <a:r>
                        <a:rPr lang="en-US" sz="1000" u="none" strike="noStrike">
                          <a:solidFill>
                            <a:schemeClr val="tx1"/>
                          </a:solidFill>
                          <a:effectLst/>
                        </a:rPr>
                        <a:t>Epoch 3</a:t>
                      </a:r>
                      <a:endParaRPr lang="en-US" sz="1000" b="0" i="0" u="none" strike="noStrike">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tc>
                  <a:txBody>
                    <a:bodyPr/>
                    <a:lstStyle/>
                    <a:p>
                      <a:pPr algn="ctr" fontAlgn="b"/>
                      <a:r>
                        <a:rPr lang="en-US" sz="1000" u="none" strike="noStrike">
                          <a:solidFill>
                            <a:schemeClr val="tx1"/>
                          </a:solidFill>
                          <a:effectLst/>
                        </a:rPr>
                        <a:t>Matric</a:t>
                      </a:r>
                      <a:endParaRPr lang="en-US" sz="1000" b="0" i="0" u="none" strike="noStrike" dirty="0">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tc>
                  <a:txBody>
                    <a:bodyPr/>
                    <a:lstStyle/>
                    <a:p>
                      <a:pPr algn="l" fontAlgn="b"/>
                      <a:endParaRPr lang="en-US" sz="1000" b="0" i="0" u="none" strike="noStrike">
                        <a:solidFill>
                          <a:schemeClr val="tx1"/>
                        </a:solidFill>
                        <a:effectLst/>
                        <a:latin typeface="Aptos Narrow" panose="020B0004020202020204" pitchFamily="34" charset="0"/>
                      </a:endParaRPr>
                    </a:p>
                  </a:txBody>
                  <a:tcPr marL="4400" marR="4400" marT="4400"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67913156"/>
                  </a:ext>
                </a:extLst>
              </a:tr>
              <a:tr h="190208">
                <a:tc rowSpan="4">
                  <a:txBody>
                    <a:bodyPr/>
                    <a:lstStyle/>
                    <a:p>
                      <a:pPr algn="ctr" fontAlgn="b"/>
                      <a:r>
                        <a:rPr lang="en-US" sz="1050" u="none" strike="noStrike">
                          <a:solidFill>
                            <a:schemeClr val="tx1"/>
                          </a:solidFill>
                          <a:effectLst/>
                        </a:rPr>
                        <a:t>Apathetic</a:t>
                      </a:r>
                      <a:endParaRPr lang="en-US" sz="1050" b="0"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0.448185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0.37564</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0.37912</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94025472"/>
                  </a:ext>
                </a:extLst>
              </a:tr>
              <a:tr h="190208">
                <a:tc vMerge="1">
                  <a:txBody>
                    <a:bodyPr/>
                    <a:lstStyle/>
                    <a:p>
                      <a:endParaRPr lang="en-US"/>
                    </a:p>
                  </a:txBody>
                  <a:tcPr/>
                </a:tc>
                <a:tc>
                  <a:txBody>
                    <a:bodyPr/>
                    <a:lstStyle/>
                    <a:p>
                      <a:pPr algn="r" fontAlgn="b"/>
                      <a:r>
                        <a:rPr lang="en-US" sz="1050" u="none" strike="noStrike">
                          <a:solidFill>
                            <a:schemeClr val="tx1"/>
                          </a:solidFill>
                          <a:effectLst/>
                        </a:rPr>
                        <a:t>0.1668</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0.2549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0.2502</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E1</a:t>
                      </a:r>
                      <a:endParaRPr lang="en-US" sz="1050" b="1"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12537320"/>
                  </a:ext>
                </a:extLst>
              </a:tr>
              <a:tr h="190208">
                <a:tc vMerge="1">
                  <a:txBody>
                    <a:bodyPr/>
                    <a:lstStyle/>
                    <a:p>
                      <a:endParaRPr lang="en-US"/>
                    </a:p>
                  </a:txBody>
                  <a:tcPr/>
                </a:tc>
                <a:tc>
                  <a:txBody>
                    <a:bodyPr/>
                    <a:lstStyle/>
                    <a:p>
                      <a:pPr algn="r" fontAlgn="b"/>
                      <a:r>
                        <a:rPr lang="en-US" sz="1050" u="none" strike="noStrike">
                          <a:solidFill>
                            <a:schemeClr val="tx1"/>
                          </a:solidFill>
                          <a:effectLst/>
                        </a:rPr>
                        <a:t>0.225701</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0.0412</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0.05369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20038560"/>
                  </a:ext>
                </a:extLst>
              </a:tr>
              <a:tr h="190208">
                <a:tc vMerge="1">
                  <a:txBody>
                    <a:bodyPr/>
                    <a:lstStyle/>
                    <a:p>
                      <a:endParaRPr lang="en-US"/>
                    </a:p>
                  </a:txBody>
                  <a:tcPr/>
                </a:tc>
                <a:tc>
                  <a:txBody>
                    <a:bodyPr/>
                    <a:lstStyle/>
                    <a:p>
                      <a:pPr algn="r" fontAlgn="b"/>
                      <a:r>
                        <a:rPr lang="en-US" sz="1050" u="none" strike="noStrike">
                          <a:solidFill>
                            <a:schemeClr val="tx1"/>
                          </a:solidFill>
                          <a:effectLst/>
                        </a:rPr>
                        <a:t>0.9989</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0.3555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0.3137</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1"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79106663"/>
                  </a:ext>
                </a:extLst>
              </a:tr>
              <a:tr h="190208">
                <a:tc rowSpan="4">
                  <a:txBody>
                    <a:bodyPr/>
                    <a:lstStyle/>
                    <a:p>
                      <a:pPr algn="ctr" fontAlgn="b"/>
                      <a:r>
                        <a:rPr lang="en-US" sz="1050" u="none" strike="noStrike">
                          <a:solidFill>
                            <a:schemeClr val="tx1"/>
                          </a:solidFill>
                          <a:effectLst/>
                        </a:rPr>
                        <a:t>Lonely</a:t>
                      </a:r>
                      <a:endParaRPr lang="en-US" sz="1050" b="0"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-0.05863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-0.0225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0.08897</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82691242"/>
                  </a:ext>
                </a:extLst>
              </a:tr>
              <a:tr h="190208">
                <a:tc vMerge="1">
                  <a:txBody>
                    <a:bodyPr/>
                    <a:lstStyle/>
                    <a:p>
                      <a:endParaRPr lang="en-US"/>
                    </a:p>
                  </a:txBody>
                  <a:tcPr/>
                </a:tc>
                <a:tc>
                  <a:txBody>
                    <a:bodyPr/>
                    <a:lstStyle/>
                    <a:p>
                      <a:pPr algn="r" fontAlgn="b"/>
                      <a:r>
                        <a:rPr lang="en-US" sz="1050" u="none" strike="noStrike">
                          <a:solidFill>
                            <a:schemeClr val="tx1"/>
                          </a:solidFill>
                          <a:effectLst/>
                        </a:rPr>
                        <a:t>0.864</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0.9477</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0.7948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1"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147748172"/>
                  </a:ext>
                </a:extLst>
              </a:tr>
              <a:tr h="190208">
                <a:tc vMerge="1">
                  <a:txBody>
                    <a:bodyPr/>
                    <a:lstStyle/>
                    <a:p>
                      <a:endParaRPr lang="en-US"/>
                    </a:p>
                  </a:txBody>
                  <a:tcPr/>
                </a:tc>
                <a:tc>
                  <a:txBody>
                    <a:bodyPr/>
                    <a:lstStyle/>
                    <a:p>
                      <a:pPr algn="r" fontAlgn="b"/>
                      <a:r>
                        <a:rPr lang="en-US" sz="1050" u="none" strike="noStrike">
                          <a:solidFill>
                            <a:schemeClr val="tx1"/>
                          </a:solidFill>
                          <a:effectLst/>
                        </a:rPr>
                        <a:t>-0.12532</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-0.0985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-0.1289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51797967"/>
                  </a:ext>
                </a:extLst>
              </a:tr>
              <a:tr h="190208">
                <a:tc vMerge="1">
                  <a:txBody>
                    <a:bodyPr/>
                    <a:lstStyle/>
                    <a:p>
                      <a:endParaRPr lang="en-US"/>
                    </a:p>
                  </a:txBody>
                  <a:tcPr/>
                </a:tc>
                <a:tc>
                  <a:txBody>
                    <a:bodyPr/>
                    <a:lstStyle/>
                    <a:p>
                      <a:pPr algn="r" fontAlgn="b"/>
                      <a:r>
                        <a:rPr lang="en-US" sz="1050" u="none" strike="noStrike">
                          <a:solidFill>
                            <a:schemeClr val="tx1"/>
                          </a:solidFill>
                          <a:effectLst/>
                        </a:rPr>
                        <a:t>0.8724</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0.8361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1"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85429248"/>
                  </a:ext>
                </a:extLst>
              </a:tr>
              <a:tr h="190208">
                <a:tc rowSpan="4">
                  <a:txBody>
                    <a:bodyPr/>
                    <a:lstStyle/>
                    <a:p>
                      <a:pPr algn="ctr" fontAlgn="b"/>
                      <a:r>
                        <a:rPr lang="en-US" sz="1050" u="none" strike="noStrike">
                          <a:solidFill>
                            <a:schemeClr val="tx1"/>
                          </a:solidFill>
                          <a:effectLst/>
                        </a:rPr>
                        <a:t>Optimistic</a:t>
                      </a:r>
                      <a:endParaRPr lang="en-US" sz="1050" b="0"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0.646266</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0.58159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0.68123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28559562"/>
                  </a:ext>
                </a:extLst>
              </a:tr>
              <a:tr h="190208">
                <a:tc vMerge="1">
                  <a:txBody>
                    <a:bodyPr/>
                    <a:lstStyle/>
                    <a:p>
                      <a:endParaRPr lang="en-US"/>
                    </a:p>
                  </a:txBody>
                  <a:tcPr/>
                </a:tc>
                <a:tc>
                  <a:txBody>
                    <a:bodyPr/>
                    <a:lstStyle/>
                    <a:p>
                      <a:pPr algn="r" fontAlgn="b"/>
                      <a:r>
                        <a:rPr lang="en-US" sz="1050" u="none" strike="noStrike">
                          <a:solidFill>
                            <a:schemeClr val="tx1"/>
                          </a:solidFill>
                          <a:effectLst/>
                        </a:rPr>
                        <a:t>0.03168</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0.06055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0.021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1"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832966155"/>
                  </a:ext>
                </a:extLst>
              </a:tr>
              <a:tr h="190208">
                <a:tc vMerge="1">
                  <a:txBody>
                    <a:bodyPr/>
                    <a:lstStyle/>
                    <a:p>
                      <a:endParaRPr lang="en-US"/>
                    </a:p>
                  </a:txBody>
                  <a:tcPr/>
                </a:tc>
                <a:tc>
                  <a:txBody>
                    <a:bodyPr/>
                    <a:lstStyle/>
                    <a:p>
                      <a:pPr algn="r" fontAlgn="b"/>
                      <a:r>
                        <a:rPr lang="en-US" sz="1050" u="none" strike="noStrike">
                          <a:solidFill>
                            <a:schemeClr val="tx1"/>
                          </a:solidFill>
                          <a:effectLst/>
                        </a:rPr>
                        <a:t>0.138848</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0.04268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0.06946</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47756642"/>
                  </a:ext>
                </a:extLst>
              </a:tr>
              <a:tr h="190208">
                <a:tc vMerge="1">
                  <a:txBody>
                    <a:bodyPr/>
                    <a:lstStyle/>
                    <a:p>
                      <a:endParaRPr lang="en-US"/>
                    </a:p>
                  </a:txBody>
                  <a:tcPr/>
                </a:tc>
                <a:tc>
                  <a:txBody>
                    <a:bodyPr/>
                    <a:lstStyle/>
                    <a:p>
                      <a:pPr algn="r" fontAlgn="b"/>
                      <a:r>
                        <a:rPr lang="en-US" sz="1050" u="none" strike="noStrike">
                          <a:solidFill>
                            <a:schemeClr val="tx1"/>
                          </a:solidFill>
                          <a:effectLst/>
                        </a:rPr>
                        <a:t>0.1088</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0.3517</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0.2648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E1</a:t>
                      </a:r>
                      <a:endParaRPr lang="en-US" sz="1050" b="1"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44544376"/>
                  </a:ext>
                </a:extLst>
              </a:tr>
              <a:tr h="190208">
                <a:tc rowSpan="4">
                  <a:txBody>
                    <a:bodyPr/>
                    <a:lstStyle/>
                    <a:p>
                      <a:pPr algn="ctr" fontAlgn="b"/>
                      <a:r>
                        <a:rPr lang="en-US" sz="1050" u="none" strike="noStrike">
                          <a:solidFill>
                            <a:schemeClr val="tx1"/>
                          </a:solidFill>
                          <a:effectLst/>
                        </a:rPr>
                        <a:t>Content</a:t>
                      </a:r>
                      <a:endParaRPr lang="en-US" sz="1050" b="0"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-0.57748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-0.6599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-0.5828</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86207061"/>
                  </a:ext>
                </a:extLst>
              </a:tr>
              <a:tr h="190208">
                <a:tc vMerge="1">
                  <a:txBody>
                    <a:bodyPr/>
                    <a:lstStyle/>
                    <a:p>
                      <a:endParaRPr lang="en-US"/>
                    </a:p>
                  </a:txBody>
                  <a:tcPr/>
                </a:tc>
                <a:tc>
                  <a:txBody>
                    <a:bodyPr/>
                    <a:lstStyle/>
                    <a:p>
                      <a:pPr algn="r" fontAlgn="b"/>
                      <a:r>
                        <a:rPr lang="en-US" sz="1050" u="none" strike="noStrike">
                          <a:solidFill>
                            <a:schemeClr val="tx1"/>
                          </a:solidFill>
                          <a:effectLst/>
                        </a:rPr>
                        <a:t>0.06283</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0.02714</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0.05986</a:t>
                      </a:r>
                      <a:endParaRPr lang="en-US" sz="1050" b="1"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E2</a:t>
                      </a:r>
                      <a:endParaRPr lang="en-US" sz="1050" b="1"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620346852"/>
                  </a:ext>
                </a:extLst>
              </a:tr>
              <a:tr h="190208">
                <a:tc vMerge="1">
                  <a:txBody>
                    <a:bodyPr/>
                    <a:lstStyle/>
                    <a:p>
                      <a:endParaRPr lang="en-US"/>
                    </a:p>
                  </a:txBody>
                  <a:tcPr/>
                </a:tc>
                <a:tc>
                  <a:txBody>
                    <a:bodyPr/>
                    <a:lstStyle/>
                    <a:p>
                      <a:pPr algn="r" fontAlgn="b"/>
                      <a:r>
                        <a:rPr lang="en-US" sz="1050" u="none" strike="noStrike">
                          <a:solidFill>
                            <a:schemeClr val="tx1"/>
                          </a:solidFill>
                          <a:effectLst/>
                        </a:rPr>
                        <a:t>-0.08575</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0.04963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-0.1469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79133249"/>
                  </a:ext>
                </a:extLst>
              </a:tr>
              <a:tr h="190208">
                <a:tc vMerge="1">
                  <a:txBody>
                    <a:bodyPr/>
                    <a:lstStyle/>
                    <a:p>
                      <a:endParaRPr lang="en-US"/>
                    </a:p>
                  </a:txBody>
                  <a:tcPr/>
                </a:tc>
                <a:tc>
                  <a:txBody>
                    <a:bodyPr/>
                    <a:lstStyle/>
                    <a:p>
                      <a:pPr algn="r" fontAlgn="b"/>
                      <a:r>
                        <a:rPr lang="en-US" sz="1050" u="none" strike="noStrike">
                          <a:solidFill>
                            <a:schemeClr val="tx1"/>
                          </a:solidFill>
                          <a:effectLst/>
                        </a:rPr>
                        <a:t>0.7703</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0.8882</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E2</a:t>
                      </a:r>
                      <a:endParaRPr lang="en-US" sz="1050" b="1"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81479480"/>
                  </a:ext>
                </a:extLst>
              </a:tr>
              <a:tr h="190208">
                <a:tc rowSpan="4">
                  <a:txBody>
                    <a:bodyPr/>
                    <a:lstStyle/>
                    <a:p>
                      <a:pPr algn="ctr" fontAlgn="b"/>
                      <a:r>
                        <a:rPr lang="en-US" sz="1050" u="none" strike="noStrike">
                          <a:solidFill>
                            <a:schemeClr val="tx1"/>
                          </a:solidFill>
                          <a:effectLst/>
                        </a:rPr>
                        <a:t>Energetic</a:t>
                      </a:r>
                      <a:endParaRPr lang="en-US" sz="1050" b="0"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0.01267</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0.42019</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0.76163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E3</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34779425"/>
                  </a:ext>
                </a:extLst>
              </a:tr>
              <a:tr h="190208">
                <a:tc vMerge="1">
                  <a:txBody>
                    <a:bodyPr/>
                    <a:lstStyle/>
                    <a:p>
                      <a:endParaRPr lang="en-US"/>
                    </a:p>
                  </a:txBody>
                  <a:tcPr/>
                </a:tc>
                <a:tc>
                  <a:txBody>
                    <a:bodyPr/>
                    <a:lstStyle/>
                    <a:p>
                      <a:pPr algn="r" fontAlgn="b"/>
                      <a:r>
                        <a:rPr lang="en-US" sz="1050" u="none" strike="noStrike">
                          <a:solidFill>
                            <a:schemeClr val="tx1"/>
                          </a:solidFill>
                          <a:effectLst/>
                        </a:rPr>
                        <a:t>0.71888</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0.1982</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0.00645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1" i="0" u="none" strike="noStrike">
                        <a:solidFill>
                          <a:schemeClr val="tx1"/>
                        </a:solidFill>
                        <a:effectLst/>
                        <a:latin typeface="Aptos Narrow" panose="020B0004020202020204" pitchFamily="34" charset="0"/>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81214340"/>
                  </a:ext>
                </a:extLst>
              </a:tr>
              <a:tr h="190208">
                <a:tc vMerge="1">
                  <a:txBody>
                    <a:bodyPr/>
                    <a:lstStyle/>
                    <a:p>
                      <a:endParaRPr lang="en-US"/>
                    </a:p>
                  </a:txBody>
                  <a:tcPr/>
                </a:tc>
                <a:tc>
                  <a:txBody>
                    <a:bodyPr/>
                    <a:lstStyle/>
                    <a:p>
                      <a:pPr algn="r" fontAlgn="b"/>
                      <a:r>
                        <a:rPr lang="en-US" sz="1050" u="none" strike="noStrike">
                          <a:solidFill>
                            <a:schemeClr val="tx1"/>
                          </a:solidFill>
                          <a:effectLst/>
                        </a:rPr>
                        <a:t>0.021823</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0.04434</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0.5885</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E3</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40918735"/>
                  </a:ext>
                </a:extLst>
              </a:tr>
              <a:tr h="190208">
                <a:tc vMerge="1">
                  <a:txBody>
                    <a:bodyPr/>
                    <a:lstStyle/>
                    <a:p>
                      <a:endParaRPr lang="en-US"/>
                    </a:p>
                  </a:txBody>
                  <a:tcPr/>
                </a:tc>
                <a:tc>
                  <a:txBody>
                    <a:bodyPr/>
                    <a:lstStyle/>
                    <a:p>
                      <a:pPr algn="r" fontAlgn="b"/>
                      <a:r>
                        <a:rPr lang="en-US" sz="1050" u="none" strike="noStrike">
                          <a:solidFill>
                            <a:schemeClr val="tx1"/>
                          </a:solidFill>
                          <a:effectLst/>
                        </a:rPr>
                        <a:t>0.445</a:t>
                      </a:r>
                      <a:endParaRPr lang="en-US" sz="1050" b="0" i="0" u="none" strike="noStrike">
                        <a:solidFill>
                          <a:schemeClr val="tx1"/>
                        </a:solidFill>
                        <a:effectLst/>
                        <a:latin typeface="Monaco" pitchFamily="2" charset="77"/>
                      </a:endParaRPr>
                    </a:p>
                  </a:txBody>
                  <a:tcPr marL="6854" marR="6854" marT="6854"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0.3581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0.4741</a:t>
                      </a:r>
                      <a:endParaRPr lang="en-US" sz="1050" b="0" i="0" u="none" strike="noStrike">
                        <a:solidFill>
                          <a:schemeClr val="tx1"/>
                        </a:solidFill>
                        <a:effectLst/>
                        <a:latin typeface="Monaco" pitchFamily="2" charset="77"/>
                      </a:endParaRPr>
                    </a:p>
                  </a:txBody>
                  <a:tcPr marL="6854" marR="6854" marT="6854"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E2</a:t>
                      </a:r>
                      <a:endParaRPr lang="en-US" sz="1050" b="1" i="0" u="none" strike="noStrike" dirty="0">
                        <a:solidFill>
                          <a:schemeClr val="tx1"/>
                        </a:solidFill>
                        <a:effectLst/>
                        <a:latin typeface="Monaco" pitchFamily="2" charset="77"/>
                      </a:endParaRPr>
                    </a:p>
                  </a:txBody>
                  <a:tcPr marL="6854" marR="6854" marT="6854"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169076539"/>
                  </a:ext>
                </a:extLst>
              </a:tr>
            </a:tbl>
          </a:graphicData>
        </a:graphic>
      </p:graphicFrame>
    </p:spTree>
    <p:extLst>
      <p:ext uri="{BB962C8B-B14F-4D97-AF65-F5344CB8AC3E}">
        <p14:creationId xmlns:p14="http://schemas.microsoft.com/office/powerpoint/2010/main" val="1137232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DF12-EF54-1578-E817-60903D002B6F}"/>
              </a:ext>
            </a:extLst>
          </p:cNvPr>
          <p:cNvSpPr>
            <a:spLocks noGrp="1"/>
          </p:cNvSpPr>
          <p:nvPr>
            <p:ph type="title"/>
          </p:nvPr>
        </p:nvSpPr>
        <p:spPr>
          <a:xfrm>
            <a:off x="288000" y="168000"/>
            <a:ext cx="8568000" cy="453000"/>
          </a:xfrm>
        </p:spPr>
        <p:txBody>
          <a:bodyPr anchor="b">
            <a:normAutofit/>
          </a:bodyPr>
          <a:lstStyle/>
          <a:p>
            <a:r>
              <a:rPr lang="en-US" dirty="0"/>
              <a:t>How many epochs give the best results</a:t>
            </a:r>
          </a:p>
        </p:txBody>
      </p:sp>
      <p:graphicFrame>
        <p:nvGraphicFramePr>
          <p:cNvPr id="3" name="Table 2">
            <a:extLst>
              <a:ext uri="{FF2B5EF4-FFF2-40B4-BE49-F238E27FC236}">
                <a16:creationId xmlns:a16="http://schemas.microsoft.com/office/drawing/2014/main" id="{3BD9C45F-904D-469A-23D6-83EC9100C31B}"/>
              </a:ext>
            </a:extLst>
          </p:cNvPr>
          <p:cNvGraphicFramePr>
            <a:graphicFrameLocks noGrp="1"/>
          </p:cNvGraphicFramePr>
          <p:nvPr/>
        </p:nvGraphicFramePr>
        <p:xfrm>
          <a:off x="286012" y="759359"/>
          <a:ext cx="8569327" cy="2300221"/>
        </p:xfrm>
        <a:graphic>
          <a:graphicData uri="http://schemas.openxmlformats.org/drawingml/2006/table">
            <a:tbl>
              <a:tblPr firstRow="1" bandRow="1">
                <a:noFill/>
                <a:tableStyleId>{5C22544A-7EE6-4342-B048-85BDC9FD1C3A}</a:tableStyleId>
              </a:tblPr>
              <a:tblGrid>
                <a:gridCol w="1289796">
                  <a:extLst>
                    <a:ext uri="{9D8B030D-6E8A-4147-A177-3AD203B41FA5}">
                      <a16:colId xmlns:a16="http://schemas.microsoft.com/office/drawing/2014/main" val="2403078487"/>
                    </a:ext>
                  </a:extLst>
                </a:gridCol>
                <a:gridCol w="1006863">
                  <a:extLst>
                    <a:ext uri="{9D8B030D-6E8A-4147-A177-3AD203B41FA5}">
                      <a16:colId xmlns:a16="http://schemas.microsoft.com/office/drawing/2014/main" val="1152724027"/>
                    </a:ext>
                  </a:extLst>
                </a:gridCol>
                <a:gridCol w="1006863">
                  <a:extLst>
                    <a:ext uri="{9D8B030D-6E8A-4147-A177-3AD203B41FA5}">
                      <a16:colId xmlns:a16="http://schemas.microsoft.com/office/drawing/2014/main" val="2427853280"/>
                    </a:ext>
                  </a:extLst>
                </a:gridCol>
                <a:gridCol w="1006863">
                  <a:extLst>
                    <a:ext uri="{9D8B030D-6E8A-4147-A177-3AD203B41FA5}">
                      <a16:colId xmlns:a16="http://schemas.microsoft.com/office/drawing/2014/main" val="3978223617"/>
                    </a:ext>
                  </a:extLst>
                </a:gridCol>
                <a:gridCol w="1238353">
                  <a:extLst>
                    <a:ext uri="{9D8B030D-6E8A-4147-A177-3AD203B41FA5}">
                      <a16:colId xmlns:a16="http://schemas.microsoft.com/office/drawing/2014/main" val="364249440"/>
                    </a:ext>
                  </a:extLst>
                </a:gridCol>
                <a:gridCol w="1006863">
                  <a:extLst>
                    <a:ext uri="{9D8B030D-6E8A-4147-A177-3AD203B41FA5}">
                      <a16:colId xmlns:a16="http://schemas.microsoft.com/office/drawing/2014/main" val="522886170"/>
                    </a:ext>
                  </a:extLst>
                </a:gridCol>
                <a:gridCol w="1006863">
                  <a:extLst>
                    <a:ext uri="{9D8B030D-6E8A-4147-A177-3AD203B41FA5}">
                      <a16:colId xmlns:a16="http://schemas.microsoft.com/office/drawing/2014/main" val="1182585322"/>
                    </a:ext>
                  </a:extLst>
                </a:gridCol>
                <a:gridCol w="1006863">
                  <a:extLst>
                    <a:ext uri="{9D8B030D-6E8A-4147-A177-3AD203B41FA5}">
                      <a16:colId xmlns:a16="http://schemas.microsoft.com/office/drawing/2014/main" val="4239805705"/>
                    </a:ext>
                  </a:extLst>
                </a:gridCol>
              </a:tblGrid>
              <a:tr h="275928">
                <a:tc>
                  <a:txBody>
                    <a:bodyPr/>
                    <a:lstStyle/>
                    <a:p>
                      <a:pPr algn="l" fontAlgn="b"/>
                      <a:endParaRPr lang="en-US" sz="20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a:solidFill>
                            <a:schemeClr val="tx1"/>
                          </a:solidFill>
                          <a:effectLst/>
                        </a:rPr>
                        <a:t>Epoch 1</a:t>
                      </a:r>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dirty="0">
                          <a:solidFill>
                            <a:schemeClr val="tx1"/>
                          </a:solidFill>
                          <a:effectLst/>
                        </a:rPr>
                        <a:t>Epoch 2</a:t>
                      </a:r>
                      <a:endParaRPr lang="en-US" sz="1400" b="1" i="0" u="none" strike="noStrike" cap="none" spc="0" dirty="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a:solidFill>
                            <a:schemeClr val="tx1"/>
                          </a:solidFill>
                          <a:effectLst/>
                        </a:rPr>
                        <a:t>Epoch 3</a:t>
                      </a:r>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a:solidFill>
                            <a:schemeClr val="tx1"/>
                          </a:solidFill>
                          <a:effectLst/>
                        </a:rPr>
                        <a:t>Epoch 1</a:t>
                      </a:r>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a:solidFill>
                            <a:schemeClr val="tx1"/>
                          </a:solidFill>
                          <a:effectLst/>
                        </a:rPr>
                        <a:t>Epoch 2</a:t>
                      </a:r>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tc>
                  <a:txBody>
                    <a:bodyPr/>
                    <a:lstStyle/>
                    <a:p>
                      <a:pPr algn="l" fontAlgn="b"/>
                      <a:r>
                        <a:rPr lang="en-US" sz="1400" b="1" u="none" strike="noStrike" cap="none" spc="0">
                          <a:solidFill>
                            <a:schemeClr val="tx1"/>
                          </a:solidFill>
                          <a:effectLst/>
                        </a:rPr>
                        <a:t>Epoch 3</a:t>
                      </a:r>
                      <a:endParaRPr lang="en-US" sz="1400" b="1" i="0" u="none" strike="noStrike" cap="none" spc="0">
                        <a:solidFill>
                          <a:schemeClr val="tx1"/>
                        </a:solidFill>
                        <a:effectLst/>
                        <a:latin typeface="Aptos Narrow" panose="020B0004020202020204" pitchFamily="34" charset="0"/>
                      </a:endParaRPr>
                    </a:p>
                  </a:txBody>
                  <a:tcPr marL="0" marR="23128" marT="29020" marB="145097" anchor="b">
                    <a:lnL>
                      <a:noFill/>
                    </a:lnL>
                    <a:lnR>
                      <a:noFill/>
                    </a:lnR>
                    <a:lnT>
                      <a:noFill/>
                    </a:lnT>
                    <a:lnB w="19050">
                      <a:solidFill>
                        <a:schemeClr val="accent1"/>
                      </a:solidFill>
                    </a:lnB>
                    <a:noFill/>
                  </a:tcPr>
                </a:tc>
                <a:extLst>
                  <a:ext uri="{0D108BD9-81ED-4DB2-BD59-A6C34878D82A}">
                    <a16:rowId xmlns:a16="http://schemas.microsoft.com/office/drawing/2014/main" val="233588072"/>
                  </a:ext>
                </a:extLst>
              </a:tr>
              <a:tr h="284173">
                <a:tc>
                  <a:txBody>
                    <a:bodyPr/>
                    <a:lstStyle/>
                    <a:p>
                      <a:pPr algn="r" fontAlgn="b"/>
                      <a:r>
                        <a:rPr lang="en-US" sz="1400" u="none" strike="noStrike" cap="none" spc="0">
                          <a:solidFill>
                            <a:schemeClr val="tx1"/>
                          </a:solidFill>
                          <a:effectLst/>
                        </a:rPr>
                        <a:t>Correlation </a:t>
                      </a:r>
                      <a:endParaRPr lang="en-US" sz="1400" b="1"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4</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5</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3</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Correlation</a:t>
                      </a:r>
                      <a:endParaRPr lang="en-US" sz="1400" b="0" i="0" u="none" strike="noStrike" cap="none" spc="0">
                        <a:solidFill>
                          <a:schemeClr val="tx1"/>
                        </a:solidFill>
                        <a:effectLst/>
                        <a:latin typeface="Monaco" pitchFamily="2" charset="77"/>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3</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1</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tc>
                  <a:txBody>
                    <a:bodyPr/>
                    <a:lstStyle/>
                    <a:p>
                      <a:pPr algn="r" fontAlgn="b"/>
                      <a:r>
                        <a:rPr lang="en-US" sz="1400" u="none" strike="noStrike" cap="none" spc="0">
                          <a:solidFill>
                            <a:schemeClr val="tx1"/>
                          </a:solidFill>
                          <a:effectLst/>
                        </a:rPr>
                        <a:t>8</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643672559"/>
                  </a:ext>
                </a:extLst>
              </a:tr>
              <a:tr h="284173">
                <a:tc>
                  <a:txBody>
                    <a:bodyPr/>
                    <a:lstStyle/>
                    <a:p>
                      <a:pPr algn="r" fontAlgn="b"/>
                      <a:r>
                        <a:rPr lang="en-US" sz="1400" u="none" strike="noStrike" cap="none" spc="0">
                          <a:solidFill>
                            <a:schemeClr val="tx1"/>
                          </a:solidFill>
                          <a:effectLst/>
                        </a:rPr>
                        <a:t>P Value </a:t>
                      </a:r>
                      <a:endParaRPr lang="en-US" sz="1400" b="1"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6</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4</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2</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p-value</a:t>
                      </a:r>
                      <a:endParaRPr lang="en-US" sz="1400" b="1"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1</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4</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6</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843369325"/>
                  </a:ext>
                </a:extLst>
              </a:tr>
              <a:tr h="284173">
                <a:tc>
                  <a:txBody>
                    <a:bodyPr/>
                    <a:lstStyle/>
                    <a:p>
                      <a:pPr algn="r" fontAlgn="b"/>
                      <a:r>
                        <a:rPr lang="en-US" sz="1400" u="none" strike="noStrike" cap="none" spc="0">
                          <a:solidFill>
                            <a:schemeClr val="tx1"/>
                          </a:solidFill>
                          <a:effectLst/>
                        </a:rPr>
                        <a:t>MSE</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dirty="0">
                          <a:solidFill>
                            <a:schemeClr val="tx1"/>
                          </a:solidFill>
                          <a:effectLst/>
                        </a:rPr>
                        <a:t>7</a:t>
                      </a:r>
                      <a:endParaRPr lang="en-US" sz="1400" b="1" i="0" u="none" strike="noStrike" cap="none" spc="0" dirty="0">
                        <a:solidFill>
                          <a:schemeClr val="tx1"/>
                        </a:solidFill>
                        <a:effectLst/>
                        <a:latin typeface="Monaco" pitchFamily="2" charset="77"/>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2</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3</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DCCA</a:t>
                      </a:r>
                      <a:endParaRPr lang="en-US" sz="1400" b="0"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3</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dirty="0">
                          <a:solidFill>
                            <a:schemeClr val="tx1"/>
                          </a:solidFill>
                          <a:effectLst/>
                        </a:rPr>
                        <a:t>4</a:t>
                      </a:r>
                      <a:endParaRPr lang="en-US" sz="1400" b="0" i="0" u="none" strike="noStrike" cap="none" spc="0" dirty="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tc>
                  <a:txBody>
                    <a:bodyPr/>
                    <a:lstStyle/>
                    <a:p>
                      <a:pPr algn="r" fontAlgn="b"/>
                      <a:r>
                        <a:rPr lang="en-US" sz="1400" u="none" strike="noStrike" cap="none" spc="0">
                          <a:solidFill>
                            <a:schemeClr val="tx1"/>
                          </a:solidFill>
                          <a:effectLst/>
                        </a:rPr>
                        <a:t>5</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2347101"/>
                  </a:ext>
                </a:extLst>
              </a:tr>
              <a:tr h="435266">
                <a:tc>
                  <a:txBody>
                    <a:bodyPr/>
                    <a:lstStyle/>
                    <a:p>
                      <a:pPr algn="r" fontAlgn="b"/>
                      <a:r>
                        <a:rPr lang="en-US" sz="1400" u="none" strike="noStrike" cap="none" spc="0">
                          <a:solidFill>
                            <a:schemeClr val="tx1"/>
                          </a:solidFill>
                          <a:effectLst/>
                        </a:rPr>
                        <a:t>Adjusted R-squared</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5</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4</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3</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DCCA p-val</a:t>
                      </a:r>
                      <a:endParaRPr lang="en-US" sz="1400" b="1" i="0" u="none" strike="noStrike" cap="none" spc="0">
                        <a:solidFill>
                          <a:schemeClr val="tx1"/>
                        </a:solidFill>
                        <a:effectLst/>
                        <a:latin typeface="Monaco" pitchFamily="2" charset="77"/>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1</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a:solidFill>
                            <a:schemeClr val="tx1"/>
                          </a:solidFill>
                          <a:effectLst/>
                        </a:rPr>
                        <a:t>5</a:t>
                      </a:r>
                      <a:endParaRPr lang="en-US" sz="1400" b="0" i="0" u="none" strike="noStrike" cap="none" spc="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12700">
                      <a:solidFill>
                        <a:schemeClr val="accent1"/>
                      </a:solidFill>
                    </a:lnB>
                    <a:noFill/>
                  </a:tcPr>
                </a:tc>
                <a:tc>
                  <a:txBody>
                    <a:bodyPr/>
                    <a:lstStyle/>
                    <a:p>
                      <a:pPr algn="r" fontAlgn="b"/>
                      <a:r>
                        <a:rPr lang="en-US" sz="1400" u="none" strike="noStrike" cap="none" spc="0" dirty="0">
                          <a:solidFill>
                            <a:schemeClr val="tx1"/>
                          </a:solidFill>
                          <a:effectLst/>
                        </a:rPr>
                        <a:t>5</a:t>
                      </a:r>
                      <a:endParaRPr lang="en-US" sz="1400" b="0" i="0" u="none" strike="noStrike" cap="none" spc="0" dirty="0">
                        <a:solidFill>
                          <a:schemeClr val="tx1"/>
                        </a:solidFill>
                        <a:effectLst/>
                        <a:latin typeface="Aptos Narrow" panose="020B0004020202020204" pitchFamily="34" charset="0"/>
                      </a:endParaRPr>
                    </a:p>
                  </a:txBody>
                  <a:tcPr marL="0" marR="23128" marT="43529" marB="145097"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343452949"/>
                  </a:ext>
                </a:extLst>
              </a:tr>
            </a:tbl>
          </a:graphicData>
        </a:graphic>
      </p:graphicFrame>
      <p:sp>
        <p:nvSpPr>
          <p:cNvPr id="4" name="Round Diagonal Corner Rectangle 3">
            <a:extLst>
              <a:ext uri="{FF2B5EF4-FFF2-40B4-BE49-F238E27FC236}">
                <a16:creationId xmlns:a16="http://schemas.microsoft.com/office/drawing/2014/main" id="{F253E53B-E00A-4DB7-5CC2-091E007FA0E5}"/>
              </a:ext>
            </a:extLst>
          </p:cNvPr>
          <p:cNvSpPr/>
          <p:nvPr/>
        </p:nvSpPr>
        <p:spPr>
          <a:xfrm>
            <a:off x="1233377" y="3561908"/>
            <a:ext cx="6124353" cy="1084521"/>
          </a:xfrm>
          <a:prstGeom prst="round2Diag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Single epoch leads to less overfitting</a:t>
            </a:r>
          </a:p>
        </p:txBody>
      </p:sp>
    </p:spTree>
    <p:extLst>
      <p:ext uri="{BB962C8B-B14F-4D97-AF65-F5344CB8AC3E}">
        <p14:creationId xmlns:p14="http://schemas.microsoft.com/office/powerpoint/2010/main" val="2899431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B6EA-AC96-09C8-29F3-240A69272D39}"/>
              </a:ext>
            </a:extLst>
          </p:cNvPr>
          <p:cNvSpPr>
            <a:spLocks noGrp="1"/>
          </p:cNvSpPr>
          <p:nvPr>
            <p:ph type="title"/>
          </p:nvPr>
        </p:nvSpPr>
        <p:spPr>
          <a:xfrm>
            <a:off x="288000" y="168000"/>
            <a:ext cx="8568000" cy="453000"/>
          </a:xfrm>
        </p:spPr>
        <p:txBody>
          <a:bodyPr anchor="b">
            <a:normAutofit/>
          </a:bodyPr>
          <a:lstStyle/>
          <a:p>
            <a:r>
              <a:rPr lang="en-US" dirty="0"/>
              <a:t>Single query vs Multiple query</a:t>
            </a:r>
          </a:p>
        </p:txBody>
      </p:sp>
      <p:graphicFrame>
        <p:nvGraphicFramePr>
          <p:cNvPr id="3" name="Table 2">
            <a:extLst>
              <a:ext uri="{FF2B5EF4-FFF2-40B4-BE49-F238E27FC236}">
                <a16:creationId xmlns:a16="http://schemas.microsoft.com/office/drawing/2014/main" id="{D2106056-1618-6EFF-04DF-2B7138A9D885}"/>
              </a:ext>
            </a:extLst>
          </p:cNvPr>
          <p:cNvGraphicFramePr>
            <a:graphicFrameLocks noGrp="1"/>
          </p:cNvGraphicFramePr>
          <p:nvPr/>
        </p:nvGraphicFramePr>
        <p:xfrm>
          <a:off x="288000" y="716043"/>
          <a:ext cx="8567999" cy="4282914"/>
        </p:xfrm>
        <a:graphic>
          <a:graphicData uri="http://schemas.openxmlformats.org/drawingml/2006/table">
            <a:tbl>
              <a:tblPr firstRow="1" bandRow="1">
                <a:tableStyleId>{5C22544A-7EE6-4342-B048-85BDC9FD1C3A}</a:tableStyleId>
              </a:tblPr>
              <a:tblGrid>
                <a:gridCol w="1487331">
                  <a:extLst>
                    <a:ext uri="{9D8B030D-6E8A-4147-A177-3AD203B41FA5}">
                      <a16:colId xmlns:a16="http://schemas.microsoft.com/office/drawing/2014/main" val="2348158851"/>
                    </a:ext>
                  </a:extLst>
                </a:gridCol>
                <a:gridCol w="1877644">
                  <a:extLst>
                    <a:ext uri="{9D8B030D-6E8A-4147-A177-3AD203B41FA5}">
                      <a16:colId xmlns:a16="http://schemas.microsoft.com/office/drawing/2014/main" val="1938973509"/>
                    </a:ext>
                  </a:extLst>
                </a:gridCol>
                <a:gridCol w="2204129">
                  <a:extLst>
                    <a:ext uri="{9D8B030D-6E8A-4147-A177-3AD203B41FA5}">
                      <a16:colId xmlns:a16="http://schemas.microsoft.com/office/drawing/2014/main" val="516066790"/>
                    </a:ext>
                  </a:extLst>
                </a:gridCol>
                <a:gridCol w="2090302">
                  <a:extLst>
                    <a:ext uri="{9D8B030D-6E8A-4147-A177-3AD203B41FA5}">
                      <a16:colId xmlns:a16="http://schemas.microsoft.com/office/drawing/2014/main" val="4123808459"/>
                    </a:ext>
                  </a:extLst>
                </a:gridCol>
                <a:gridCol w="908593">
                  <a:extLst>
                    <a:ext uri="{9D8B030D-6E8A-4147-A177-3AD203B41FA5}">
                      <a16:colId xmlns:a16="http://schemas.microsoft.com/office/drawing/2014/main" val="3740086128"/>
                    </a:ext>
                  </a:extLst>
                </a:gridCol>
              </a:tblGrid>
              <a:tr h="190239">
                <a:tc gridSpan="5">
                  <a:txBody>
                    <a:bodyPr/>
                    <a:lstStyle/>
                    <a:p>
                      <a:pPr algn="ctr" fontAlgn="b"/>
                      <a:r>
                        <a:rPr lang="en-US" sz="1200" b="1" u="none" strike="noStrike" dirty="0">
                          <a:solidFill>
                            <a:schemeClr val="tx1"/>
                          </a:solidFill>
                          <a:effectLst/>
                        </a:rPr>
                        <a:t>Correlation</a:t>
                      </a:r>
                      <a:endParaRPr lang="en-US" sz="1200" b="1" i="0" u="none" strike="noStrike" dirty="0">
                        <a:solidFill>
                          <a:schemeClr val="tx1"/>
                        </a:solidFill>
                        <a:effectLst/>
                        <a:latin typeface="Aptos Narrow" panose="020B0004020202020204" pitchFamily="34" charset="0"/>
                      </a:endParaRPr>
                    </a:p>
                  </a:txBody>
                  <a:tcPr marL="3687" marR="3687" marT="3687"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7606662"/>
                  </a:ext>
                </a:extLst>
              </a:tr>
              <a:tr h="154017">
                <a:tc>
                  <a:txBody>
                    <a:bodyPr/>
                    <a:lstStyle/>
                    <a:p>
                      <a:pPr algn="l" fontAlgn="b"/>
                      <a:r>
                        <a:rPr lang="en-US" sz="1050" u="none" strike="noStrike">
                          <a:solidFill>
                            <a:schemeClr val="tx1"/>
                          </a:solidFill>
                          <a:effectLst/>
                        </a:rPr>
                        <a:t>Emotion </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19050">
                      <a:solidFill>
                        <a:schemeClr val="accent1"/>
                      </a:solidFill>
                    </a:lnT>
                    <a:lnB w="3175">
                      <a:solidFill>
                        <a:schemeClr val="tx1"/>
                      </a:solidFill>
                    </a:lnB>
                    <a:noFill/>
                  </a:tcPr>
                </a:tc>
                <a:tc>
                  <a:txBody>
                    <a:bodyPr/>
                    <a:lstStyle/>
                    <a:p>
                      <a:pPr algn="ctr" fontAlgn="b"/>
                      <a:r>
                        <a:rPr lang="en-US" sz="1050" u="none" strike="noStrike" dirty="0">
                          <a:solidFill>
                            <a:schemeClr val="tx1"/>
                          </a:solidFill>
                          <a:effectLst/>
                        </a:rPr>
                        <a:t>Matric</a:t>
                      </a:r>
                      <a:endParaRPr lang="en-US" sz="1050" b="0" i="0" u="none" strike="noStrike" dirty="0">
                        <a:solidFill>
                          <a:schemeClr val="tx1"/>
                        </a:solidFill>
                        <a:effectLst/>
                        <a:latin typeface="Aptos Narrow" panose="020B0004020202020204" pitchFamily="34" charset="0"/>
                      </a:endParaRPr>
                    </a:p>
                  </a:txBody>
                  <a:tcPr marL="3687" marR="3687" marT="3687" marB="0" anchor="b">
                    <a:lnL>
                      <a:noFill/>
                    </a:lnL>
                    <a:lnR>
                      <a:noFill/>
                    </a:lnR>
                    <a:lnT w="19050">
                      <a:solidFill>
                        <a:schemeClr val="accent1"/>
                      </a:solidFill>
                    </a:lnT>
                    <a:lnB w="3175">
                      <a:solidFill>
                        <a:schemeClr val="tx1"/>
                      </a:solidFill>
                    </a:lnB>
                    <a:noFill/>
                  </a:tcPr>
                </a:tc>
                <a:tc>
                  <a:txBody>
                    <a:bodyPr/>
                    <a:lstStyle/>
                    <a:p>
                      <a:pPr algn="l" fontAlgn="b"/>
                      <a:endParaRPr lang="en-US" sz="1050" b="0" i="0" u="none" strike="noStrike" dirty="0">
                        <a:solidFill>
                          <a:schemeClr val="tx1"/>
                        </a:solidFill>
                        <a:effectLst/>
                        <a:latin typeface="Aptos Narrow" panose="020B0004020202020204" pitchFamily="34" charset="0"/>
                      </a:endParaRPr>
                    </a:p>
                  </a:txBody>
                  <a:tcPr marL="3687" marR="3687" marT="3687"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51039996"/>
                  </a:ext>
                </a:extLst>
              </a:tr>
              <a:tr h="154017">
                <a:tc rowSpan="4">
                  <a:txBody>
                    <a:bodyPr/>
                    <a:lstStyle/>
                    <a:p>
                      <a:pPr algn="ctr" fontAlgn="b"/>
                      <a:r>
                        <a:rPr lang="en-US" sz="1050" u="none" strike="noStrike">
                          <a:solidFill>
                            <a:schemeClr val="tx1"/>
                          </a:solidFill>
                          <a:effectLst/>
                        </a:rPr>
                        <a:t>Happy </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-0.4560241</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-0.455187</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singe</a:t>
                      </a:r>
                      <a:endParaRPr lang="en-US" sz="1050" b="0"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05617917"/>
                  </a:ext>
                </a:extLst>
              </a:tr>
              <a:tr h="154017">
                <a:tc vMerge="1">
                  <a:txBody>
                    <a:bodyPr/>
                    <a:lstStyle/>
                    <a:p>
                      <a:endParaRPr lang="en-US"/>
                    </a:p>
                  </a:txBody>
                  <a:tcPr/>
                </a:tc>
                <a:tc>
                  <a:txBody>
                    <a:bodyPr/>
                    <a:lstStyle/>
                    <a:p>
                      <a:pPr algn="r" fontAlgn="b"/>
                      <a:r>
                        <a:rPr lang="en-US" sz="1050" u="none" strike="noStrike">
                          <a:solidFill>
                            <a:schemeClr val="tx1"/>
                          </a:solidFill>
                          <a:effectLst/>
                        </a:rPr>
                        <a:t>4.123E-10</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4.478E-10</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03132876"/>
                  </a:ext>
                </a:extLst>
              </a:tr>
              <a:tr h="154017">
                <a:tc vMerge="1">
                  <a:txBody>
                    <a:bodyPr/>
                    <a:lstStyle/>
                    <a:p>
                      <a:endParaRPr lang="en-US"/>
                    </a:p>
                  </a:txBody>
                  <a:tcPr/>
                </a:tc>
                <a:tc>
                  <a:txBody>
                    <a:bodyPr/>
                    <a:lstStyle/>
                    <a:p>
                      <a:pPr algn="r" fontAlgn="b"/>
                      <a:r>
                        <a:rPr lang="en-US" sz="1050" u="none" strike="noStrike">
                          <a:solidFill>
                            <a:schemeClr val="tx1"/>
                          </a:solidFill>
                          <a:effectLst/>
                        </a:rPr>
                        <a:t>2.894919</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2.893255</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12322047"/>
                  </a:ext>
                </a:extLst>
              </a:tr>
              <a:tr h="154017">
                <a:tc vMerge="1">
                  <a:txBody>
                    <a:bodyPr/>
                    <a:lstStyle/>
                    <a:p>
                      <a:endParaRPr lang="en-US"/>
                    </a:p>
                  </a:txBody>
                  <a:tcPr/>
                </a:tc>
                <a:tc>
                  <a:txBody>
                    <a:bodyPr/>
                    <a:lstStyle/>
                    <a:p>
                      <a:pPr algn="r" fontAlgn="b"/>
                      <a:r>
                        <a:rPr lang="en-US" sz="1050" u="none" strike="noStrike">
                          <a:solidFill>
                            <a:schemeClr val="tx1"/>
                          </a:solidFill>
                          <a:effectLst/>
                        </a:rPr>
                        <a:t>0.2032435</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0.2024764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86541332"/>
                  </a:ext>
                </a:extLst>
              </a:tr>
              <a:tr h="154017">
                <a:tc rowSpan="4">
                  <a:txBody>
                    <a:bodyPr/>
                    <a:lstStyle/>
                    <a:p>
                      <a:pPr algn="ctr" fontAlgn="b"/>
                      <a:r>
                        <a:rPr lang="en-US" sz="1050" u="none" strike="noStrike">
                          <a:solidFill>
                            <a:schemeClr val="tx1"/>
                          </a:solidFill>
                          <a:effectLst/>
                        </a:rPr>
                        <a:t>Sad </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-0.08562889</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-0.085404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96890899"/>
                  </a:ext>
                </a:extLst>
              </a:tr>
              <a:tr h="154017">
                <a:tc vMerge="1">
                  <a:txBody>
                    <a:bodyPr/>
                    <a:lstStyle/>
                    <a:p>
                      <a:endParaRPr lang="en-US"/>
                    </a:p>
                  </a:txBody>
                  <a:tcPr/>
                </a:tc>
                <a:tc>
                  <a:txBody>
                    <a:bodyPr/>
                    <a:lstStyle/>
                    <a:p>
                      <a:pPr algn="r" fontAlgn="b"/>
                      <a:r>
                        <a:rPr lang="en-US" sz="1050" u="none" strike="noStrike">
                          <a:solidFill>
                            <a:schemeClr val="tx1"/>
                          </a:solidFill>
                          <a:effectLst/>
                        </a:rPr>
                        <a:t>0.2585</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0.2597</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95709147"/>
                  </a:ext>
                </a:extLst>
              </a:tr>
              <a:tr h="154017">
                <a:tc vMerge="1">
                  <a:txBody>
                    <a:bodyPr/>
                    <a:lstStyle/>
                    <a:p>
                      <a:endParaRPr lang="en-US"/>
                    </a:p>
                  </a:txBody>
                  <a:tcPr/>
                </a:tc>
                <a:tc>
                  <a:txBody>
                    <a:bodyPr/>
                    <a:lstStyle/>
                    <a:p>
                      <a:pPr algn="r" fontAlgn="b"/>
                      <a:r>
                        <a:rPr lang="en-US" sz="1050" u="none" strike="noStrike">
                          <a:solidFill>
                            <a:schemeClr val="tx1"/>
                          </a:solidFill>
                          <a:effectLst/>
                        </a:rPr>
                        <a:t>2.158921</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2.158474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13347994"/>
                  </a:ext>
                </a:extLst>
              </a:tr>
              <a:tr h="154017">
                <a:tc vMerge="1">
                  <a:txBody>
                    <a:bodyPr/>
                    <a:lstStyle/>
                    <a:p>
                      <a:endParaRPr lang="en-US"/>
                    </a:p>
                  </a:txBody>
                  <a:tcPr/>
                </a:tc>
                <a:tc>
                  <a:txBody>
                    <a:bodyPr/>
                    <a:lstStyle/>
                    <a:p>
                      <a:pPr algn="r" fontAlgn="b"/>
                      <a:r>
                        <a:rPr lang="en-US" sz="1050" u="none" strike="noStrike">
                          <a:solidFill>
                            <a:schemeClr val="tx1"/>
                          </a:solidFill>
                          <a:effectLst/>
                        </a:rPr>
                        <a:t>0.00162732</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0.0015886</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65354536"/>
                  </a:ext>
                </a:extLst>
              </a:tr>
              <a:tr h="154017">
                <a:tc rowSpan="4">
                  <a:txBody>
                    <a:bodyPr/>
                    <a:lstStyle/>
                    <a:p>
                      <a:pPr algn="ctr" fontAlgn="b"/>
                      <a:r>
                        <a:rPr lang="en-US" sz="1050" u="none" strike="noStrike">
                          <a:solidFill>
                            <a:schemeClr val="tx1"/>
                          </a:solidFill>
                          <a:effectLst/>
                        </a:rPr>
                        <a:t>Stressed</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0.1958086</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0.1926067</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74110761"/>
                  </a:ext>
                </a:extLst>
              </a:tr>
              <a:tr h="154017">
                <a:tc vMerge="1">
                  <a:txBody>
                    <a:bodyPr/>
                    <a:lstStyle/>
                    <a:p>
                      <a:endParaRPr lang="en-US"/>
                    </a:p>
                  </a:txBody>
                  <a:tcPr/>
                </a:tc>
                <a:tc>
                  <a:txBody>
                    <a:bodyPr/>
                    <a:lstStyle/>
                    <a:p>
                      <a:pPr algn="r" fontAlgn="b"/>
                      <a:r>
                        <a:rPr lang="en-US" sz="1050" u="none" strike="noStrike">
                          <a:solidFill>
                            <a:schemeClr val="tx1"/>
                          </a:solidFill>
                          <a:effectLst/>
                        </a:rPr>
                        <a:t>0.01198</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0.01348</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51942338"/>
                  </a:ext>
                </a:extLst>
              </a:tr>
              <a:tr h="154017">
                <a:tc vMerge="1">
                  <a:txBody>
                    <a:bodyPr/>
                    <a:lstStyle/>
                    <a:p>
                      <a:endParaRPr lang="en-US"/>
                    </a:p>
                  </a:txBody>
                  <a:tcPr/>
                </a:tc>
                <a:tc>
                  <a:txBody>
                    <a:bodyPr/>
                    <a:lstStyle/>
                    <a:p>
                      <a:pPr algn="r" fontAlgn="b"/>
                      <a:r>
                        <a:rPr lang="en-US" sz="1050" u="none" strike="noStrike">
                          <a:solidFill>
                            <a:schemeClr val="tx1"/>
                          </a:solidFill>
                          <a:effectLst/>
                        </a:rPr>
                        <a:t>1.598576</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1.60494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696579730"/>
                  </a:ext>
                </a:extLst>
              </a:tr>
              <a:tr h="154017">
                <a:tc vMerge="1">
                  <a:txBody>
                    <a:bodyPr/>
                    <a:lstStyle/>
                    <a:p>
                      <a:endParaRPr lang="en-US"/>
                    </a:p>
                  </a:txBody>
                  <a:tcPr/>
                </a:tc>
                <a:tc>
                  <a:txBody>
                    <a:bodyPr/>
                    <a:lstStyle/>
                    <a:p>
                      <a:pPr algn="r" fontAlgn="b"/>
                      <a:r>
                        <a:rPr lang="en-US" sz="1050" u="none" strike="noStrike">
                          <a:solidFill>
                            <a:schemeClr val="tx1"/>
                          </a:solidFill>
                          <a:effectLst/>
                        </a:rPr>
                        <a:t>0.03240484</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0.0311535</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Adjusted R-squared</a:t>
                      </a:r>
                      <a:endParaRPr lang="en-US" sz="1050" b="1"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21171149"/>
                  </a:ext>
                </a:extLst>
              </a:tr>
              <a:tr h="154017">
                <a:tc rowSpan="4">
                  <a:txBody>
                    <a:bodyPr/>
                    <a:lstStyle/>
                    <a:p>
                      <a:pPr algn="ctr" fontAlgn="b"/>
                      <a:r>
                        <a:rPr lang="en-US" sz="1050" u="none" strike="noStrike">
                          <a:solidFill>
                            <a:schemeClr val="tx1"/>
                          </a:solidFill>
                          <a:effectLst/>
                        </a:rPr>
                        <a:t>Frustrated</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-0.3571209</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-0.312435</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29826766"/>
                  </a:ext>
                </a:extLst>
              </a:tr>
              <a:tr h="154017">
                <a:tc vMerge="1">
                  <a:txBody>
                    <a:bodyPr/>
                    <a:lstStyle/>
                    <a:p>
                      <a:endParaRPr lang="en-US"/>
                    </a:p>
                  </a:txBody>
                  <a:tcPr/>
                </a:tc>
                <a:tc>
                  <a:txBody>
                    <a:bodyPr/>
                    <a:lstStyle/>
                    <a:p>
                      <a:pPr algn="r" fontAlgn="b"/>
                      <a:r>
                        <a:rPr lang="en-US" sz="1050" u="none" strike="noStrike">
                          <a:solidFill>
                            <a:schemeClr val="tx1"/>
                          </a:solidFill>
                          <a:effectLst/>
                        </a:rPr>
                        <a:t>0.000004103</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6.426E-05</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43675198"/>
                  </a:ext>
                </a:extLst>
              </a:tr>
              <a:tr h="154017">
                <a:tc vMerge="1">
                  <a:txBody>
                    <a:bodyPr/>
                    <a:lstStyle/>
                    <a:p>
                      <a:endParaRPr lang="en-US"/>
                    </a:p>
                  </a:txBody>
                  <a:tcPr/>
                </a:tc>
                <a:tc>
                  <a:txBody>
                    <a:bodyPr/>
                    <a:lstStyle/>
                    <a:p>
                      <a:pPr algn="r" fontAlgn="b"/>
                      <a:r>
                        <a:rPr lang="en-US" sz="1050" u="none" strike="noStrike">
                          <a:solidFill>
                            <a:schemeClr val="tx1"/>
                          </a:solidFill>
                          <a:effectLst/>
                        </a:rPr>
                        <a:t>2.697063</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2.608258</a:t>
                      </a:r>
                      <a:endParaRPr lang="en-US" sz="1050" b="0"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25428710"/>
                  </a:ext>
                </a:extLst>
              </a:tr>
              <a:tr h="154017">
                <a:tc vMerge="1">
                  <a:txBody>
                    <a:bodyPr/>
                    <a:lstStyle/>
                    <a:p>
                      <a:endParaRPr lang="en-US"/>
                    </a:p>
                  </a:txBody>
                  <a:tcPr/>
                </a:tc>
                <a:tc>
                  <a:txBody>
                    <a:bodyPr/>
                    <a:lstStyle/>
                    <a:p>
                      <a:pPr algn="r" fontAlgn="b"/>
                      <a:r>
                        <a:rPr lang="en-US" sz="1050" u="none" strike="noStrike">
                          <a:solidFill>
                            <a:schemeClr val="tx1"/>
                          </a:solidFill>
                          <a:effectLst/>
                        </a:rPr>
                        <a:t>0.1219426</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0.0918313</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4067755"/>
                  </a:ext>
                </a:extLst>
              </a:tr>
              <a:tr h="154017">
                <a:tc rowSpan="4">
                  <a:txBody>
                    <a:bodyPr/>
                    <a:lstStyle/>
                    <a:p>
                      <a:pPr algn="ctr" fontAlgn="b"/>
                      <a:r>
                        <a:rPr lang="en-US" sz="1050" u="none" strike="noStrike">
                          <a:solidFill>
                            <a:schemeClr val="tx1"/>
                          </a:solidFill>
                          <a:effectLst/>
                        </a:rPr>
                        <a:t>Inspired</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-0.2746654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-0.271084</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49493980"/>
                  </a:ext>
                </a:extLst>
              </a:tr>
              <a:tr h="154017">
                <a:tc vMerge="1">
                  <a:txBody>
                    <a:bodyPr/>
                    <a:lstStyle/>
                    <a:p>
                      <a:endParaRPr lang="en-US"/>
                    </a:p>
                  </a:txBody>
                  <a:tcPr/>
                </a:tc>
                <a:tc>
                  <a:txBody>
                    <a:bodyPr/>
                    <a:lstStyle/>
                    <a:p>
                      <a:pPr algn="r" fontAlgn="b"/>
                      <a:r>
                        <a:rPr lang="en-US" sz="1050" u="none" strike="noStrike">
                          <a:solidFill>
                            <a:schemeClr val="tx1"/>
                          </a:solidFill>
                          <a:effectLst/>
                        </a:rPr>
                        <a:t>0.000616</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0.0007301</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4973748"/>
                  </a:ext>
                </a:extLst>
              </a:tr>
              <a:tr h="154017">
                <a:tc vMerge="1">
                  <a:txBody>
                    <a:bodyPr/>
                    <a:lstStyle/>
                    <a:p>
                      <a:endParaRPr lang="en-US"/>
                    </a:p>
                  </a:txBody>
                  <a:tcPr/>
                </a:tc>
                <a:tc>
                  <a:txBody>
                    <a:bodyPr/>
                    <a:lstStyle/>
                    <a:p>
                      <a:pPr algn="r" fontAlgn="b"/>
                      <a:r>
                        <a:rPr lang="en-US" sz="1050" u="none" strike="noStrike">
                          <a:solidFill>
                            <a:schemeClr val="tx1"/>
                          </a:solidFill>
                          <a:effectLst/>
                        </a:rPr>
                        <a:t>2.532559</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2.525443</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83707253"/>
                  </a:ext>
                </a:extLst>
              </a:tr>
              <a:tr h="154017">
                <a:tc vMerge="1">
                  <a:txBody>
                    <a:bodyPr/>
                    <a:lstStyle/>
                    <a:p>
                      <a:endParaRPr lang="en-US"/>
                    </a:p>
                  </a:txBody>
                  <a:tcPr/>
                </a:tc>
                <a:tc>
                  <a:txBody>
                    <a:bodyPr/>
                    <a:lstStyle/>
                    <a:p>
                      <a:pPr algn="r" fontAlgn="b"/>
                      <a:r>
                        <a:rPr lang="en-US" sz="1050" u="none" strike="noStrike">
                          <a:solidFill>
                            <a:schemeClr val="tx1"/>
                          </a:solidFill>
                          <a:effectLst/>
                        </a:rPr>
                        <a:t>0.06927735</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0.0673097</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Adjusted R-squared</a:t>
                      </a:r>
                      <a:endParaRPr lang="en-US" sz="1050" b="1"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12453510"/>
                  </a:ext>
                </a:extLst>
              </a:tr>
              <a:tr h="154017">
                <a:tc rowSpan="4">
                  <a:txBody>
                    <a:bodyPr/>
                    <a:lstStyle/>
                    <a:p>
                      <a:pPr algn="ctr" fontAlgn="b"/>
                      <a:r>
                        <a:rPr lang="en-US" sz="1050" u="none" strike="noStrike">
                          <a:solidFill>
                            <a:schemeClr val="tx1"/>
                          </a:solidFill>
                          <a:effectLst/>
                        </a:rPr>
                        <a:t>Apathetic</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-0.2369323</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0.1599376</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14692963"/>
                  </a:ext>
                </a:extLst>
              </a:tr>
              <a:tr h="154017">
                <a:tc vMerge="1">
                  <a:txBody>
                    <a:bodyPr/>
                    <a:lstStyle/>
                    <a:p>
                      <a:endParaRPr lang="en-US"/>
                    </a:p>
                  </a:txBody>
                  <a:tcPr/>
                </a:tc>
                <a:tc>
                  <a:txBody>
                    <a:bodyPr/>
                    <a:lstStyle/>
                    <a:p>
                      <a:pPr algn="r" fontAlgn="b"/>
                      <a:r>
                        <a:rPr lang="en-US" sz="1050" u="none" strike="noStrike">
                          <a:solidFill>
                            <a:schemeClr val="tx1"/>
                          </a:solidFill>
                          <a:effectLst/>
                        </a:rPr>
                        <a:t>0.003985</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0.05381</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70071993"/>
                  </a:ext>
                </a:extLst>
              </a:tr>
              <a:tr h="154017">
                <a:tc vMerge="1">
                  <a:txBody>
                    <a:bodyPr/>
                    <a:lstStyle/>
                    <a:p>
                      <a:endParaRPr lang="en-US"/>
                    </a:p>
                  </a:txBody>
                  <a:tcPr/>
                </a:tc>
                <a:tc>
                  <a:txBody>
                    <a:bodyPr/>
                    <a:lstStyle/>
                    <a:p>
                      <a:pPr algn="r" fontAlgn="b"/>
                      <a:r>
                        <a:rPr lang="en-US" sz="1050" u="none" strike="noStrike">
                          <a:solidFill>
                            <a:schemeClr val="tx1"/>
                          </a:solidFill>
                          <a:effectLst/>
                        </a:rPr>
                        <a:t>2.45692</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1.668617</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23415260"/>
                  </a:ext>
                </a:extLst>
              </a:tr>
              <a:tr h="154017">
                <a:tc vMerge="1">
                  <a:txBody>
                    <a:bodyPr/>
                    <a:lstStyle/>
                    <a:p>
                      <a:endParaRPr lang="en-US"/>
                    </a:p>
                  </a:txBody>
                  <a:tcPr/>
                </a:tc>
                <a:tc>
                  <a:txBody>
                    <a:bodyPr/>
                    <a:lstStyle/>
                    <a:p>
                      <a:pPr algn="r" fontAlgn="b"/>
                      <a:r>
                        <a:rPr lang="en-US" sz="1050" u="none" strike="noStrike">
                          <a:solidFill>
                            <a:schemeClr val="tx1"/>
                          </a:solidFill>
                          <a:effectLst/>
                        </a:rPr>
                        <a:t>0.04958231</a:t>
                      </a:r>
                      <a:endParaRPr lang="en-US" sz="1050" b="0" i="0" u="none" strike="noStrike">
                        <a:solidFill>
                          <a:schemeClr val="tx1"/>
                        </a:solidFill>
                        <a:effectLst/>
                        <a:latin typeface="Monaco" pitchFamily="2" charset="77"/>
                      </a:endParaRPr>
                    </a:p>
                  </a:txBody>
                  <a:tcPr marL="3687" marR="3687" marT="3687"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0.0188132</a:t>
                      </a:r>
                      <a:endParaRPr lang="en-US" sz="1050" b="0" i="0" u="none" strike="noStrike">
                        <a:solidFill>
                          <a:schemeClr val="tx1"/>
                        </a:solidFill>
                        <a:effectLst/>
                        <a:latin typeface="Monaco" pitchFamily="2" charset="77"/>
                      </a:endParaRPr>
                    </a:p>
                  </a:txBody>
                  <a:tcPr marL="3687" marR="3687" marT="3687"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3687" marR="3687" marT="3687"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singe</a:t>
                      </a:r>
                      <a:endParaRPr lang="en-US" sz="1050" b="0" i="0" u="none" strike="noStrike" dirty="0">
                        <a:solidFill>
                          <a:schemeClr val="tx1"/>
                        </a:solidFill>
                        <a:effectLst/>
                        <a:latin typeface="Aptos Narrow" panose="020B0004020202020204" pitchFamily="34" charset="0"/>
                      </a:endParaRPr>
                    </a:p>
                  </a:txBody>
                  <a:tcPr marL="3687" marR="3687" marT="3687"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689156112"/>
                  </a:ext>
                </a:extLst>
              </a:tr>
            </a:tbl>
          </a:graphicData>
        </a:graphic>
      </p:graphicFrame>
    </p:spTree>
    <p:extLst>
      <p:ext uri="{BB962C8B-B14F-4D97-AF65-F5344CB8AC3E}">
        <p14:creationId xmlns:p14="http://schemas.microsoft.com/office/powerpoint/2010/main" val="105749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F9AD-A3B0-6172-CC9D-5A09E7D6F36B}"/>
              </a:ext>
            </a:extLst>
          </p:cNvPr>
          <p:cNvSpPr>
            <a:spLocks noGrp="1"/>
          </p:cNvSpPr>
          <p:nvPr>
            <p:ph type="title"/>
          </p:nvPr>
        </p:nvSpPr>
        <p:spPr/>
        <p:txBody>
          <a:bodyPr/>
          <a:lstStyle/>
          <a:p>
            <a:r>
              <a:rPr lang="en-US" dirty="0"/>
              <a:t>Workplan</a:t>
            </a:r>
          </a:p>
        </p:txBody>
      </p:sp>
      <p:grpSp>
        <p:nvGrpSpPr>
          <p:cNvPr id="6" name="Group 5">
            <a:extLst>
              <a:ext uri="{FF2B5EF4-FFF2-40B4-BE49-F238E27FC236}">
                <a16:creationId xmlns:a16="http://schemas.microsoft.com/office/drawing/2014/main" id="{99664FA9-803B-41C3-91CA-95D8E04C6751}"/>
              </a:ext>
            </a:extLst>
          </p:cNvPr>
          <p:cNvGrpSpPr/>
          <p:nvPr/>
        </p:nvGrpSpPr>
        <p:grpSpPr>
          <a:xfrm>
            <a:off x="241564" y="1060741"/>
            <a:ext cx="1929161" cy="814039"/>
            <a:chOff x="680224" y="1085868"/>
            <a:chExt cx="2671807" cy="1182029"/>
          </a:xfrm>
        </p:grpSpPr>
        <p:pic>
          <p:nvPicPr>
            <p:cNvPr id="2050" name="Picture 2" descr="transformers Library">
              <a:extLst>
                <a:ext uri="{FF2B5EF4-FFF2-40B4-BE49-F238E27FC236}">
                  <a16:creationId xmlns:a16="http://schemas.microsoft.com/office/drawing/2014/main" id="{0C5C94C8-6F2D-F427-5EE4-E971B2C07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03" y="1271239"/>
              <a:ext cx="752706" cy="7527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Google BERT And What To Do About It | Upgrow">
              <a:extLst>
                <a:ext uri="{FF2B5EF4-FFF2-40B4-BE49-F238E27FC236}">
                  <a16:creationId xmlns:a16="http://schemas.microsoft.com/office/drawing/2014/main" id="{5286E0C4-CBB6-23E9-0C4A-5BB09FE1E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810" y="1271239"/>
              <a:ext cx="1656070" cy="7527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363769-3C29-0018-7846-C1E49EE37DFE}"/>
                </a:ext>
              </a:extLst>
            </p:cNvPr>
            <p:cNvSpPr/>
            <p:nvPr/>
          </p:nvSpPr>
          <p:spPr>
            <a:xfrm>
              <a:off x="680224" y="1085868"/>
              <a:ext cx="2671807" cy="11820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pic>
        <p:nvPicPr>
          <p:cNvPr id="2054" name="Picture 6" descr="AWS Marketplace: Cryptocurrency data: Tweets from verified accounts over  the last 30 days">
            <a:extLst>
              <a:ext uri="{FF2B5EF4-FFF2-40B4-BE49-F238E27FC236}">
                <a16:creationId xmlns:a16="http://schemas.microsoft.com/office/drawing/2014/main" id="{891E3BC1-51A7-3645-A2F2-1B545876DB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93" y="3105612"/>
            <a:ext cx="1126273" cy="11262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9498C4-5957-B29D-0D5E-27575BDF1651}"/>
              </a:ext>
            </a:extLst>
          </p:cNvPr>
          <p:cNvSpPr txBox="1"/>
          <p:nvPr/>
        </p:nvSpPr>
        <p:spPr bwMode="auto">
          <a:xfrm>
            <a:off x="295203" y="1946686"/>
            <a:ext cx="1859805" cy="430887"/>
          </a:xfrm>
          <a:prstGeom prst="rect">
            <a:avLst/>
          </a:prstGeom>
          <a:noFill/>
        </p:spPr>
        <p:txBody>
          <a:bodyPr wrap="none" rtlCol="0">
            <a:spAutoFit/>
          </a:bodyPr>
          <a:lstStyle/>
          <a:p>
            <a:r>
              <a:rPr lang="en-US" sz="1100" dirty="0"/>
              <a:t>Pretrain Bert Model</a:t>
            </a:r>
          </a:p>
          <a:p>
            <a:r>
              <a:rPr lang="en-US" sz="1100" dirty="0"/>
              <a:t>On 850m tweets until 2019</a:t>
            </a:r>
          </a:p>
        </p:txBody>
      </p:sp>
      <p:sp>
        <p:nvSpPr>
          <p:cNvPr id="8" name="TextBox 7">
            <a:extLst>
              <a:ext uri="{FF2B5EF4-FFF2-40B4-BE49-F238E27FC236}">
                <a16:creationId xmlns:a16="http://schemas.microsoft.com/office/drawing/2014/main" id="{28156EA1-83DB-083B-AB84-2DAE3023333B}"/>
              </a:ext>
            </a:extLst>
          </p:cNvPr>
          <p:cNvSpPr txBox="1"/>
          <p:nvPr/>
        </p:nvSpPr>
        <p:spPr bwMode="auto">
          <a:xfrm>
            <a:off x="388828" y="4264988"/>
            <a:ext cx="1689886" cy="430887"/>
          </a:xfrm>
          <a:prstGeom prst="rect">
            <a:avLst/>
          </a:prstGeom>
          <a:noFill/>
        </p:spPr>
        <p:txBody>
          <a:bodyPr wrap="none" rtlCol="0">
            <a:spAutoFit/>
          </a:bodyPr>
          <a:lstStyle/>
          <a:p>
            <a:r>
              <a:rPr lang="en-US" sz="1100" dirty="0"/>
              <a:t>Tweets from 200 weeks</a:t>
            </a:r>
          </a:p>
          <a:p>
            <a:r>
              <a:rPr lang="en-US" sz="1100" dirty="0">
                <a:latin typeface="Calibri"/>
                <a:cs typeface="Calibri"/>
              </a:rPr>
              <a:t>July 2019 – March 2023 </a:t>
            </a:r>
            <a:endParaRPr lang="en-US" sz="1100" dirty="0"/>
          </a:p>
        </p:txBody>
      </p:sp>
      <p:sp>
        <p:nvSpPr>
          <p:cNvPr id="11" name="Multidocument 10">
            <a:extLst>
              <a:ext uri="{FF2B5EF4-FFF2-40B4-BE49-F238E27FC236}">
                <a16:creationId xmlns:a16="http://schemas.microsoft.com/office/drawing/2014/main" id="{94A20723-BD13-689A-BC56-9FBB4917E275}"/>
              </a:ext>
            </a:extLst>
          </p:cNvPr>
          <p:cNvSpPr/>
          <p:nvPr/>
        </p:nvSpPr>
        <p:spPr>
          <a:xfrm>
            <a:off x="1736168" y="2547986"/>
            <a:ext cx="1060704" cy="758952"/>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MTALM</a:t>
            </a:r>
          </a:p>
          <a:p>
            <a:pPr algn="ctr"/>
            <a:r>
              <a:rPr lang="en-US" sz="1200" dirty="0">
                <a:solidFill>
                  <a:schemeClr val="tx1"/>
                </a:solidFill>
              </a:rPr>
              <a:t>200 model</a:t>
            </a:r>
          </a:p>
        </p:txBody>
      </p:sp>
      <p:cxnSp>
        <p:nvCxnSpPr>
          <p:cNvPr id="13" name="Elbow Connector 12">
            <a:extLst>
              <a:ext uri="{FF2B5EF4-FFF2-40B4-BE49-F238E27FC236}">
                <a16:creationId xmlns:a16="http://schemas.microsoft.com/office/drawing/2014/main" id="{99F05C7A-E8D7-7617-2779-AD8FA1D75347}"/>
              </a:ext>
            </a:extLst>
          </p:cNvPr>
          <p:cNvCxnSpPr>
            <a:stCxn id="5" idx="3"/>
            <a:endCxn id="11" idx="0"/>
          </p:cNvCxnSpPr>
          <p:nvPr/>
        </p:nvCxnSpPr>
        <p:spPr>
          <a:xfrm>
            <a:off x="2170725" y="1467761"/>
            <a:ext cx="168768" cy="1080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212C63-6B41-8E60-A3C3-064842134A23}"/>
              </a:ext>
            </a:extLst>
          </p:cNvPr>
          <p:cNvCxnSpPr>
            <a:stCxn id="2054" idx="3"/>
            <a:endCxn id="11" idx="2"/>
          </p:cNvCxnSpPr>
          <p:nvPr/>
        </p:nvCxnSpPr>
        <p:spPr>
          <a:xfrm flipV="1">
            <a:off x="1635466" y="3278196"/>
            <a:ext cx="557296" cy="3905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F452DC2-0077-6492-E499-8A18EA5D582F}"/>
              </a:ext>
            </a:extLst>
          </p:cNvPr>
          <p:cNvGrpSpPr/>
          <p:nvPr/>
        </p:nvGrpSpPr>
        <p:grpSpPr>
          <a:xfrm>
            <a:off x="3278458" y="1855770"/>
            <a:ext cx="1438508" cy="557626"/>
            <a:chOff x="3512631" y="2547986"/>
            <a:chExt cx="1438508" cy="557626"/>
          </a:xfrm>
        </p:grpSpPr>
        <p:pic>
          <p:nvPicPr>
            <p:cNvPr id="2056" name="Picture 8" descr="L.A. designer Sami Miró on her favorite food, music, more - Los Angeles  Times">
              <a:extLst>
                <a:ext uri="{FF2B5EF4-FFF2-40B4-BE49-F238E27FC236}">
                  <a16:creationId xmlns:a16="http://schemas.microsoft.com/office/drawing/2014/main" id="{2E12798C-9C8A-B0DC-A85A-DB1F6206D5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631" y="2583786"/>
              <a:ext cx="1438508" cy="47950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1A56111-0C24-F80C-12DB-23E83425ECF1}"/>
                </a:ext>
              </a:extLst>
            </p:cNvPr>
            <p:cNvSpPr/>
            <p:nvPr/>
          </p:nvSpPr>
          <p:spPr>
            <a:xfrm>
              <a:off x="3646449" y="2547986"/>
              <a:ext cx="1304690" cy="55762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3D15234C-C927-ACB2-3CA5-1AF518F219BF}"/>
              </a:ext>
            </a:extLst>
          </p:cNvPr>
          <p:cNvCxnSpPr>
            <a:stCxn id="11" idx="3"/>
            <a:endCxn id="2056" idx="1"/>
          </p:cNvCxnSpPr>
          <p:nvPr/>
        </p:nvCxnSpPr>
        <p:spPr>
          <a:xfrm flipV="1">
            <a:off x="2796872" y="2131321"/>
            <a:ext cx="481586" cy="796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A1AB5B-61BF-741F-B8A9-5CC827EA72E4}"/>
              </a:ext>
            </a:extLst>
          </p:cNvPr>
          <p:cNvCxnSpPr/>
          <p:nvPr/>
        </p:nvCxnSpPr>
        <p:spPr>
          <a:xfrm>
            <a:off x="2954030" y="936702"/>
            <a:ext cx="0" cy="354372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A207B7A-A4D7-C5EE-1D16-B62624CF46F9}"/>
              </a:ext>
            </a:extLst>
          </p:cNvPr>
          <p:cNvSpPr txBox="1"/>
          <p:nvPr/>
        </p:nvSpPr>
        <p:spPr bwMode="auto">
          <a:xfrm>
            <a:off x="3134655" y="1179067"/>
            <a:ext cx="1938762" cy="430887"/>
          </a:xfrm>
          <a:prstGeom prst="rect">
            <a:avLst/>
          </a:prstGeom>
          <a:noFill/>
        </p:spPr>
        <p:txBody>
          <a:bodyPr wrap="square" rtlCol="0">
            <a:spAutoFit/>
          </a:bodyPr>
          <a:lstStyle/>
          <a:p>
            <a:r>
              <a:rPr lang="en-US" sz="1100" dirty="0"/>
              <a:t>Asking the same question to all 200 models </a:t>
            </a:r>
          </a:p>
        </p:txBody>
      </p:sp>
      <p:sp>
        <p:nvSpPr>
          <p:cNvPr id="27" name="TextBox 26">
            <a:extLst>
              <a:ext uri="{FF2B5EF4-FFF2-40B4-BE49-F238E27FC236}">
                <a16:creationId xmlns:a16="http://schemas.microsoft.com/office/drawing/2014/main" id="{5CCEE6CB-B694-96BD-10D4-82B3B79F2BB3}"/>
              </a:ext>
            </a:extLst>
          </p:cNvPr>
          <p:cNvSpPr txBox="1"/>
          <p:nvPr/>
        </p:nvSpPr>
        <p:spPr bwMode="auto">
          <a:xfrm>
            <a:off x="3033754" y="4178182"/>
            <a:ext cx="1938762" cy="430887"/>
          </a:xfrm>
          <a:prstGeom prst="rect">
            <a:avLst/>
          </a:prstGeom>
          <a:noFill/>
        </p:spPr>
        <p:txBody>
          <a:bodyPr wrap="square" rtlCol="0">
            <a:spAutoFit/>
          </a:bodyPr>
          <a:lstStyle/>
          <a:p>
            <a:r>
              <a:rPr lang="en-US" sz="1100" dirty="0"/>
              <a:t>Plotting the results on Month by month </a:t>
            </a:r>
          </a:p>
        </p:txBody>
      </p:sp>
      <p:grpSp>
        <p:nvGrpSpPr>
          <p:cNvPr id="29" name="Group 28">
            <a:extLst>
              <a:ext uri="{FF2B5EF4-FFF2-40B4-BE49-F238E27FC236}">
                <a16:creationId xmlns:a16="http://schemas.microsoft.com/office/drawing/2014/main" id="{C6365A96-1545-4C40-9A7D-C3E7925E92B3}"/>
              </a:ext>
            </a:extLst>
          </p:cNvPr>
          <p:cNvGrpSpPr/>
          <p:nvPr/>
        </p:nvGrpSpPr>
        <p:grpSpPr>
          <a:xfrm>
            <a:off x="5869231" y="2712537"/>
            <a:ext cx="2072977" cy="1558165"/>
            <a:chOff x="3244118" y="3008776"/>
            <a:chExt cx="1630628" cy="1222970"/>
          </a:xfrm>
        </p:grpSpPr>
        <p:pic>
          <p:nvPicPr>
            <p:cNvPr id="2062" name="Picture 14" descr="Line Graph by Sean Blanton on Dribbble">
              <a:extLst>
                <a:ext uri="{FF2B5EF4-FFF2-40B4-BE49-F238E27FC236}">
                  <a16:creationId xmlns:a16="http://schemas.microsoft.com/office/drawing/2014/main" id="{7E6C755A-EDCC-FDBC-2871-5EBB88E884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118" y="3008776"/>
              <a:ext cx="1630628" cy="122297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DC615F6-E97D-3880-DD94-71AF3D95A785}"/>
                </a:ext>
              </a:extLst>
            </p:cNvPr>
            <p:cNvSpPr/>
            <p:nvPr/>
          </p:nvSpPr>
          <p:spPr>
            <a:xfrm>
              <a:off x="3244118" y="3105612"/>
              <a:ext cx="1630628" cy="97573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cxnSp>
        <p:nvCxnSpPr>
          <p:cNvPr id="34" name="Straight Connector 33">
            <a:extLst>
              <a:ext uri="{FF2B5EF4-FFF2-40B4-BE49-F238E27FC236}">
                <a16:creationId xmlns:a16="http://schemas.microsoft.com/office/drawing/2014/main" id="{0DD1B025-4F83-038D-3076-06339266B9E3}"/>
              </a:ext>
            </a:extLst>
          </p:cNvPr>
          <p:cNvCxnSpPr/>
          <p:nvPr/>
        </p:nvCxnSpPr>
        <p:spPr>
          <a:xfrm>
            <a:off x="5091350" y="932988"/>
            <a:ext cx="0" cy="354372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66" name="Picture 18" descr="YouGov-2019 Logo PNG vector in SVG, PDF, AI, CDR format">
            <a:extLst>
              <a:ext uri="{FF2B5EF4-FFF2-40B4-BE49-F238E27FC236}">
                <a16:creationId xmlns:a16="http://schemas.microsoft.com/office/drawing/2014/main" id="{90F33082-FE9C-4933-FE5E-68721561F6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0391" y="905517"/>
            <a:ext cx="2072977" cy="155602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ADB78F8-E437-B12E-CB11-1A9A720F8A8E}"/>
              </a:ext>
            </a:extLst>
          </p:cNvPr>
          <p:cNvSpPr/>
          <p:nvPr/>
        </p:nvSpPr>
        <p:spPr>
          <a:xfrm>
            <a:off x="5880391" y="1188402"/>
            <a:ext cx="2072977" cy="93033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072" name="Picture 24" descr="Animated) Line Chart GIF | Seamless Loop | Presentation &amp; Web Ready">
            <a:extLst>
              <a:ext uri="{FF2B5EF4-FFF2-40B4-BE49-F238E27FC236}">
                <a16:creationId xmlns:a16="http://schemas.microsoft.com/office/drawing/2014/main" id="{54766556-40D1-23BB-4550-9093D93C81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067" y="2967701"/>
            <a:ext cx="2015819" cy="113389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BB4B3964-F53D-7E93-A06E-171907EE3F10}"/>
              </a:ext>
            </a:extLst>
          </p:cNvPr>
          <p:cNvSpPr/>
          <p:nvPr/>
        </p:nvSpPr>
        <p:spPr>
          <a:xfrm>
            <a:off x="3133493" y="2927462"/>
            <a:ext cx="1858393" cy="10646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B4F6787-A713-8699-8331-799C59F55E20}"/>
              </a:ext>
            </a:extLst>
          </p:cNvPr>
          <p:cNvCxnSpPr>
            <a:stCxn id="20" idx="2"/>
            <a:endCxn id="36" idx="0"/>
          </p:cNvCxnSpPr>
          <p:nvPr/>
        </p:nvCxnSpPr>
        <p:spPr>
          <a:xfrm flipH="1">
            <a:off x="4062690" y="2413396"/>
            <a:ext cx="1931" cy="51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AB16AF1-D39E-664A-A89D-DE317DDDE9D5}"/>
              </a:ext>
            </a:extLst>
          </p:cNvPr>
          <p:cNvCxnSpPr>
            <a:stCxn id="36" idx="3"/>
            <a:endCxn id="28" idx="1"/>
          </p:cNvCxnSpPr>
          <p:nvPr/>
        </p:nvCxnSpPr>
        <p:spPr>
          <a:xfrm flipV="1">
            <a:off x="4991886" y="3457497"/>
            <a:ext cx="877345" cy="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DA4D94-8506-1621-ECD1-EA4F65D68866}"/>
              </a:ext>
            </a:extLst>
          </p:cNvPr>
          <p:cNvCxnSpPr>
            <a:stCxn id="35" idx="2"/>
          </p:cNvCxnSpPr>
          <p:nvPr/>
        </p:nvCxnSpPr>
        <p:spPr>
          <a:xfrm>
            <a:off x="6916880" y="2118732"/>
            <a:ext cx="19179" cy="86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9E0440F-9546-F654-7963-81086417CF91}"/>
              </a:ext>
            </a:extLst>
          </p:cNvPr>
          <p:cNvSpPr txBox="1"/>
          <p:nvPr/>
        </p:nvSpPr>
        <p:spPr bwMode="auto">
          <a:xfrm>
            <a:off x="6052557" y="707001"/>
            <a:ext cx="1938762" cy="261610"/>
          </a:xfrm>
          <a:prstGeom prst="rect">
            <a:avLst/>
          </a:prstGeom>
          <a:noFill/>
        </p:spPr>
        <p:txBody>
          <a:bodyPr wrap="square" rtlCol="0">
            <a:spAutoFit/>
          </a:bodyPr>
          <a:lstStyle/>
          <a:p>
            <a:r>
              <a:rPr lang="en-US" sz="1100" dirty="0" err="1"/>
              <a:t>Yougov</a:t>
            </a:r>
            <a:r>
              <a:rPr lang="en-US" sz="1100" dirty="0"/>
              <a:t> survey result</a:t>
            </a:r>
          </a:p>
        </p:txBody>
      </p:sp>
      <p:sp>
        <p:nvSpPr>
          <p:cNvPr id="44" name="TextBox 43">
            <a:extLst>
              <a:ext uri="{FF2B5EF4-FFF2-40B4-BE49-F238E27FC236}">
                <a16:creationId xmlns:a16="http://schemas.microsoft.com/office/drawing/2014/main" id="{814B6E43-A2A7-2B9C-2751-952E1BE2006E}"/>
              </a:ext>
            </a:extLst>
          </p:cNvPr>
          <p:cNvSpPr txBox="1"/>
          <p:nvPr/>
        </p:nvSpPr>
        <p:spPr bwMode="auto">
          <a:xfrm>
            <a:off x="6071145" y="4171310"/>
            <a:ext cx="1938762" cy="430887"/>
          </a:xfrm>
          <a:prstGeom prst="rect">
            <a:avLst/>
          </a:prstGeom>
          <a:noFill/>
        </p:spPr>
        <p:txBody>
          <a:bodyPr wrap="square" rtlCol="0">
            <a:spAutoFit/>
          </a:bodyPr>
          <a:lstStyle/>
          <a:p>
            <a:pPr algn="ctr"/>
            <a:r>
              <a:rPr lang="en-US" sz="1100" dirty="0"/>
              <a:t>Compare </a:t>
            </a:r>
            <a:r>
              <a:rPr lang="en-US" sz="1100" dirty="0" err="1"/>
              <a:t>yougov</a:t>
            </a:r>
            <a:r>
              <a:rPr lang="en-US" sz="1100" dirty="0"/>
              <a:t> result with mask model</a:t>
            </a:r>
          </a:p>
        </p:txBody>
      </p:sp>
      <p:pic>
        <p:nvPicPr>
          <p:cNvPr id="1026" name="Picture 2" descr="Is NAEP the Gold Standard? – Embrace the Absurd">
            <a:extLst>
              <a:ext uri="{FF2B5EF4-FFF2-40B4-BE49-F238E27FC236}">
                <a16:creationId xmlns:a16="http://schemas.microsoft.com/office/drawing/2014/main" id="{7CCF6CDE-7339-3EA6-4A01-4CFBB10464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3947" y="810058"/>
            <a:ext cx="843168" cy="8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15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29A5-0316-166D-5DD0-DCACA53EF1D9}"/>
              </a:ext>
            </a:extLst>
          </p:cNvPr>
          <p:cNvSpPr>
            <a:spLocks noGrp="1"/>
          </p:cNvSpPr>
          <p:nvPr>
            <p:ph type="title"/>
          </p:nvPr>
        </p:nvSpPr>
        <p:spPr>
          <a:xfrm>
            <a:off x="322013" y="280086"/>
            <a:ext cx="7886700" cy="399535"/>
          </a:xfrm>
        </p:spPr>
        <p:txBody>
          <a:bodyPr anchor="ctr">
            <a:normAutofit/>
          </a:bodyPr>
          <a:lstStyle/>
          <a:p>
            <a:r>
              <a:rPr lang="en-US" dirty="0"/>
              <a:t>Single query vs Multiple query</a:t>
            </a:r>
          </a:p>
        </p:txBody>
      </p:sp>
      <p:graphicFrame>
        <p:nvGraphicFramePr>
          <p:cNvPr id="3" name="Table 2">
            <a:extLst>
              <a:ext uri="{FF2B5EF4-FFF2-40B4-BE49-F238E27FC236}">
                <a16:creationId xmlns:a16="http://schemas.microsoft.com/office/drawing/2014/main" id="{9A530D8A-E6C5-8BAD-2BFE-8D980AC82B32}"/>
              </a:ext>
            </a:extLst>
          </p:cNvPr>
          <p:cNvGraphicFramePr>
            <a:graphicFrameLocks noGrp="1"/>
          </p:cNvGraphicFramePr>
          <p:nvPr/>
        </p:nvGraphicFramePr>
        <p:xfrm>
          <a:off x="330000" y="704334"/>
          <a:ext cx="8517438" cy="4300156"/>
        </p:xfrm>
        <a:graphic>
          <a:graphicData uri="http://schemas.openxmlformats.org/drawingml/2006/table">
            <a:tbl>
              <a:tblPr firstRow="1" bandRow="1">
                <a:tableStyleId>{5C22544A-7EE6-4342-B048-85BDC9FD1C3A}</a:tableStyleId>
              </a:tblPr>
              <a:tblGrid>
                <a:gridCol w="1435866">
                  <a:extLst>
                    <a:ext uri="{9D8B030D-6E8A-4147-A177-3AD203B41FA5}">
                      <a16:colId xmlns:a16="http://schemas.microsoft.com/office/drawing/2014/main" val="1785122391"/>
                    </a:ext>
                  </a:extLst>
                </a:gridCol>
                <a:gridCol w="1908210">
                  <a:extLst>
                    <a:ext uri="{9D8B030D-6E8A-4147-A177-3AD203B41FA5}">
                      <a16:colId xmlns:a16="http://schemas.microsoft.com/office/drawing/2014/main" val="3951703550"/>
                    </a:ext>
                  </a:extLst>
                </a:gridCol>
                <a:gridCol w="1656395">
                  <a:extLst>
                    <a:ext uri="{9D8B030D-6E8A-4147-A177-3AD203B41FA5}">
                      <a16:colId xmlns:a16="http://schemas.microsoft.com/office/drawing/2014/main" val="2209094050"/>
                    </a:ext>
                  </a:extLst>
                </a:gridCol>
                <a:gridCol w="2636424">
                  <a:extLst>
                    <a:ext uri="{9D8B030D-6E8A-4147-A177-3AD203B41FA5}">
                      <a16:colId xmlns:a16="http://schemas.microsoft.com/office/drawing/2014/main" val="2999942788"/>
                    </a:ext>
                  </a:extLst>
                </a:gridCol>
                <a:gridCol w="880543">
                  <a:extLst>
                    <a:ext uri="{9D8B030D-6E8A-4147-A177-3AD203B41FA5}">
                      <a16:colId xmlns:a16="http://schemas.microsoft.com/office/drawing/2014/main" val="3405271009"/>
                    </a:ext>
                  </a:extLst>
                </a:gridCol>
              </a:tblGrid>
              <a:tr h="188177">
                <a:tc gridSpan="5">
                  <a:txBody>
                    <a:bodyPr/>
                    <a:lstStyle/>
                    <a:p>
                      <a:pPr algn="ctr" fontAlgn="b"/>
                      <a:r>
                        <a:rPr lang="en-US" sz="1200" b="1" u="none" strike="noStrike">
                          <a:solidFill>
                            <a:schemeClr val="tx1"/>
                          </a:solidFill>
                          <a:effectLst/>
                        </a:rPr>
                        <a:t>Correlation</a:t>
                      </a:r>
                      <a:endParaRPr lang="en-US" sz="1200" b="1" i="0" u="none" strike="noStrike">
                        <a:solidFill>
                          <a:schemeClr val="tx1"/>
                        </a:solidFill>
                        <a:effectLst/>
                        <a:latin typeface="Aptos Narrow" panose="020B0004020202020204" pitchFamily="34" charset="0"/>
                      </a:endParaRPr>
                    </a:p>
                  </a:txBody>
                  <a:tcPr marL="2623" marR="2623" marT="2623"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7556218"/>
                  </a:ext>
                </a:extLst>
              </a:tr>
              <a:tr h="168899">
                <a:tc>
                  <a:txBody>
                    <a:bodyPr/>
                    <a:lstStyle/>
                    <a:p>
                      <a:pPr algn="l" fontAlgn="b"/>
                      <a:r>
                        <a:rPr lang="en-US" sz="1050" u="none" strike="noStrike">
                          <a:solidFill>
                            <a:schemeClr val="tx1"/>
                          </a:solidFill>
                          <a:effectLst/>
                        </a:rPr>
                        <a:t>Emotion </a:t>
                      </a:r>
                      <a:endParaRPr lang="en-US" sz="1050" b="0" i="0" u="none" strike="noStrike">
                        <a:solidFill>
                          <a:schemeClr val="tx1"/>
                        </a:solidFill>
                        <a:effectLst/>
                        <a:latin typeface="Aptos Narrow" panose="020B0004020202020204" pitchFamily="34" charset="0"/>
                      </a:endParaRPr>
                    </a:p>
                  </a:txBody>
                  <a:tcPr marL="2623" marR="2623" marT="2623"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2623" marR="2623" marT="2623"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2623" marR="2623" marT="2623" marB="0" anchor="b">
                    <a:lnL>
                      <a:noFill/>
                    </a:lnL>
                    <a:lnR>
                      <a:noFill/>
                    </a:lnR>
                    <a:lnT w="19050">
                      <a:solidFill>
                        <a:schemeClr val="accent1"/>
                      </a:solidFill>
                    </a:lnT>
                    <a:lnB w="3175">
                      <a:solidFill>
                        <a:schemeClr val="tx1"/>
                      </a:solidFill>
                    </a:lnB>
                    <a:noFill/>
                  </a:tcPr>
                </a:tc>
                <a:tc>
                  <a:txBody>
                    <a:bodyPr/>
                    <a:lstStyle/>
                    <a:p>
                      <a:pPr algn="ctr" fontAlgn="b"/>
                      <a:r>
                        <a:rPr lang="en-US" sz="1050" u="none" strike="noStrike">
                          <a:solidFill>
                            <a:schemeClr val="tx1"/>
                          </a:solidFill>
                          <a:effectLst/>
                        </a:rPr>
                        <a:t>Matric</a:t>
                      </a:r>
                      <a:endParaRPr lang="en-US" sz="1050" b="0" i="0" u="none" strike="noStrike">
                        <a:solidFill>
                          <a:schemeClr val="tx1"/>
                        </a:solidFill>
                        <a:effectLst/>
                        <a:latin typeface="Aptos Narrow" panose="020B0004020202020204" pitchFamily="34" charset="0"/>
                      </a:endParaRPr>
                    </a:p>
                  </a:txBody>
                  <a:tcPr marL="2623" marR="2623" marT="2623" marB="0" anchor="b">
                    <a:lnL>
                      <a:noFill/>
                    </a:lnL>
                    <a:lnR>
                      <a:noFill/>
                    </a:lnR>
                    <a:lnT w="19050">
                      <a:solidFill>
                        <a:schemeClr val="accent1"/>
                      </a:solidFill>
                    </a:lnT>
                    <a:lnB w="3175">
                      <a:solidFill>
                        <a:schemeClr val="tx1"/>
                      </a:solidFill>
                    </a:lnB>
                    <a:noFill/>
                  </a:tcPr>
                </a:tc>
                <a:tc>
                  <a:txBody>
                    <a:bodyPr/>
                    <a:lstStyle/>
                    <a:p>
                      <a:pPr algn="l" fontAlgn="b"/>
                      <a:endParaRPr lang="en-US" sz="1050" b="0" i="0" u="none" strike="noStrike">
                        <a:solidFill>
                          <a:schemeClr val="tx1"/>
                        </a:solidFill>
                        <a:effectLst/>
                        <a:latin typeface="Aptos Narrow" panose="020B0004020202020204" pitchFamily="34" charset="0"/>
                      </a:endParaRPr>
                    </a:p>
                  </a:txBody>
                  <a:tcPr marL="2623" marR="2623" marT="2623"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521754596"/>
                  </a:ext>
                </a:extLst>
              </a:tr>
              <a:tr h="164295">
                <a:tc rowSpan="4">
                  <a:txBody>
                    <a:bodyPr/>
                    <a:lstStyle/>
                    <a:p>
                      <a:pPr algn="ctr" fontAlgn="b"/>
                      <a:r>
                        <a:rPr lang="en-US" sz="1050" u="none" strike="noStrike">
                          <a:solidFill>
                            <a:schemeClr val="tx1"/>
                          </a:solidFill>
                          <a:effectLst/>
                        </a:rPr>
                        <a:t>Lonely</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-0.2263917</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-0.226291</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87373951"/>
                  </a:ext>
                </a:extLst>
              </a:tr>
              <a:tr h="164295">
                <a:tc vMerge="1">
                  <a:txBody>
                    <a:bodyPr/>
                    <a:lstStyle/>
                    <a:p>
                      <a:endParaRPr lang="en-US"/>
                    </a:p>
                  </a:txBody>
                  <a:tcPr/>
                </a:tc>
                <a:tc>
                  <a:txBody>
                    <a:bodyPr/>
                    <a:lstStyle/>
                    <a:p>
                      <a:pPr algn="r" fontAlgn="b"/>
                      <a:r>
                        <a:rPr lang="en-US" sz="1050" u="none" strike="noStrike">
                          <a:solidFill>
                            <a:schemeClr val="tx1"/>
                          </a:solidFill>
                          <a:effectLst/>
                        </a:rPr>
                        <a:t>0.007152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0.007178</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55994751"/>
                  </a:ext>
                </a:extLst>
              </a:tr>
              <a:tr h="164295">
                <a:tc vMerge="1">
                  <a:txBody>
                    <a:bodyPr/>
                    <a:lstStyle/>
                    <a:p>
                      <a:endParaRPr lang="en-US"/>
                    </a:p>
                  </a:txBody>
                  <a:tcPr/>
                </a:tc>
                <a:tc>
                  <a:txBody>
                    <a:bodyPr/>
                    <a:lstStyle/>
                    <a:p>
                      <a:pPr algn="r" fontAlgn="b"/>
                      <a:r>
                        <a:rPr lang="en-US" sz="1050" u="none" strike="noStrike">
                          <a:solidFill>
                            <a:schemeClr val="tx1"/>
                          </a:solidFill>
                          <a:effectLst/>
                        </a:rPr>
                        <a:t>2.435263</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2.435064</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65634672"/>
                  </a:ext>
                </a:extLst>
              </a:tr>
              <a:tr h="164295">
                <a:tc vMerge="1">
                  <a:txBody>
                    <a:bodyPr/>
                    <a:lstStyle/>
                    <a:p>
                      <a:endParaRPr lang="en-US"/>
                    </a:p>
                  </a:txBody>
                  <a:tcPr/>
                </a:tc>
                <a:tc>
                  <a:txBody>
                    <a:bodyPr/>
                    <a:lstStyle/>
                    <a:p>
                      <a:pPr algn="r" fontAlgn="b"/>
                      <a:r>
                        <a:rPr lang="en-US" sz="1050" u="none" strike="noStrike">
                          <a:solidFill>
                            <a:schemeClr val="tx1"/>
                          </a:solidFill>
                          <a:effectLst/>
                        </a:rPr>
                        <a:t>0.04437821</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0.0443324</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86282571"/>
                  </a:ext>
                </a:extLst>
              </a:tr>
              <a:tr h="164295">
                <a:tc rowSpan="4">
                  <a:txBody>
                    <a:bodyPr/>
                    <a:lstStyle/>
                    <a:p>
                      <a:pPr algn="ctr" fontAlgn="b"/>
                      <a:r>
                        <a:rPr lang="en-US" sz="1050" u="none" strike="noStrike">
                          <a:solidFill>
                            <a:schemeClr val="tx1"/>
                          </a:solidFill>
                          <a:effectLst/>
                        </a:rPr>
                        <a:t>Optimistic</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-0.160221</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-0.382811</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09343305"/>
                  </a:ext>
                </a:extLst>
              </a:tr>
              <a:tr h="164295">
                <a:tc vMerge="1">
                  <a:txBody>
                    <a:bodyPr/>
                    <a:lstStyle/>
                    <a:p>
                      <a:endParaRPr lang="en-US"/>
                    </a:p>
                  </a:txBody>
                  <a:tcPr/>
                </a:tc>
                <a:tc>
                  <a:txBody>
                    <a:bodyPr/>
                    <a:lstStyle/>
                    <a:p>
                      <a:pPr algn="r" fontAlgn="b"/>
                      <a:r>
                        <a:rPr lang="en-US" sz="1050" u="none" strike="noStrike">
                          <a:solidFill>
                            <a:schemeClr val="tx1"/>
                          </a:solidFill>
                          <a:effectLst/>
                        </a:rPr>
                        <a:t>0.06442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4.996E-06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3567369"/>
                  </a:ext>
                </a:extLst>
              </a:tr>
              <a:tr h="164295">
                <a:tc vMerge="1">
                  <a:txBody>
                    <a:bodyPr/>
                    <a:lstStyle/>
                    <a:p>
                      <a:endParaRPr lang="en-US"/>
                    </a:p>
                  </a:txBody>
                  <a:tcPr/>
                </a:tc>
                <a:tc>
                  <a:txBody>
                    <a:bodyPr/>
                    <a:lstStyle/>
                    <a:p>
                      <a:pPr algn="r" fontAlgn="b"/>
                      <a:r>
                        <a:rPr lang="en-US" sz="1050" u="none" strike="noStrike">
                          <a:solidFill>
                            <a:schemeClr val="tx1"/>
                          </a:solidFill>
                          <a:effectLst/>
                        </a:rPr>
                        <a:t>2.303125</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2.744984</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37589236"/>
                  </a:ext>
                </a:extLst>
              </a:tr>
              <a:tr h="164295">
                <a:tc vMerge="1">
                  <a:txBody>
                    <a:bodyPr/>
                    <a:lstStyle/>
                    <a:p>
                      <a:endParaRPr lang="en-US"/>
                    </a:p>
                  </a:txBody>
                  <a:tcPr/>
                </a:tc>
                <a:tc>
                  <a:txBody>
                    <a:bodyPr/>
                    <a:lstStyle/>
                    <a:p>
                      <a:pPr algn="r" fontAlgn="b"/>
                      <a:r>
                        <a:rPr lang="en-US" sz="1050" u="none" strike="noStrike">
                          <a:solidFill>
                            <a:schemeClr val="tx1"/>
                          </a:solidFill>
                          <a:effectLst/>
                        </a:rPr>
                        <a:t>0.0182895</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0.1400789</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805467783"/>
                  </a:ext>
                </a:extLst>
              </a:tr>
              <a:tr h="164295">
                <a:tc rowSpan="4">
                  <a:txBody>
                    <a:bodyPr/>
                    <a:lstStyle/>
                    <a:p>
                      <a:pPr algn="ctr" fontAlgn="b"/>
                      <a:r>
                        <a:rPr lang="en-US" sz="1050" u="none" strike="noStrike">
                          <a:solidFill>
                            <a:schemeClr val="tx1"/>
                          </a:solidFill>
                          <a:effectLst/>
                        </a:rPr>
                        <a:t>Content</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-0.3419143</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-0.341327</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35903781"/>
                  </a:ext>
                </a:extLst>
              </a:tr>
              <a:tr h="164295">
                <a:tc vMerge="1">
                  <a:txBody>
                    <a:bodyPr/>
                    <a:lstStyle/>
                    <a:p>
                      <a:endParaRPr lang="en-US"/>
                    </a:p>
                  </a:txBody>
                  <a:tcPr/>
                </a:tc>
                <a:tc>
                  <a:txBody>
                    <a:bodyPr/>
                    <a:lstStyle/>
                    <a:p>
                      <a:pPr algn="r" fontAlgn="b"/>
                      <a:r>
                        <a:rPr lang="en-US" sz="1050" u="none" strike="noStrike">
                          <a:solidFill>
                            <a:schemeClr val="tx1"/>
                          </a:solidFill>
                          <a:effectLst/>
                        </a:rPr>
                        <a:t>0.00007812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8.051E-05</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99233843"/>
                  </a:ext>
                </a:extLst>
              </a:tr>
              <a:tr h="164295">
                <a:tc vMerge="1">
                  <a:txBody>
                    <a:bodyPr/>
                    <a:lstStyle/>
                    <a:p>
                      <a:endParaRPr lang="en-US"/>
                    </a:p>
                  </a:txBody>
                  <a:tcPr/>
                </a:tc>
                <a:tc>
                  <a:txBody>
                    <a:bodyPr/>
                    <a:lstStyle/>
                    <a:p>
                      <a:pPr algn="r" fontAlgn="b"/>
                      <a:r>
                        <a:rPr lang="en-US" sz="1050" u="none" strike="noStrike">
                          <a:solidFill>
                            <a:schemeClr val="tx1"/>
                          </a:solidFill>
                          <a:effectLst/>
                        </a:rPr>
                        <a:t>2.662861</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2.661696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53211692"/>
                  </a:ext>
                </a:extLst>
              </a:tr>
              <a:tr h="164295">
                <a:tc vMerge="1">
                  <a:txBody>
                    <a:bodyPr/>
                    <a:lstStyle/>
                    <a:p>
                      <a:endParaRPr lang="en-US"/>
                    </a:p>
                  </a:txBody>
                  <a:tcPr/>
                </a:tc>
                <a:tc>
                  <a:txBody>
                    <a:bodyPr/>
                    <a:lstStyle/>
                    <a:p>
                      <a:pPr algn="r" fontAlgn="b"/>
                      <a:r>
                        <a:rPr lang="en-US" sz="1050" u="none" strike="noStrike">
                          <a:solidFill>
                            <a:schemeClr val="tx1"/>
                          </a:solidFill>
                          <a:effectLst/>
                        </a:rPr>
                        <a:t>0.1098967</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0.1094923</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94659425"/>
                  </a:ext>
                </a:extLst>
              </a:tr>
              <a:tr h="164295">
                <a:tc rowSpan="4">
                  <a:txBody>
                    <a:bodyPr/>
                    <a:lstStyle/>
                    <a:p>
                      <a:pPr algn="ctr" fontAlgn="b"/>
                      <a:r>
                        <a:rPr lang="en-US" sz="1050" u="none" strike="noStrike">
                          <a:solidFill>
                            <a:schemeClr val="tx1"/>
                          </a:solidFill>
                          <a:effectLst/>
                        </a:rPr>
                        <a:t>Energetic</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-0.01087405</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0.0145797</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84788490"/>
                  </a:ext>
                </a:extLst>
              </a:tr>
              <a:tr h="164295">
                <a:tc vMerge="1">
                  <a:txBody>
                    <a:bodyPr/>
                    <a:lstStyle/>
                    <a:p>
                      <a:endParaRPr lang="en-US"/>
                    </a:p>
                  </a:txBody>
                  <a:tcPr/>
                </a:tc>
                <a:tc>
                  <a:txBody>
                    <a:bodyPr/>
                    <a:lstStyle/>
                    <a:p>
                      <a:pPr algn="r" fontAlgn="b"/>
                      <a:r>
                        <a:rPr lang="en-US" sz="1050" u="none" strike="noStrike">
                          <a:solidFill>
                            <a:schemeClr val="tx1"/>
                          </a:solidFill>
                          <a:effectLst/>
                        </a:rPr>
                        <a:t>0.9054</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0.8734</a:t>
                      </a:r>
                      <a:endParaRPr lang="en-US" sz="1050" b="0"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88455999"/>
                  </a:ext>
                </a:extLst>
              </a:tr>
              <a:tr h="164295">
                <a:tc vMerge="1">
                  <a:txBody>
                    <a:bodyPr/>
                    <a:lstStyle/>
                    <a:p>
                      <a:endParaRPr lang="en-US"/>
                    </a:p>
                  </a:txBody>
                  <a:tcPr/>
                </a:tc>
                <a:tc>
                  <a:txBody>
                    <a:bodyPr/>
                    <a:lstStyle/>
                    <a:p>
                      <a:pPr algn="r" fontAlgn="b"/>
                      <a:r>
                        <a:rPr lang="en-US" sz="1050" u="none" strike="noStrike">
                          <a:solidFill>
                            <a:schemeClr val="tx1"/>
                          </a:solidFill>
                          <a:effectLst/>
                        </a:rPr>
                        <a:t>2.005176</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1.954686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149972839"/>
                  </a:ext>
                </a:extLst>
              </a:tr>
              <a:tr h="164295">
                <a:tc vMerge="1">
                  <a:txBody>
                    <a:bodyPr/>
                    <a:lstStyle/>
                    <a:p>
                      <a:endParaRPr lang="en-US"/>
                    </a:p>
                  </a:txBody>
                  <a:tcPr/>
                </a:tc>
                <a:tc>
                  <a:txBody>
                    <a:bodyPr/>
                    <a:lstStyle/>
                    <a:p>
                      <a:pPr algn="r" fontAlgn="b"/>
                      <a:r>
                        <a:rPr lang="en-US" sz="1050" u="none" strike="noStrike">
                          <a:solidFill>
                            <a:schemeClr val="tx1"/>
                          </a:solidFill>
                          <a:effectLst/>
                        </a:rPr>
                        <a:t>-0.008214103</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-0.008119</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9393668"/>
                  </a:ext>
                </a:extLst>
              </a:tr>
              <a:tr h="164295">
                <a:tc rowSpan="4">
                  <a:txBody>
                    <a:bodyPr/>
                    <a:lstStyle/>
                    <a:p>
                      <a:pPr algn="ctr" fontAlgn="b"/>
                      <a:r>
                        <a:rPr lang="en-US" sz="1050" u="none" strike="noStrike">
                          <a:solidFill>
                            <a:schemeClr val="tx1"/>
                          </a:solidFill>
                          <a:effectLst/>
                        </a:rPr>
                        <a:t>Frustrated</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-0.012121</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0.05416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65884116"/>
                  </a:ext>
                </a:extLst>
              </a:tr>
              <a:tr h="164295">
                <a:tc vMerge="1">
                  <a:txBody>
                    <a:bodyPr/>
                    <a:lstStyle/>
                    <a:p>
                      <a:endParaRPr lang="en-US"/>
                    </a:p>
                  </a:txBody>
                  <a:tcPr/>
                </a:tc>
                <a:tc>
                  <a:txBody>
                    <a:bodyPr/>
                    <a:lstStyle/>
                    <a:p>
                      <a:pPr algn="r" fontAlgn="b"/>
                      <a:r>
                        <a:rPr lang="en-US" sz="1050" u="none" strike="noStrike">
                          <a:solidFill>
                            <a:schemeClr val="tx1"/>
                          </a:solidFill>
                          <a:effectLst/>
                        </a:rPr>
                        <a:t>0.8972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0.5637</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81036921"/>
                  </a:ext>
                </a:extLst>
              </a:tr>
              <a:tr h="164295">
                <a:tc vMerge="1">
                  <a:txBody>
                    <a:bodyPr/>
                    <a:lstStyle/>
                    <a:p>
                      <a:endParaRPr lang="en-US"/>
                    </a:p>
                  </a:txBody>
                  <a:tcPr/>
                </a:tc>
                <a:tc>
                  <a:txBody>
                    <a:bodyPr/>
                    <a:lstStyle/>
                    <a:p>
                      <a:pPr algn="r" fontAlgn="b"/>
                      <a:r>
                        <a:rPr lang="en-US" sz="1050" u="none" strike="noStrike">
                          <a:solidFill>
                            <a:schemeClr val="tx1"/>
                          </a:solidFill>
                          <a:effectLst/>
                        </a:rPr>
                        <a:t>2.006792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1.875372</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44230896"/>
                  </a:ext>
                </a:extLst>
              </a:tr>
              <a:tr h="164295">
                <a:tc vMerge="1">
                  <a:txBody>
                    <a:bodyPr/>
                    <a:lstStyle/>
                    <a:p>
                      <a:endParaRPr lang="en-US"/>
                    </a:p>
                  </a:txBody>
                  <a:tcPr/>
                </a:tc>
                <a:tc>
                  <a:txBody>
                    <a:bodyPr/>
                    <a:lstStyle/>
                    <a:p>
                      <a:pPr algn="r" fontAlgn="b"/>
                      <a:r>
                        <a:rPr lang="en-US" sz="1050" u="none" strike="noStrike">
                          <a:solidFill>
                            <a:schemeClr val="tx1"/>
                          </a:solidFill>
                          <a:effectLst/>
                        </a:rPr>
                        <a:t>-0.008623722</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-0.005813</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singe</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466936300"/>
                  </a:ext>
                </a:extLst>
              </a:tr>
              <a:tr h="164295">
                <a:tc rowSpan="4">
                  <a:txBody>
                    <a:bodyPr/>
                    <a:lstStyle/>
                    <a:p>
                      <a:pPr algn="ctr" fontAlgn="b"/>
                      <a:r>
                        <a:rPr lang="en-US" sz="1050" u="none" strike="noStrike">
                          <a:solidFill>
                            <a:schemeClr val="tx1"/>
                          </a:solidFill>
                          <a:effectLst/>
                        </a:rPr>
                        <a:t>Bored</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0.295546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0.2967839</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915441286"/>
                  </a:ext>
                </a:extLst>
              </a:tr>
              <a:tr h="164295">
                <a:tc vMerge="1">
                  <a:txBody>
                    <a:bodyPr/>
                    <a:lstStyle/>
                    <a:p>
                      <a:endParaRPr lang="en-US"/>
                    </a:p>
                  </a:txBody>
                  <a:tcPr/>
                </a:tc>
                <a:tc>
                  <a:txBody>
                    <a:bodyPr/>
                    <a:lstStyle/>
                    <a:p>
                      <a:pPr algn="r" fontAlgn="b"/>
                      <a:r>
                        <a:rPr lang="en-US" sz="1050" u="none" strike="noStrike">
                          <a:solidFill>
                            <a:schemeClr val="tx1"/>
                          </a:solidFill>
                          <a:effectLst/>
                        </a:rPr>
                        <a:t>0.001721</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0.00164</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49486121"/>
                  </a:ext>
                </a:extLst>
              </a:tr>
              <a:tr h="164295">
                <a:tc vMerge="1">
                  <a:txBody>
                    <a:bodyPr/>
                    <a:lstStyle/>
                    <a:p>
                      <a:endParaRPr lang="en-US"/>
                    </a:p>
                  </a:txBody>
                  <a:tcPr/>
                </a:tc>
                <a:tc>
                  <a:txBody>
                    <a:bodyPr/>
                    <a:lstStyle/>
                    <a:p>
                      <a:pPr algn="r" fontAlgn="b"/>
                      <a:r>
                        <a:rPr lang="en-US" sz="1050" u="none" strike="noStrike">
                          <a:solidFill>
                            <a:schemeClr val="tx1"/>
                          </a:solidFill>
                          <a:effectLst/>
                        </a:rPr>
                        <a:t>1.3961</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1.393646</a:t>
                      </a:r>
                      <a:endParaRPr lang="en-US" sz="1050" b="0" i="0" u="none" strike="noStrike">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58058594"/>
                  </a:ext>
                </a:extLst>
              </a:tr>
              <a:tr h="164295">
                <a:tc vMerge="1">
                  <a:txBody>
                    <a:bodyPr/>
                    <a:lstStyle/>
                    <a:p>
                      <a:endParaRPr lang="en-US"/>
                    </a:p>
                  </a:txBody>
                  <a:tcPr/>
                </a:tc>
                <a:tc>
                  <a:txBody>
                    <a:bodyPr/>
                    <a:lstStyle/>
                    <a:p>
                      <a:pPr algn="r" fontAlgn="b"/>
                      <a:r>
                        <a:rPr lang="en-US" sz="1050" u="none" strike="noStrike">
                          <a:solidFill>
                            <a:schemeClr val="tx1"/>
                          </a:solidFill>
                          <a:effectLst/>
                        </a:rPr>
                        <a:t>0.07889694</a:t>
                      </a:r>
                      <a:endParaRPr lang="en-US" sz="1050" b="0" i="0" u="none" strike="noStrike">
                        <a:solidFill>
                          <a:schemeClr val="tx1"/>
                        </a:solidFill>
                        <a:effectLst/>
                        <a:latin typeface="Monaco" pitchFamily="2" charset="77"/>
                      </a:endParaRPr>
                    </a:p>
                  </a:txBody>
                  <a:tcPr marL="4159" marR="4159" marT="4159"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0.07963697</a:t>
                      </a:r>
                      <a:endParaRPr lang="en-US" sz="1050" b="0" i="0" u="none" strike="noStrike">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4159" marR="4159" marT="4159"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Multi</a:t>
                      </a:r>
                      <a:endParaRPr lang="en-US" sz="1050" b="0" i="0" u="none" strike="noStrike" dirty="0">
                        <a:solidFill>
                          <a:schemeClr val="tx1"/>
                        </a:solidFill>
                        <a:effectLst/>
                        <a:latin typeface="Aptos Narrow" panose="020B0004020202020204" pitchFamily="34" charset="0"/>
                      </a:endParaRPr>
                    </a:p>
                  </a:txBody>
                  <a:tcPr marL="4159" marR="4159" marT="4159"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94982846"/>
                  </a:ext>
                </a:extLst>
              </a:tr>
            </a:tbl>
          </a:graphicData>
        </a:graphic>
      </p:graphicFrame>
    </p:spTree>
    <p:extLst>
      <p:ext uri="{BB962C8B-B14F-4D97-AF65-F5344CB8AC3E}">
        <p14:creationId xmlns:p14="http://schemas.microsoft.com/office/powerpoint/2010/main" val="1613869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14D-6EA7-462F-641C-90608D90B1C2}"/>
              </a:ext>
            </a:extLst>
          </p:cNvPr>
          <p:cNvSpPr>
            <a:spLocks noGrp="1"/>
          </p:cNvSpPr>
          <p:nvPr>
            <p:ph type="title"/>
          </p:nvPr>
        </p:nvSpPr>
        <p:spPr>
          <a:xfrm>
            <a:off x="321276" y="292443"/>
            <a:ext cx="7886700" cy="288324"/>
          </a:xfrm>
        </p:spPr>
        <p:txBody>
          <a:bodyPr anchor="ctr">
            <a:normAutofit/>
          </a:bodyPr>
          <a:lstStyle/>
          <a:p>
            <a:r>
              <a:rPr lang="en-US" dirty="0"/>
              <a:t>Single query vs Multiple query</a:t>
            </a:r>
          </a:p>
        </p:txBody>
      </p:sp>
      <p:graphicFrame>
        <p:nvGraphicFramePr>
          <p:cNvPr id="3" name="Table 2">
            <a:extLst>
              <a:ext uri="{FF2B5EF4-FFF2-40B4-BE49-F238E27FC236}">
                <a16:creationId xmlns:a16="http://schemas.microsoft.com/office/drawing/2014/main" id="{425D3057-44EF-95F0-D71B-F17C7DDD0076}"/>
              </a:ext>
            </a:extLst>
          </p:cNvPr>
          <p:cNvGraphicFramePr>
            <a:graphicFrameLocks noGrp="1"/>
          </p:cNvGraphicFramePr>
          <p:nvPr/>
        </p:nvGraphicFramePr>
        <p:xfrm>
          <a:off x="321276" y="670792"/>
          <a:ext cx="8526161" cy="4366198"/>
        </p:xfrm>
        <a:graphic>
          <a:graphicData uri="http://schemas.openxmlformats.org/drawingml/2006/table">
            <a:tbl>
              <a:tblPr firstRow="1" bandRow="1">
                <a:tableStyleId>{5C22544A-7EE6-4342-B048-85BDC9FD1C3A}</a:tableStyleId>
              </a:tblPr>
              <a:tblGrid>
                <a:gridCol w="1624516">
                  <a:extLst>
                    <a:ext uri="{9D8B030D-6E8A-4147-A177-3AD203B41FA5}">
                      <a16:colId xmlns:a16="http://schemas.microsoft.com/office/drawing/2014/main" val="3077383355"/>
                    </a:ext>
                  </a:extLst>
                </a:gridCol>
                <a:gridCol w="1942522">
                  <a:extLst>
                    <a:ext uri="{9D8B030D-6E8A-4147-A177-3AD203B41FA5}">
                      <a16:colId xmlns:a16="http://schemas.microsoft.com/office/drawing/2014/main" val="3755696988"/>
                    </a:ext>
                  </a:extLst>
                </a:gridCol>
                <a:gridCol w="1942522">
                  <a:extLst>
                    <a:ext uri="{9D8B030D-6E8A-4147-A177-3AD203B41FA5}">
                      <a16:colId xmlns:a16="http://schemas.microsoft.com/office/drawing/2014/main" val="160738627"/>
                    </a:ext>
                  </a:extLst>
                </a:gridCol>
                <a:gridCol w="1856473">
                  <a:extLst>
                    <a:ext uri="{9D8B030D-6E8A-4147-A177-3AD203B41FA5}">
                      <a16:colId xmlns:a16="http://schemas.microsoft.com/office/drawing/2014/main" val="1230164841"/>
                    </a:ext>
                  </a:extLst>
                </a:gridCol>
                <a:gridCol w="1160128">
                  <a:extLst>
                    <a:ext uri="{9D8B030D-6E8A-4147-A177-3AD203B41FA5}">
                      <a16:colId xmlns:a16="http://schemas.microsoft.com/office/drawing/2014/main" val="3089551576"/>
                    </a:ext>
                  </a:extLst>
                </a:gridCol>
              </a:tblGrid>
              <a:tr h="251473">
                <a:tc gridSpan="5">
                  <a:txBody>
                    <a:bodyPr/>
                    <a:lstStyle/>
                    <a:p>
                      <a:pPr algn="ctr" fontAlgn="b"/>
                      <a:r>
                        <a:rPr lang="en-US" sz="1400" b="1" u="none" strike="noStrike" dirty="0">
                          <a:solidFill>
                            <a:schemeClr val="tx1"/>
                          </a:solidFill>
                          <a:effectLst/>
                        </a:rPr>
                        <a:t>Permutation</a:t>
                      </a:r>
                      <a:endParaRPr lang="en-US" sz="1400" b="1" i="0" u="none" strike="noStrike" dirty="0">
                        <a:solidFill>
                          <a:schemeClr val="tx1"/>
                        </a:solidFill>
                        <a:effectLst/>
                        <a:latin typeface="Aptos Narrow" panose="020B0004020202020204" pitchFamily="34" charset="0"/>
                      </a:endParaRPr>
                    </a:p>
                  </a:txBody>
                  <a:tcPr marL="4569" marR="4569" marT="4569"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7412642"/>
                  </a:ext>
                </a:extLst>
              </a:tr>
              <a:tr h="163430">
                <a:tc>
                  <a:txBody>
                    <a:bodyPr/>
                    <a:lstStyle/>
                    <a:p>
                      <a:pPr algn="l" fontAlgn="b"/>
                      <a:r>
                        <a:rPr lang="en-US" sz="1050" u="none" strike="noStrike">
                          <a:solidFill>
                            <a:schemeClr val="tx1"/>
                          </a:solidFill>
                          <a:effectLst/>
                        </a:rPr>
                        <a:t>Emotion </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19050">
                      <a:solidFill>
                        <a:schemeClr val="accent1"/>
                      </a:solidFill>
                    </a:lnT>
                    <a:lnB w="3175">
                      <a:solidFill>
                        <a:schemeClr val="tx1"/>
                      </a:solidFill>
                    </a:lnB>
                    <a:noFill/>
                  </a:tcPr>
                </a:tc>
                <a:tc>
                  <a:txBody>
                    <a:bodyPr/>
                    <a:lstStyle/>
                    <a:p>
                      <a:pPr algn="ctr" fontAlgn="b"/>
                      <a:r>
                        <a:rPr lang="en-US" sz="1050" u="none" strike="noStrike" dirty="0">
                          <a:solidFill>
                            <a:schemeClr val="tx1"/>
                          </a:solidFill>
                          <a:effectLst/>
                        </a:rPr>
                        <a:t>Matric</a:t>
                      </a:r>
                      <a:endParaRPr lang="en-US" sz="1050" b="0" i="0" u="none" strike="noStrike" dirty="0">
                        <a:solidFill>
                          <a:schemeClr val="tx1"/>
                        </a:solidFill>
                        <a:effectLst/>
                        <a:latin typeface="Aptos Narrow" panose="020B0004020202020204" pitchFamily="34" charset="0"/>
                      </a:endParaRPr>
                    </a:p>
                  </a:txBody>
                  <a:tcPr marL="4569" marR="4569" marT="4569" marB="0" anchor="b">
                    <a:lnL>
                      <a:noFill/>
                    </a:lnL>
                    <a:lnR>
                      <a:noFill/>
                    </a:lnR>
                    <a:lnT w="19050">
                      <a:solidFill>
                        <a:schemeClr val="accent1"/>
                      </a:solidFill>
                    </a:lnT>
                    <a:lnB w="3175">
                      <a:solidFill>
                        <a:schemeClr val="tx1"/>
                      </a:solidFill>
                    </a:lnB>
                    <a:noFill/>
                  </a:tcPr>
                </a:tc>
                <a:tc>
                  <a:txBody>
                    <a:bodyPr/>
                    <a:lstStyle/>
                    <a:p>
                      <a:pPr algn="l" fontAlgn="b"/>
                      <a:endParaRPr lang="en-US" sz="1050" b="0" i="0" u="none" strike="noStrike" dirty="0">
                        <a:solidFill>
                          <a:schemeClr val="tx1"/>
                        </a:solidFill>
                        <a:effectLst/>
                        <a:latin typeface="Aptos Narrow" panose="020B0004020202020204" pitchFamily="34" charset="0"/>
                      </a:endParaRPr>
                    </a:p>
                  </a:txBody>
                  <a:tcPr marL="4569" marR="4569" marT="4569"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62281860"/>
                  </a:ext>
                </a:extLst>
              </a:tr>
              <a:tr h="163430">
                <a:tc rowSpan="4">
                  <a:txBody>
                    <a:bodyPr/>
                    <a:lstStyle/>
                    <a:p>
                      <a:pPr algn="ctr" fontAlgn="b"/>
                      <a:r>
                        <a:rPr lang="en-US" sz="1050" u="none" strike="noStrike">
                          <a:solidFill>
                            <a:schemeClr val="tx1"/>
                          </a:solidFill>
                          <a:effectLst/>
                        </a:rPr>
                        <a:t>Happy </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-0.381576</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-0.3814941</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34667181"/>
                  </a:ext>
                </a:extLst>
              </a:tr>
              <a:tr h="163430">
                <a:tc vMerge="1">
                  <a:txBody>
                    <a:bodyPr/>
                    <a:lstStyle/>
                    <a:p>
                      <a:endParaRPr lang="en-US"/>
                    </a:p>
                  </a:txBody>
                  <a:tcPr/>
                </a:tc>
                <a:tc>
                  <a:txBody>
                    <a:bodyPr/>
                    <a:lstStyle/>
                    <a:p>
                      <a:pPr algn="r" fontAlgn="b"/>
                      <a:r>
                        <a:rPr lang="en-US" sz="1050" u="none" strike="noStrike">
                          <a:solidFill>
                            <a:schemeClr val="tx1"/>
                          </a:solidFill>
                          <a:effectLst/>
                        </a:rPr>
                        <a:t>0.2469</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0.247</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82381216"/>
                  </a:ext>
                </a:extLst>
              </a:tr>
              <a:tr h="163430">
                <a:tc vMerge="1">
                  <a:txBody>
                    <a:bodyPr/>
                    <a:lstStyle/>
                    <a:p>
                      <a:endParaRPr lang="en-US"/>
                    </a:p>
                  </a:txBody>
                  <a:tcPr/>
                </a:tc>
                <a:tc>
                  <a:txBody>
                    <a:bodyPr/>
                    <a:lstStyle/>
                    <a:p>
                      <a:pPr algn="r" fontAlgn="b"/>
                      <a:r>
                        <a:rPr lang="en-US" sz="1050" u="none" strike="noStrike">
                          <a:solidFill>
                            <a:schemeClr val="tx1"/>
                          </a:solidFill>
                          <a:effectLst/>
                        </a:rPr>
                        <a:t>-0.05900618</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-0.05947214</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68405810"/>
                  </a:ext>
                </a:extLst>
              </a:tr>
              <a:tr h="163430">
                <a:tc vMerge="1">
                  <a:txBody>
                    <a:bodyPr/>
                    <a:lstStyle/>
                    <a:p>
                      <a:endParaRPr lang="en-US"/>
                    </a:p>
                  </a:txBody>
                  <a:tcPr/>
                </a:tc>
                <a:tc>
                  <a:txBody>
                    <a:bodyPr/>
                    <a:lstStyle/>
                    <a:p>
                      <a:pPr algn="r" fontAlgn="b"/>
                      <a:r>
                        <a:rPr lang="en-US" sz="1050" u="none" strike="noStrike">
                          <a:solidFill>
                            <a:schemeClr val="tx1"/>
                          </a:solidFill>
                          <a:effectLst/>
                        </a:rPr>
                        <a:t>0.7149</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0.7253</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12216277"/>
                  </a:ext>
                </a:extLst>
              </a:tr>
              <a:tr h="163430">
                <a:tc rowSpan="4">
                  <a:txBody>
                    <a:bodyPr/>
                    <a:lstStyle/>
                    <a:p>
                      <a:pPr algn="ctr" fontAlgn="b"/>
                      <a:r>
                        <a:rPr lang="en-US" sz="1050" u="none" strike="noStrike">
                          <a:solidFill>
                            <a:schemeClr val="tx1"/>
                          </a:solidFill>
                          <a:effectLst/>
                        </a:rPr>
                        <a:t>Sad </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-0.1538559</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-0.1530372</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679293392"/>
                  </a:ext>
                </a:extLst>
              </a:tr>
              <a:tr h="163430">
                <a:tc vMerge="1">
                  <a:txBody>
                    <a:bodyPr/>
                    <a:lstStyle/>
                    <a:p>
                      <a:endParaRPr lang="en-US"/>
                    </a:p>
                  </a:txBody>
                  <a:tcPr/>
                </a:tc>
                <a:tc>
                  <a:txBody>
                    <a:bodyPr/>
                    <a:lstStyle/>
                    <a:p>
                      <a:pPr algn="r" fontAlgn="b"/>
                      <a:r>
                        <a:rPr lang="en-US" sz="1050" u="none" strike="noStrike">
                          <a:solidFill>
                            <a:schemeClr val="tx1"/>
                          </a:solidFill>
                          <a:effectLst/>
                        </a:rPr>
                        <a:t>0.6515</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0.6533</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97007780"/>
                  </a:ext>
                </a:extLst>
              </a:tr>
              <a:tr h="163430">
                <a:tc vMerge="1">
                  <a:txBody>
                    <a:bodyPr/>
                    <a:lstStyle/>
                    <a:p>
                      <a:endParaRPr lang="en-US"/>
                    </a:p>
                  </a:txBody>
                  <a:tcPr/>
                </a:tc>
                <a:tc>
                  <a:txBody>
                    <a:bodyPr/>
                    <a:lstStyle/>
                    <a:p>
                      <a:pPr algn="r" fontAlgn="b"/>
                      <a:r>
                        <a:rPr lang="en-US" sz="1050" u="none" strike="noStrike">
                          <a:solidFill>
                            <a:schemeClr val="tx1"/>
                          </a:solidFill>
                          <a:effectLst/>
                        </a:rPr>
                        <a:t>-0.04147452</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-0.04095681</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06396719"/>
                  </a:ext>
                </a:extLst>
              </a:tr>
              <a:tr h="163430">
                <a:tc vMerge="1">
                  <a:txBody>
                    <a:bodyPr/>
                    <a:lstStyle/>
                    <a:p>
                      <a:endParaRPr lang="en-US"/>
                    </a:p>
                  </a:txBody>
                  <a:tcPr/>
                </a:tc>
                <a:tc>
                  <a:txBody>
                    <a:bodyPr/>
                    <a:lstStyle/>
                    <a:p>
                      <a:pPr algn="r" fontAlgn="b"/>
                      <a:r>
                        <a:rPr lang="en-US" sz="1050" u="none" strike="noStrike">
                          <a:solidFill>
                            <a:schemeClr val="tx1"/>
                          </a:solidFill>
                          <a:effectLst/>
                        </a:rPr>
                        <a:t>0.6636</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0.649</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8256143"/>
                  </a:ext>
                </a:extLst>
              </a:tr>
              <a:tr h="163430">
                <a:tc rowSpan="4">
                  <a:txBody>
                    <a:bodyPr/>
                    <a:lstStyle/>
                    <a:p>
                      <a:pPr algn="ctr" fontAlgn="b"/>
                      <a:r>
                        <a:rPr lang="en-US" sz="1050" u="none" strike="noStrike">
                          <a:solidFill>
                            <a:schemeClr val="tx1"/>
                          </a:solidFill>
                          <a:effectLst/>
                        </a:rPr>
                        <a:t>Stressed</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0.1950405</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0.19651</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64654458"/>
                  </a:ext>
                </a:extLst>
              </a:tr>
              <a:tr h="163430">
                <a:tc vMerge="1">
                  <a:txBody>
                    <a:bodyPr/>
                    <a:lstStyle/>
                    <a:p>
                      <a:endParaRPr lang="en-US"/>
                    </a:p>
                  </a:txBody>
                  <a:tcPr/>
                </a:tc>
                <a:tc>
                  <a:txBody>
                    <a:bodyPr/>
                    <a:lstStyle/>
                    <a:p>
                      <a:pPr algn="r" fontAlgn="b"/>
                      <a:r>
                        <a:rPr lang="en-US" sz="1050" u="none" strike="noStrike">
                          <a:solidFill>
                            <a:schemeClr val="tx1"/>
                          </a:solidFill>
                          <a:effectLst/>
                        </a:rPr>
                        <a:t>0.5655</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0.5625</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p-value</a:t>
                      </a:r>
                      <a:endParaRPr lang="en-US" sz="1050" b="1"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58087131"/>
                  </a:ext>
                </a:extLst>
              </a:tr>
              <a:tr h="163430">
                <a:tc vMerge="1">
                  <a:txBody>
                    <a:bodyPr/>
                    <a:lstStyle/>
                    <a:p>
                      <a:endParaRPr lang="en-US"/>
                    </a:p>
                  </a:txBody>
                  <a:tcPr/>
                </a:tc>
                <a:tc>
                  <a:txBody>
                    <a:bodyPr/>
                    <a:lstStyle/>
                    <a:p>
                      <a:pPr algn="r" fontAlgn="b"/>
                      <a:r>
                        <a:rPr lang="en-US" sz="1050" u="none" strike="noStrike">
                          <a:solidFill>
                            <a:schemeClr val="tx1"/>
                          </a:solidFill>
                          <a:effectLst/>
                        </a:rPr>
                        <a:t>-0.02594146</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-0.02602831</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DCCA</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49699922"/>
                  </a:ext>
                </a:extLst>
              </a:tr>
              <a:tr h="163430">
                <a:tc vMerge="1">
                  <a:txBody>
                    <a:bodyPr/>
                    <a:lstStyle/>
                    <a:p>
                      <a:endParaRPr lang="en-US"/>
                    </a:p>
                  </a:txBody>
                  <a:tcPr/>
                </a:tc>
                <a:tc>
                  <a:txBody>
                    <a:bodyPr/>
                    <a:lstStyle/>
                    <a:p>
                      <a:pPr algn="r" fontAlgn="b"/>
                      <a:r>
                        <a:rPr lang="en-US" sz="1050" u="none" strike="noStrike">
                          <a:solidFill>
                            <a:schemeClr val="tx1"/>
                          </a:solidFill>
                          <a:effectLst/>
                        </a:rPr>
                        <a:t>0.5915</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0.5979</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80117249"/>
                  </a:ext>
                </a:extLst>
              </a:tr>
              <a:tr h="163430">
                <a:tc rowSpan="4">
                  <a:txBody>
                    <a:bodyPr/>
                    <a:lstStyle/>
                    <a:p>
                      <a:pPr algn="ctr" fontAlgn="b"/>
                      <a:r>
                        <a:rPr lang="en-US" sz="1050" u="none" strike="noStrike">
                          <a:solidFill>
                            <a:schemeClr val="tx1"/>
                          </a:solidFill>
                          <a:effectLst/>
                        </a:rPr>
                        <a:t>Frustrated</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-0.09305838</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-0.04842116</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45833098"/>
                  </a:ext>
                </a:extLst>
              </a:tr>
              <a:tr h="163430">
                <a:tc vMerge="1">
                  <a:txBody>
                    <a:bodyPr/>
                    <a:lstStyle/>
                    <a:p>
                      <a:endParaRPr lang="en-US"/>
                    </a:p>
                  </a:txBody>
                  <a:tcPr/>
                </a:tc>
                <a:tc>
                  <a:txBody>
                    <a:bodyPr/>
                    <a:lstStyle/>
                    <a:p>
                      <a:pPr algn="r" fontAlgn="b"/>
                      <a:r>
                        <a:rPr lang="en-US" sz="1050" u="none" strike="noStrike">
                          <a:solidFill>
                            <a:schemeClr val="tx1"/>
                          </a:solidFill>
                          <a:effectLst/>
                        </a:rPr>
                        <a:t>0.7855</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0.8876</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052696"/>
                  </a:ext>
                </a:extLst>
              </a:tr>
              <a:tr h="163430">
                <a:tc vMerge="1">
                  <a:txBody>
                    <a:bodyPr/>
                    <a:lstStyle/>
                    <a:p>
                      <a:endParaRPr lang="en-US"/>
                    </a:p>
                  </a:txBody>
                  <a:tcPr/>
                </a:tc>
                <a:tc>
                  <a:txBody>
                    <a:bodyPr/>
                    <a:lstStyle/>
                    <a:p>
                      <a:pPr algn="r" fontAlgn="b"/>
                      <a:r>
                        <a:rPr lang="en-US" sz="1050" u="none" strike="noStrike">
                          <a:solidFill>
                            <a:schemeClr val="tx1"/>
                          </a:solidFill>
                          <a:effectLst/>
                        </a:rPr>
                        <a:t>-0.0823871</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-0.06953398</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43448114"/>
                  </a:ext>
                </a:extLst>
              </a:tr>
              <a:tr h="163430">
                <a:tc vMerge="1">
                  <a:txBody>
                    <a:bodyPr/>
                    <a:lstStyle/>
                    <a:p>
                      <a:endParaRPr lang="en-US"/>
                    </a:p>
                  </a:txBody>
                  <a:tcPr/>
                </a:tc>
                <a:tc>
                  <a:txBody>
                    <a:bodyPr/>
                    <a:lstStyle/>
                    <a:p>
                      <a:pPr algn="r" fontAlgn="b"/>
                      <a:r>
                        <a:rPr lang="en-US" sz="1050" u="none" strike="noStrike">
                          <a:solidFill>
                            <a:schemeClr val="tx1"/>
                          </a:solidFill>
                          <a:effectLst/>
                        </a:rPr>
                        <a:t>0.7792</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0.7497</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49695196"/>
                  </a:ext>
                </a:extLst>
              </a:tr>
              <a:tr h="163430">
                <a:tc rowSpan="4">
                  <a:txBody>
                    <a:bodyPr/>
                    <a:lstStyle/>
                    <a:p>
                      <a:pPr algn="ctr" fontAlgn="b"/>
                      <a:r>
                        <a:rPr lang="en-US" sz="1050" u="none" strike="noStrike">
                          <a:solidFill>
                            <a:schemeClr val="tx1"/>
                          </a:solidFill>
                          <a:effectLst/>
                        </a:rPr>
                        <a:t>Inspired</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0.511562</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0.5119524</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cor</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02250362"/>
                  </a:ext>
                </a:extLst>
              </a:tr>
              <a:tr h="163430">
                <a:tc vMerge="1">
                  <a:txBody>
                    <a:bodyPr/>
                    <a:lstStyle/>
                    <a:p>
                      <a:endParaRPr lang="en-US"/>
                    </a:p>
                  </a:txBody>
                  <a:tcPr/>
                </a:tc>
                <a:tc>
                  <a:txBody>
                    <a:bodyPr/>
                    <a:lstStyle/>
                    <a:p>
                      <a:pPr algn="r" fontAlgn="b"/>
                      <a:r>
                        <a:rPr lang="en-US" sz="1050" u="none" strike="noStrike">
                          <a:solidFill>
                            <a:schemeClr val="tx1"/>
                          </a:solidFill>
                          <a:effectLst/>
                        </a:rPr>
                        <a:t>0.1077</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0.1074</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02036788"/>
                  </a:ext>
                </a:extLst>
              </a:tr>
              <a:tr h="163430">
                <a:tc vMerge="1">
                  <a:txBody>
                    <a:bodyPr/>
                    <a:lstStyle/>
                    <a:p>
                      <a:endParaRPr lang="en-US"/>
                    </a:p>
                  </a:txBody>
                  <a:tcPr/>
                </a:tc>
                <a:tc>
                  <a:txBody>
                    <a:bodyPr/>
                    <a:lstStyle/>
                    <a:p>
                      <a:pPr algn="r" fontAlgn="b"/>
                      <a:r>
                        <a:rPr lang="en-US" sz="1050" u="none" strike="noStrike">
                          <a:solidFill>
                            <a:schemeClr val="tx1"/>
                          </a:solidFill>
                          <a:effectLst/>
                        </a:rPr>
                        <a:t>0.08343065</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0.08328031</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DCCA</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26906452"/>
                  </a:ext>
                </a:extLst>
              </a:tr>
              <a:tr h="163430">
                <a:tc vMerge="1">
                  <a:txBody>
                    <a:bodyPr/>
                    <a:lstStyle/>
                    <a:p>
                      <a:endParaRPr lang="en-US"/>
                    </a:p>
                  </a:txBody>
                  <a:tcPr/>
                </a:tc>
                <a:tc>
                  <a:txBody>
                    <a:bodyPr/>
                    <a:lstStyle/>
                    <a:p>
                      <a:pPr algn="r" fontAlgn="b"/>
                      <a:r>
                        <a:rPr lang="en-US" sz="1050" u="none" strike="noStrike">
                          <a:solidFill>
                            <a:schemeClr val="tx1"/>
                          </a:solidFill>
                          <a:effectLst/>
                        </a:rPr>
                        <a:t>0.2278</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0.2308</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05280717"/>
                  </a:ext>
                </a:extLst>
              </a:tr>
              <a:tr h="163430">
                <a:tc rowSpan="4">
                  <a:txBody>
                    <a:bodyPr/>
                    <a:lstStyle/>
                    <a:p>
                      <a:pPr algn="ctr" fontAlgn="b"/>
                      <a:r>
                        <a:rPr lang="en-US" sz="1050" u="none" strike="noStrike">
                          <a:solidFill>
                            <a:schemeClr val="tx1"/>
                          </a:solidFill>
                          <a:effectLst/>
                        </a:rPr>
                        <a:t>Apathetic</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0.4481853</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0.2019278</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44861983"/>
                  </a:ext>
                </a:extLst>
              </a:tr>
              <a:tr h="163430">
                <a:tc vMerge="1">
                  <a:txBody>
                    <a:bodyPr/>
                    <a:lstStyle/>
                    <a:p>
                      <a:endParaRPr lang="en-US"/>
                    </a:p>
                  </a:txBody>
                  <a:tcPr/>
                </a:tc>
                <a:tc>
                  <a:txBody>
                    <a:bodyPr/>
                    <a:lstStyle/>
                    <a:p>
                      <a:pPr algn="r" fontAlgn="b"/>
                      <a:r>
                        <a:rPr lang="en-US" sz="1050" u="none" strike="noStrike">
                          <a:solidFill>
                            <a:schemeClr val="tx1"/>
                          </a:solidFill>
                          <a:effectLst/>
                        </a:rPr>
                        <a:t>0.1668</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0.5516</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p-value</a:t>
                      </a:r>
                      <a:endParaRPr lang="en-US" sz="1050" b="1"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11340343"/>
                  </a:ext>
                </a:extLst>
              </a:tr>
              <a:tr h="163430">
                <a:tc vMerge="1">
                  <a:txBody>
                    <a:bodyPr/>
                    <a:lstStyle/>
                    <a:p>
                      <a:endParaRPr lang="en-US"/>
                    </a:p>
                  </a:txBody>
                  <a:tcPr/>
                </a:tc>
                <a:tc>
                  <a:txBody>
                    <a:bodyPr/>
                    <a:lstStyle/>
                    <a:p>
                      <a:pPr algn="r" fontAlgn="b"/>
                      <a:r>
                        <a:rPr lang="en-US" sz="1050" u="none" strike="noStrike">
                          <a:solidFill>
                            <a:schemeClr val="tx1"/>
                          </a:solidFill>
                          <a:effectLst/>
                        </a:rPr>
                        <a:t>0.2257013</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-0.1355965</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12699532"/>
                  </a:ext>
                </a:extLst>
              </a:tr>
              <a:tr h="163430">
                <a:tc vMerge="1">
                  <a:txBody>
                    <a:bodyPr/>
                    <a:lstStyle/>
                    <a:p>
                      <a:endParaRPr lang="en-US"/>
                    </a:p>
                  </a:txBody>
                  <a:tcPr/>
                </a:tc>
                <a:tc>
                  <a:txBody>
                    <a:bodyPr/>
                    <a:lstStyle/>
                    <a:p>
                      <a:pPr algn="r" fontAlgn="b"/>
                      <a:r>
                        <a:rPr lang="en-US" sz="1050" u="none" strike="noStrike">
                          <a:solidFill>
                            <a:schemeClr val="tx1"/>
                          </a:solidFill>
                          <a:effectLst/>
                        </a:rPr>
                        <a:t>0.9989</a:t>
                      </a:r>
                      <a:endParaRPr lang="en-US" sz="1050" b="0" i="0" u="none" strike="noStrike">
                        <a:solidFill>
                          <a:schemeClr val="tx1"/>
                        </a:solidFill>
                        <a:effectLst/>
                        <a:latin typeface="Monaco" pitchFamily="2" charset="77"/>
                      </a:endParaRPr>
                    </a:p>
                  </a:txBody>
                  <a:tcPr marL="4569" marR="4569" marT="4569"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0.8928</a:t>
                      </a:r>
                      <a:endParaRPr lang="en-US" sz="1050" b="0" i="0" u="none" strike="noStrike">
                        <a:solidFill>
                          <a:schemeClr val="tx1"/>
                        </a:solidFill>
                        <a:effectLst/>
                        <a:latin typeface="Monaco" pitchFamily="2" charset="77"/>
                      </a:endParaRPr>
                    </a:p>
                  </a:txBody>
                  <a:tcPr marL="4569" marR="4569" marT="4569"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569" marR="4569" marT="4569"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Multi</a:t>
                      </a:r>
                      <a:endParaRPr lang="en-US" sz="1050" b="0" i="0" u="none" strike="noStrike" dirty="0">
                        <a:solidFill>
                          <a:schemeClr val="tx1"/>
                        </a:solidFill>
                        <a:effectLst/>
                        <a:latin typeface="Aptos Narrow" panose="020B0004020202020204" pitchFamily="34" charset="0"/>
                      </a:endParaRPr>
                    </a:p>
                  </a:txBody>
                  <a:tcPr marL="4569" marR="4569" marT="4569"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710692286"/>
                  </a:ext>
                </a:extLst>
              </a:tr>
            </a:tbl>
          </a:graphicData>
        </a:graphic>
      </p:graphicFrame>
    </p:spTree>
    <p:extLst>
      <p:ext uri="{BB962C8B-B14F-4D97-AF65-F5344CB8AC3E}">
        <p14:creationId xmlns:p14="http://schemas.microsoft.com/office/powerpoint/2010/main" val="4001388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E961-7BD4-0941-73C0-0FECA78D7FDE}"/>
              </a:ext>
            </a:extLst>
          </p:cNvPr>
          <p:cNvSpPr>
            <a:spLocks noGrp="1"/>
          </p:cNvSpPr>
          <p:nvPr>
            <p:ph type="title"/>
          </p:nvPr>
        </p:nvSpPr>
        <p:spPr>
          <a:xfrm>
            <a:off x="288000" y="168000"/>
            <a:ext cx="8568000" cy="453000"/>
          </a:xfrm>
        </p:spPr>
        <p:txBody>
          <a:bodyPr anchor="b">
            <a:normAutofit/>
          </a:bodyPr>
          <a:lstStyle/>
          <a:p>
            <a:r>
              <a:rPr lang="en-US" dirty="0"/>
              <a:t>Single query vs Multiple query</a:t>
            </a:r>
          </a:p>
        </p:txBody>
      </p:sp>
      <p:graphicFrame>
        <p:nvGraphicFramePr>
          <p:cNvPr id="3" name="Table 2">
            <a:extLst>
              <a:ext uri="{FF2B5EF4-FFF2-40B4-BE49-F238E27FC236}">
                <a16:creationId xmlns:a16="http://schemas.microsoft.com/office/drawing/2014/main" id="{0F31C2AF-0127-6CE4-CB4E-4CD46F4B2D97}"/>
              </a:ext>
            </a:extLst>
          </p:cNvPr>
          <p:cNvGraphicFramePr>
            <a:graphicFrameLocks noGrp="1"/>
          </p:cNvGraphicFramePr>
          <p:nvPr/>
        </p:nvGraphicFramePr>
        <p:xfrm>
          <a:off x="275643" y="654906"/>
          <a:ext cx="8568001" cy="4368380"/>
        </p:xfrm>
        <a:graphic>
          <a:graphicData uri="http://schemas.openxmlformats.org/drawingml/2006/table">
            <a:tbl>
              <a:tblPr firstRow="1" bandRow="1">
                <a:tableStyleId>{5C22544A-7EE6-4342-B048-85BDC9FD1C3A}</a:tableStyleId>
              </a:tblPr>
              <a:tblGrid>
                <a:gridCol w="1677927">
                  <a:extLst>
                    <a:ext uri="{9D8B030D-6E8A-4147-A177-3AD203B41FA5}">
                      <a16:colId xmlns:a16="http://schemas.microsoft.com/office/drawing/2014/main" val="3231356822"/>
                    </a:ext>
                  </a:extLst>
                </a:gridCol>
                <a:gridCol w="1940434">
                  <a:extLst>
                    <a:ext uri="{9D8B030D-6E8A-4147-A177-3AD203B41FA5}">
                      <a16:colId xmlns:a16="http://schemas.microsoft.com/office/drawing/2014/main" val="1065199840"/>
                    </a:ext>
                  </a:extLst>
                </a:gridCol>
                <a:gridCol w="2004029">
                  <a:extLst>
                    <a:ext uri="{9D8B030D-6E8A-4147-A177-3AD203B41FA5}">
                      <a16:colId xmlns:a16="http://schemas.microsoft.com/office/drawing/2014/main" val="1717672470"/>
                    </a:ext>
                  </a:extLst>
                </a:gridCol>
                <a:gridCol w="1854389">
                  <a:extLst>
                    <a:ext uri="{9D8B030D-6E8A-4147-A177-3AD203B41FA5}">
                      <a16:colId xmlns:a16="http://schemas.microsoft.com/office/drawing/2014/main" val="1099722917"/>
                    </a:ext>
                  </a:extLst>
                </a:gridCol>
                <a:gridCol w="1091222">
                  <a:extLst>
                    <a:ext uri="{9D8B030D-6E8A-4147-A177-3AD203B41FA5}">
                      <a16:colId xmlns:a16="http://schemas.microsoft.com/office/drawing/2014/main" val="2812018818"/>
                    </a:ext>
                  </a:extLst>
                </a:gridCol>
              </a:tblGrid>
              <a:tr h="232312">
                <a:tc gridSpan="5">
                  <a:txBody>
                    <a:bodyPr/>
                    <a:lstStyle/>
                    <a:p>
                      <a:pPr algn="ctr" fontAlgn="b"/>
                      <a:r>
                        <a:rPr lang="en-US" sz="1200" b="1" u="none" strike="noStrike" dirty="0">
                          <a:solidFill>
                            <a:schemeClr val="tx1"/>
                          </a:solidFill>
                          <a:effectLst/>
                        </a:rPr>
                        <a:t>Permutation</a:t>
                      </a:r>
                      <a:endParaRPr lang="en-US" sz="1200" b="1" i="0" u="none" strike="noStrike" dirty="0">
                        <a:solidFill>
                          <a:schemeClr val="tx1"/>
                        </a:solidFill>
                        <a:effectLst/>
                        <a:latin typeface="Aptos Narrow" panose="020B0004020202020204" pitchFamily="34" charset="0"/>
                      </a:endParaRPr>
                    </a:p>
                  </a:txBody>
                  <a:tcPr marL="3036" marR="3036" marT="3036"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9175163"/>
                  </a:ext>
                </a:extLst>
              </a:tr>
              <a:tr h="182620">
                <a:tc>
                  <a:txBody>
                    <a:bodyPr/>
                    <a:lstStyle/>
                    <a:p>
                      <a:pPr algn="l" fontAlgn="b"/>
                      <a:r>
                        <a:rPr lang="en-US" sz="900" u="none" strike="noStrike">
                          <a:solidFill>
                            <a:schemeClr val="tx1"/>
                          </a:solidFill>
                          <a:effectLst/>
                        </a:rPr>
                        <a:t>Emotion </a:t>
                      </a:r>
                      <a:endParaRPr lang="en-US" sz="900" b="0" i="0" u="none" strike="noStrike">
                        <a:solidFill>
                          <a:schemeClr val="tx1"/>
                        </a:solidFill>
                        <a:effectLst/>
                        <a:latin typeface="Aptos Narrow" panose="020B0004020202020204" pitchFamily="34" charset="0"/>
                      </a:endParaRPr>
                    </a:p>
                  </a:txBody>
                  <a:tcPr marL="3036" marR="3036" marT="3036" marB="0" anchor="b">
                    <a:lnL>
                      <a:noFill/>
                    </a:lnL>
                    <a:lnR>
                      <a:noFill/>
                    </a:lnR>
                    <a:lnT w="19050">
                      <a:solidFill>
                        <a:schemeClr val="accent1"/>
                      </a:solidFill>
                    </a:lnT>
                    <a:lnB w="3175">
                      <a:solidFill>
                        <a:schemeClr val="tx1"/>
                      </a:solidFill>
                    </a:lnB>
                    <a:noFill/>
                  </a:tcPr>
                </a:tc>
                <a:tc>
                  <a:txBody>
                    <a:bodyPr/>
                    <a:lstStyle/>
                    <a:p>
                      <a:pPr algn="l" fontAlgn="b"/>
                      <a:r>
                        <a:rPr lang="en-US" sz="900" u="none" strike="noStrike">
                          <a:solidFill>
                            <a:schemeClr val="tx1"/>
                          </a:solidFill>
                          <a:effectLst/>
                        </a:rPr>
                        <a:t>Single</a:t>
                      </a:r>
                      <a:endParaRPr lang="en-US" sz="900" b="0" i="0" u="none" strike="noStrike">
                        <a:solidFill>
                          <a:schemeClr val="tx1"/>
                        </a:solidFill>
                        <a:effectLst/>
                        <a:latin typeface="Aptos Narrow" panose="020B0004020202020204" pitchFamily="34" charset="0"/>
                      </a:endParaRPr>
                    </a:p>
                  </a:txBody>
                  <a:tcPr marL="3036" marR="3036" marT="3036" marB="0" anchor="b">
                    <a:lnL>
                      <a:noFill/>
                    </a:lnL>
                    <a:lnR>
                      <a:noFill/>
                    </a:lnR>
                    <a:lnT w="19050">
                      <a:solidFill>
                        <a:schemeClr val="accent1"/>
                      </a:solidFill>
                    </a:lnT>
                    <a:lnB w="3175">
                      <a:solidFill>
                        <a:schemeClr val="tx1"/>
                      </a:solidFill>
                    </a:lnB>
                    <a:noFill/>
                  </a:tcPr>
                </a:tc>
                <a:tc>
                  <a:txBody>
                    <a:bodyPr/>
                    <a:lstStyle/>
                    <a:p>
                      <a:pPr algn="l" fontAlgn="b"/>
                      <a:r>
                        <a:rPr lang="en-US" sz="900" u="none" strike="noStrike">
                          <a:solidFill>
                            <a:schemeClr val="tx1"/>
                          </a:solidFill>
                          <a:effectLst/>
                        </a:rPr>
                        <a:t>Multi</a:t>
                      </a:r>
                      <a:endParaRPr lang="en-US" sz="900" b="0" i="0" u="none" strike="noStrike">
                        <a:solidFill>
                          <a:schemeClr val="tx1"/>
                        </a:solidFill>
                        <a:effectLst/>
                        <a:latin typeface="Aptos Narrow" panose="020B0004020202020204" pitchFamily="34" charset="0"/>
                      </a:endParaRPr>
                    </a:p>
                  </a:txBody>
                  <a:tcPr marL="3036" marR="3036" marT="3036" marB="0" anchor="b">
                    <a:lnL>
                      <a:noFill/>
                    </a:lnL>
                    <a:lnR>
                      <a:noFill/>
                    </a:lnR>
                    <a:lnT w="19050">
                      <a:solidFill>
                        <a:schemeClr val="accent1"/>
                      </a:solidFill>
                    </a:lnT>
                    <a:lnB w="3175">
                      <a:solidFill>
                        <a:schemeClr val="tx1"/>
                      </a:solidFill>
                    </a:lnB>
                    <a:noFill/>
                  </a:tcPr>
                </a:tc>
                <a:tc>
                  <a:txBody>
                    <a:bodyPr/>
                    <a:lstStyle/>
                    <a:p>
                      <a:pPr algn="ctr" fontAlgn="b"/>
                      <a:r>
                        <a:rPr lang="en-US" sz="900" u="none" strike="noStrike">
                          <a:solidFill>
                            <a:schemeClr val="tx1"/>
                          </a:solidFill>
                          <a:effectLst/>
                        </a:rPr>
                        <a:t>Matric</a:t>
                      </a:r>
                      <a:endParaRPr lang="en-US" sz="900" b="0" i="0" u="none" strike="noStrike">
                        <a:solidFill>
                          <a:schemeClr val="tx1"/>
                        </a:solidFill>
                        <a:effectLst/>
                        <a:latin typeface="Aptos Narrow" panose="020B0004020202020204" pitchFamily="34" charset="0"/>
                      </a:endParaRPr>
                    </a:p>
                  </a:txBody>
                  <a:tcPr marL="3036" marR="3036" marT="3036" marB="0" anchor="b">
                    <a:lnL>
                      <a:noFill/>
                    </a:lnL>
                    <a:lnR>
                      <a:noFill/>
                    </a:lnR>
                    <a:lnT w="19050">
                      <a:solidFill>
                        <a:schemeClr val="accent1"/>
                      </a:solidFill>
                    </a:lnT>
                    <a:lnB w="3175">
                      <a:solidFill>
                        <a:schemeClr val="tx1"/>
                      </a:solidFill>
                    </a:lnB>
                    <a:noFill/>
                  </a:tcPr>
                </a:tc>
                <a:tc>
                  <a:txBody>
                    <a:bodyPr/>
                    <a:lstStyle/>
                    <a:p>
                      <a:pPr algn="l" fontAlgn="b"/>
                      <a:endParaRPr lang="en-US" sz="900" b="0" i="0" u="none" strike="noStrike">
                        <a:solidFill>
                          <a:schemeClr val="tx1"/>
                        </a:solidFill>
                        <a:effectLst/>
                        <a:latin typeface="Aptos Narrow" panose="020B0004020202020204" pitchFamily="34" charset="0"/>
                      </a:endParaRPr>
                    </a:p>
                  </a:txBody>
                  <a:tcPr marL="3036" marR="3036" marT="3036"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4162104878"/>
                  </a:ext>
                </a:extLst>
              </a:tr>
              <a:tr h="159825">
                <a:tc rowSpan="4">
                  <a:txBody>
                    <a:bodyPr/>
                    <a:lstStyle/>
                    <a:p>
                      <a:pPr algn="ctr" fontAlgn="b"/>
                      <a:r>
                        <a:rPr lang="en-US" sz="1050" u="none" strike="noStrike" dirty="0">
                          <a:solidFill>
                            <a:schemeClr val="tx1"/>
                          </a:solidFill>
                          <a:effectLst/>
                        </a:rPr>
                        <a:t>Lonely</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-0.05862869</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-0.05833341</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86877504"/>
                  </a:ext>
                </a:extLst>
              </a:tr>
              <a:tr h="159825">
                <a:tc vMerge="1">
                  <a:txBody>
                    <a:bodyPr/>
                    <a:lstStyle/>
                    <a:p>
                      <a:endParaRPr lang="en-US"/>
                    </a:p>
                  </a:txBody>
                  <a:tcPr/>
                </a:tc>
                <a:tc>
                  <a:txBody>
                    <a:bodyPr/>
                    <a:lstStyle/>
                    <a:p>
                      <a:pPr algn="r" fontAlgn="b"/>
                      <a:r>
                        <a:rPr lang="en-US" sz="1050" u="none" strike="noStrike">
                          <a:solidFill>
                            <a:schemeClr val="tx1"/>
                          </a:solidFill>
                          <a:effectLst/>
                        </a:rPr>
                        <a:t>0.864</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0.8647</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06993566"/>
                  </a:ext>
                </a:extLst>
              </a:tr>
              <a:tr h="159825">
                <a:tc vMerge="1">
                  <a:txBody>
                    <a:bodyPr/>
                    <a:lstStyle/>
                    <a:p>
                      <a:endParaRPr lang="en-US"/>
                    </a:p>
                  </a:txBody>
                  <a:tcPr/>
                </a:tc>
                <a:tc>
                  <a:txBody>
                    <a:bodyPr/>
                    <a:lstStyle/>
                    <a:p>
                      <a:pPr algn="r" fontAlgn="b"/>
                      <a:r>
                        <a:rPr lang="en-US" sz="1050" u="none" strike="noStrike">
                          <a:solidFill>
                            <a:schemeClr val="tx1"/>
                          </a:solidFill>
                          <a:effectLst/>
                        </a:rPr>
                        <a:t>-0.1253211</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-0.1254389</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DCCA</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20647254"/>
                  </a:ext>
                </a:extLst>
              </a:tr>
              <a:tr h="159825">
                <a:tc vMerge="1">
                  <a:txBody>
                    <a:bodyPr/>
                    <a:lstStyle/>
                    <a:p>
                      <a:endParaRPr lang="en-US"/>
                    </a:p>
                  </a:txBody>
                  <a:tcPr/>
                </a:tc>
                <a:tc>
                  <a:txBody>
                    <a:bodyPr/>
                    <a:lstStyle/>
                    <a:p>
                      <a:pPr algn="r" fontAlgn="b"/>
                      <a:r>
                        <a:rPr lang="en-US" sz="1050" u="none" strike="noStrike" dirty="0">
                          <a:solidFill>
                            <a:schemeClr val="tx1"/>
                          </a:solidFill>
                          <a:effectLst/>
                        </a:rPr>
                        <a:t>0.8724</a:t>
                      </a:r>
                      <a:endParaRPr lang="en-US" sz="1050" b="0" i="0" u="none" strike="noStrike" dirty="0">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0.8601</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98400120"/>
                  </a:ext>
                </a:extLst>
              </a:tr>
              <a:tr h="159825">
                <a:tc rowSpan="4">
                  <a:txBody>
                    <a:bodyPr/>
                    <a:lstStyle/>
                    <a:p>
                      <a:pPr algn="ctr" fontAlgn="b"/>
                      <a:r>
                        <a:rPr lang="en-US" sz="1050" u="none" strike="noStrike">
                          <a:solidFill>
                            <a:schemeClr val="tx1"/>
                          </a:solidFill>
                          <a:effectLst/>
                        </a:rPr>
                        <a:t>Optimistic</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0.6462659</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0.3630217</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00192016"/>
                  </a:ext>
                </a:extLst>
              </a:tr>
              <a:tr h="159825">
                <a:tc vMerge="1">
                  <a:txBody>
                    <a:bodyPr/>
                    <a:lstStyle/>
                    <a:p>
                      <a:endParaRPr lang="en-US"/>
                    </a:p>
                  </a:txBody>
                  <a:tcPr/>
                </a:tc>
                <a:tc>
                  <a:txBody>
                    <a:bodyPr/>
                    <a:lstStyle/>
                    <a:p>
                      <a:pPr algn="r" fontAlgn="b"/>
                      <a:r>
                        <a:rPr lang="en-US" sz="1050" u="none" strike="noStrike" dirty="0">
                          <a:solidFill>
                            <a:schemeClr val="tx1"/>
                          </a:solidFill>
                          <a:effectLst/>
                        </a:rPr>
                        <a:t>0.03168</a:t>
                      </a:r>
                      <a:endParaRPr lang="en-US" sz="1050" b="0" i="0" u="none" strike="noStrike" dirty="0">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0.2725</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72801120"/>
                  </a:ext>
                </a:extLst>
              </a:tr>
              <a:tr h="159825">
                <a:tc vMerge="1">
                  <a:txBody>
                    <a:bodyPr/>
                    <a:lstStyle/>
                    <a:p>
                      <a:endParaRPr lang="en-US"/>
                    </a:p>
                  </a:txBody>
                  <a:tcPr/>
                </a:tc>
                <a:tc>
                  <a:txBody>
                    <a:bodyPr/>
                    <a:lstStyle/>
                    <a:p>
                      <a:pPr algn="r" fontAlgn="b"/>
                      <a:r>
                        <a:rPr lang="en-US" sz="1050" u="none" strike="noStrike" dirty="0">
                          <a:solidFill>
                            <a:schemeClr val="tx1"/>
                          </a:solidFill>
                          <a:effectLst/>
                        </a:rPr>
                        <a:t>0.1388483</a:t>
                      </a:r>
                      <a:endParaRPr lang="en-US" sz="1050" b="0" i="0" u="none" strike="noStrike" dirty="0">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-0.01889189</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417579599"/>
                  </a:ext>
                </a:extLst>
              </a:tr>
              <a:tr h="159825">
                <a:tc vMerge="1">
                  <a:txBody>
                    <a:bodyPr/>
                    <a:lstStyle/>
                    <a:p>
                      <a:endParaRPr lang="en-US"/>
                    </a:p>
                  </a:txBody>
                  <a:tcPr/>
                </a:tc>
                <a:tc>
                  <a:txBody>
                    <a:bodyPr/>
                    <a:lstStyle/>
                    <a:p>
                      <a:pPr algn="r" fontAlgn="b"/>
                      <a:r>
                        <a:rPr lang="en-US" sz="1050" u="none" strike="noStrike" dirty="0">
                          <a:solidFill>
                            <a:schemeClr val="tx1"/>
                          </a:solidFill>
                          <a:effectLst/>
                        </a:rPr>
                        <a:t>0.1088</a:t>
                      </a:r>
                      <a:endParaRPr lang="en-US" sz="1050" b="0" i="0" u="none" strike="noStrike" dirty="0">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0.5701</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72696525"/>
                  </a:ext>
                </a:extLst>
              </a:tr>
              <a:tr h="159825">
                <a:tc rowSpan="4">
                  <a:txBody>
                    <a:bodyPr/>
                    <a:lstStyle/>
                    <a:p>
                      <a:pPr algn="ctr" fontAlgn="b"/>
                      <a:r>
                        <a:rPr lang="en-US" sz="1050" u="none" strike="noStrike">
                          <a:solidFill>
                            <a:schemeClr val="tx1"/>
                          </a:solidFill>
                          <a:effectLst/>
                        </a:rPr>
                        <a:t>Content</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-0.5774764</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-0.5763883</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02778070"/>
                  </a:ext>
                </a:extLst>
              </a:tr>
              <a:tr h="159825">
                <a:tc vMerge="1">
                  <a:txBody>
                    <a:bodyPr/>
                    <a:lstStyle/>
                    <a:p>
                      <a:endParaRPr lang="en-US"/>
                    </a:p>
                  </a:txBody>
                  <a:tcPr/>
                </a:tc>
                <a:tc>
                  <a:txBody>
                    <a:bodyPr/>
                    <a:lstStyle/>
                    <a:p>
                      <a:pPr algn="r" fontAlgn="b"/>
                      <a:r>
                        <a:rPr lang="en-US" sz="1050" u="none" strike="noStrike">
                          <a:solidFill>
                            <a:schemeClr val="tx1"/>
                          </a:solidFill>
                          <a:effectLst/>
                        </a:rPr>
                        <a:t>0.06283</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0.06345</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92199626"/>
                  </a:ext>
                </a:extLst>
              </a:tr>
              <a:tr h="159825">
                <a:tc vMerge="1">
                  <a:txBody>
                    <a:bodyPr/>
                    <a:lstStyle/>
                    <a:p>
                      <a:endParaRPr lang="en-US"/>
                    </a:p>
                  </a:txBody>
                  <a:tcPr/>
                </a:tc>
                <a:tc>
                  <a:txBody>
                    <a:bodyPr/>
                    <a:lstStyle/>
                    <a:p>
                      <a:pPr algn="r" fontAlgn="b"/>
                      <a:r>
                        <a:rPr lang="en-US" sz="1050" u="none" strike="noStrike">
                          <a:solidFill>
                            <a:schemeClr val="tx1"/>
                          </a:solidFill>
                          <a:effectLst/>
                        </a:rPr>
                        <a:t>-0.08575007</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-0.08579313</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889874308"/>
                  </a:ext>
                </a:extLst>
              </a:tr>
              <a:tr h="159825">
                <a:tc vMerge="1">
                  <a:txBody>
                    <a:bodyPr/>
                    <a:lstStyle/>
                    <a:p>
                      <a:endParaRPr lang="en-US"/>
                    </a:p>
                  </a:txBody>
                  <a:tcPr/>
                </a:tc>
                <a:tc>
                  <a:txBody>
                    <a:bodyPr/>
                    <a:lstStyle/>
                    <a:p>
                      <a:pPr algn="r" fontAlgn="b"/>
                      <a:r>
                        <a:rPr lang="en-US" sz="1050" u="none" strike="noStrike">
                          <a:solidFill>
                            <a:schemeClr val="tx1"/>
                          </a:solidFill>
                          <a:effectLst/>
                        </a:rPr>
                        <a:t>0.7703</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0.7705</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30347450"/>
                  </a:ext>
                </a:extLst>
              </a:tr>
              <a:tr h="159825">
                <a:tc rowSpan="4">
                  <a:txBody>
                    <a:bodyPr/>
                    <a:lstStyle/>
                    <a:p>
                      <a:pPr algn="ctr" fontAlgn="b"/>
                      <a:r>
                        <a:rPr lang="en-US" sz="1050" u="none" strike="noStrike">
                          <a:solidFill>
                            <a:schemeClr val="tx1"/>
                          </a:solidFill>
                          <a:effectLst/>
                        </a:rPr>
                        <a:t>Energetic</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0.01267</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0.708586</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436114429"/>
                  </a:ext>
                </a:extLst>
              </a:tr>
              <a:tr h="159825">
                <a:tc vMerge="1">
                  <a:txBody>
                    <a:bodyPr/>
                    <a:lstStyle/>
                    <a:p>
                      <a:endParaRPr lang="en-US"/>
                    </a:p>
                  </a:txBody>
                  <a:tcPr/>
                </a:tc>
                <a:tc>
                  <a:txBody>
                    <a:bodyPr/>
                    <a:lstStyle/>
                    <a:p>
                      <a:pPr algn="r" fontAlgn="b"/>
                      <a:r>
                        <a:rPr lang="en-US" sz="1050" u="none" strike="noStrike">
                          <a:solidFill>
                            <a:schemeClr val="tx1"/>
                          </a:solidFill>
                          <a:effectLst/>
                        </a:rPr>
                        <a:t>0.7188797</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0.01465</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Multi</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51777005"/>
                  </a:ext>
                </a:extLst>
              </a:tr>
              <a:tr h="159825">
                <a:tc vMerge="1">
                  <a:txBody>
                    <a:bodyPr/>
                    <a:lstStyle/>
                    <a:p>
                      <a:endParaRPr lang="en-US"/>
                    </a:p>
                  </a:txBody>
                  <a:tcPr/>
                </a:tc>
                <a:tc>
                  <a:txBody>
                    <a:bodyPr/>
                    <a:lstStyle/>
                    <a:p>
                      <a:pPr algn="r" fontAlgn="b"/>
                      <a:r>
                        <a:rPr lang="en-US" sz="1050" u="none" strike="noStrike">
                          <a:solidFill>
                            <a:schemeClr val="tx1"/>
                          </a:solidFill>
                          <a:effectLst/>
                        </a:rPr>
                        <a:t>0.02182332</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0.001909378</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00223872"/>
                  </a:ext>
                </a:extLst>
              </a:tr>
              <a:tr h="159825">
                <a:tc vMerge="1">
                  <a:txBody>
                    <a:bodyPr/>
                    <a:lstStyle/>
                    <a:p>
                      <a:endParaRPr lang="en-US"/>
                    </a:p>
                  </a:txBody>
                  <a:tcPr/>
                </a:tc>
                <a:tc>
                  <a:txBody>
                    <a:bodyPr/>
                    <a:lstStyle/>
                    <a:p>
                      <a:pPr algn="r" fontAlgn="b"/>
                      <a:r>
                        <a:rPr lang="en-US" sz="1050" u="none" strike="noStrike">
                          <a:solidFill>
                            <a:schemeClr val="tx1"/>
                          </a:solidFill>
                          <a:effectLst/>
                        </a:rPr>
                        <a:t>0.445</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0.5</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Single</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809961516"/>
                  </a:ext>
                </a:extLst>
              </a:tr>
              <a:tr h="159825">
                <a:tc rowSpan="4">
                  <a:txBody>
                    <a:bodyPr/>
                    <a:lstStyle/>
                    <a:p>
                      <a:pPr algn="ctr" fontAlgn="b"/>
                      <a:r>
                        <a:rPr lang="en-US" sz="1050" u="none" strike="noStrike">
                          <a:solidFill>
                            <a:schemeClr val="tx1"/>
                          </a:solidFill>
                          <a:effectLst/>
                        </a:rPr>
                        <a:t>Frustrated</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-0.09305838</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-0.04842116</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71015674"/>
                  </a:ext>
                </a:extLst>
              </a:tr>
              <a:tr h="159825">
                <a:tc vMerge="1">
                  <a:txBody>
                    <a:bodyPr/>
                    <a:lstStyle/>
                    <a:p>
                      <a:endParaRPr lang="en-US"/>
                    </a:p>
                  </a:txBody>
                  <a:tcPr/>
                </a:tc>
                <a:tc>
                  <a:txBody>
                    <a:bodyPr/>
                    <a:lstStyle/>
                    <a:p>
                      <a:pPr algn="r" fontAlgn="b"/>
                      <a:r>
                        <a:rPr lang="en-US" sz="1050" u="none" strike="noStrike">
                          <a:solidFill>
                            <a:schemeClr val="tx1"/>
                          </a:solidFill>
                          <a:effectLst/>
                        </a:rPr>
                        <a:t>0.7855</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0.8876</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3354232"/>
                  </a:ext>
                </a:extLst>
              </a:tr>
              <a:tr h="159825">
                <a:tc vMerge="1">
                  <a:txBody>
                    <a:bodyPr/>
                    <a:lstStyle/>
                    <a:p>
                      <a:endParaRPr lang="en-US"/>
                    </a:p>
                  </a:txBody>
                  <a:tcPr/>
                </a:tc>
                <a:tc>
                  <a:txBody>
                    <a:bodyPr/>
                    <a:lstStyle/>
                    <a:p>
                      <a:pPr algn="r" fontAlgn="b"/>
                      <a:r>
                        <a:rPr lang="en-US" sz="1050" u="none" strike="noStrike">
                          <a:solidFill>
                            <a:schemeClr val="tx1"/>
                          </a:solidFill>
                          <a:effectLst/>
                        </a:rPr>
                        <a:t>-0.1729222</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-0.149053</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67376791"/>
                  </a:ext>
                </a:extLst>
              </a:tr>
              <a:tr h="159825">
                <a:tc vMerge="1">
                  <a:txBody>
                    <a:bodyPr/>
                    <a:lstStyle/>
                    <a:p>
                      <a:endParaRPr lang="en-US"/>
                    </a:p>
                  </a:txBody>
                  <a:tcPr/>
                </a:tc>
                <a:tc>
                  <a:txBody>
                    <a:bodyPr/>
                    <a:lstStyle/>
                    <a:p>
                      <a:pPr algn="r" fontAlgn="b"/>
                      <a:r>
                        <a:rPr lang="en-US" sz="1050" u="none" strike="noStrike">
                          <a:solidFill>
                            <a:schemeClr val="tx1"/>
                          </a:solidFill>
                          <a:effectLst/>
                        </a:rPr>
                        <a:t>0.9071</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0.8727</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Multi</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464335908"/>
                  </a:ext>
                </a:extLst>
              </a:tr>
              <a:tr h="159825">
                <a:tc rowSpan="4">
                  <a:txBody>
                    <a:bodyPr/>
                    <a:lstStyle/>
                    <a:p>
                      <a:pPr algn="ctr" fontAlgn="b"/>
                      <a:r>
                        <a:rPr lang="en-US" sz="1050" u="none" strike="noStrike">
                          <a:solidFill>
                            <a:schemeClr val="tx1"/>
                          </a:solidFill>
                          <a:effectLst/>
                        </a:rPr>
                        <a:t>Bored</a:t>
                      </a:r>
                      <a:endParaRPr lang="en-US" sz="1050" b="0" i="0" u="none" strike="noStrike">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-0.1456278</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-0.1447323</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err="1">
                          <a:solidFill>
                            <a:schemeClr val="tx1"/>
                          </a:solidFill>
                          <a:effectLst/>
                        </a:rPr>
                        <a:t>cor</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93921182"/>
                  </a:ext>
                </a:extLst>
              </a:tr>
              <a:tr h="159825">
                <a:tc vMerge="1">
                  <a:txBody>
                    <a:bodyPr/>
                    <a:lstStyle/>
                    <a:p>
                      <a:endParaRPr lang="en-US"/>
                    </a:p>
                  </a:txBody>
                  <a:tcPr/>
                </a:tc>
                <a:tc>
                  <a:txBody>
                    <a:bodyPr/>
                    <a:lstStyle/>
                    <a:p>
                      <a:pPr algn="r" fontAlgn="b"/>
                      <a:r>
                        <a:rPr lang="en-US" sz="1050" u="none" strike="noStrike">
                          <a:solidFill>
                            <a:schemeClr val="tx1"/>
                          </a:solidFill>
                          <a:effectLst/>
                        </a:rPr>
                        <a:t>0.6692</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0.6711</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p-value</a:t>
                      </a:r>
                      <a:endParaRPr lang="en-US" sz="1050" b="1"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10522028"/>
                  </a:ext>
                </a:extLst>
              </a:tr>
              <a:tr h="159825">
                <a:tc vMerge="1">
                  <a:txBody>
                    <a:bodyPr/>
                    <a:lstStyle/>
                    <a:p>
                      <a:endParaRPr lang="en-US"/>
                    </a:p>
                  </a:txBody>
                  <a:tcPr/>
                </a:tc>
                <a:tc>
                  <a:txBody>
                    <a:bodyPr/>
                    <a:lstStyle/>
                    <a:p>
                      <a:pPr algn="r" fontAlgn="b"/>
                      <a:r>
                        <a:rPr lang="en-US" sz="1050" u="none" strike="noStrike">
                          <a:solidFill>
                            <a:schemeClr val="tx1"/>
                          </a:solidFill>
                          <a:effectLst/>
                        </a:rPr>
                        <a:t>0.2479137</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0.2481694</a:t>
                      </a:r>
                      <a:endParaRPr lang="en-US" sz="1050" b="0" i="0" u="none" strike="noStrike">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DCCA</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01617224"/>
                  </a:ext>
                </a:extLst>
              </a:tr>
              <a:tr h="159825">
                <a:tc vMerge="1">
                  <a:txBody>
                    <a:bodyPr/>
                    <a:lstStyle/>
                    <a:p>
                      <a:endParaRPr lang="en-US"/>
                    </a:p>
                  </a:txBody>
                  <a:tcPr/>
                </a:tc>
                <a:tc>
                  <a:txBody>
                    <a:bodyPr/>
                    <a:lstStyle/>
                    <a:p>
                      <a:pPr algn="r" fontAlgn="b"/>
                      <a:r>
                        <a:rPr lang="en-US" sz="1050" u="none" strike="noStrike">
                          <a:solidFill>
                            <a:schemeClr val="tx1"/>
                          </a:solidFill>
                          <a:effectLst/>
                        </a:rPr>
                        <a:t>0.0334</a:t>
                      </a:r>
                      <a:endParaRPr lang="en-US" sz="1050" b="0" i="0" u="none" strike="noStrike">
                        <a:solidFill>
                          <a:schemeClr val="tx1"/>
                        </a:solidFill>
                        <a:effectLst/>
                        <a:latin typeface="Monaco" pitchFamily="2" charset="77"/>
                      </a:endParaRPr>
                    </a:p>
                  </a:txBody>
                  <a:tcPr marL="4707" marR="4707" marT="4707"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dirty="0">
                          <a:solidFill>
                            <a:schemeClr val="tx1"/>
                          </a:solidFill>
                          <a:effectLst/>
                        </a:rPr>
                        <a:t>0.0335</a:t>
                      </a:r>
                      <a:endParaRPr lang="en-US" sz="1050" b="0"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DCCA p-</a:t>
                      </a:r>
                      <a:r>
                        <a:rPr lang="en-US" sz="1050" u="none" strike="noStrike" dirty="0" err="1">
                          <a:solidFill>
                            <a:schemeClr val="tx1"/>
                          </a:solidFill>
                          <a:effectLst/>
                        </a:rPr>
                        <a:t>val</a:t>
                      </a:r>
                      <a:endParaRPr lang="en-US" sz="1050" b="1" i="0" u="none" strike="noStrike" dirty="0">
                        <a:solidFill>
                          <a:schemeClr val="tx1"/>
                        </a:solidFill>
                        <a:effectLst/>
                        <a:latin typeface="Monaco" pitchFamily="2" charset="77"/>
                      </a:endParaRPr>
                    </a:p>
                  </a:txBody>
                  <a:tcPr marL="4707" marR="4707" marT="4707"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Single</a:t>
                      </a:r>
                      <a:endParaRPr lang="en-US" sz="1050" b="0" i="0" u="none" strike="noStrike" dirty="0">
                        <a:solidFill>
                          <a:schemeClr val="tx1"/>
                        </a:solidFill>
                        <a:effectLst/>
                        <a:latin typeface="Aptos Narrow" panose="020B0004020202020204" pitchFamily="34" charset="0"/>
                      </a:endParaRPr>
                    </a:p>
                  </a:txBody>
                  <a:tcPr marL="4707" marR="4707" marT="4707"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4267425771"/>
                  </a:ext>
                </a:extLst>
              </a:tr>
            </a:tbl>
          </a:graphicData>
        </a:graphic>
      </p:graphicFrame>
    </p:spTree>
    <p:extLst>
      <p:ext uri="{BB962C8B-B14F-4D97-AF65-F5344CB8AC3E}">
        <p14:creationId xmlns:p14="http://schemas.microsoft.com/office/powerpoint/2010/main" val="3142521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0F56-A9B1-BDBD-2B18-EB8ECABB224D}"/>
              </a:ext>
            </a:extLst>
          </p:cNvPr>
          <p:cNvSpPr>
            <a:spLocks noGrp="1"/>
          </p:cNvSpPr>
          <p:nvPr>
            <p:ph type="title"/>
          </p:nvPr>
        </p:nvSpPr>
        <p:spPr>
          <a:xfrm>
            <a:off x="630936" y="304800"/>
            <a:ext cx="7886700" cy="448962"/>
          </a:xfrm>
        </p:spPr>
        <p:txBody>
          <a:bodyPr anchor="ctr">
            <a:normAutofit/>
          </a:bodyPr>
          <a:lstStyle/>
          <a:p>
            <a:r>
              <a:rPr lang="en-US" dirty="0"/>
              <a:t>Multiple Token Similarity base </a:t>
            </a:r>
          </a:p>
        </p:txBody>
      </p:sp>
      <p:graphicFrame>
        <p:nvGraphicFramePr>
          <p:cNvPr id="3" name="Table 2">
            <a:extLst>
              <a:ext uri="{FF2B5EF4-FFF2-40B4-BE49-F238E27FC236}">
                <a16:creationId xmlns:a16="http://schemas.microsoft.com/office/drawing/2014/main" id="{84B62882-3E8E-7DB5-FC50-A1020AAB8E46}"/>
              </a:ext>
            </a:extLst>
          </p:cNvPr>
          <p:cNvGraphicFramePr>
            <a:graphicFrameLocks noGrp="1"/>
          </p:cNvGraphicFramePr>
          <p:nvPr/>
        </p:nvGraphicFramePr>
        <p:xfrm>
          <a:off x="321275" y="667266"/>
          <a:ext cx="8538520" cy="4396733"/>
        </p:xfrm>
        <a:graphic>
          <a:graphicData uri="http://schemas.openxmlformats.org/drawingml/2006/table">
            <a:tbl>
              <a:tblPr firstRow="1" bandRow="1">
                <a:tableStyleId>{5C22544A-7EE6-4342-B048-85BDC9FD1C3A}</a:tableStyleId>
              </a:tblPr>
              <a:tblGrid>
                <a:gridCol w="1429598">
                  <a:extLst>
                    <a:ext uri="{9D8B030D-6E8A-4147-A177-3AD203B41FA5}">
                      <a16:colId xmlns:a16="http://schemas.microsoft.com/office/drawing/2014/main" val="2682627887"/>
                    </a:ext>
                  </a:extLst>
                </a:gridCol>
                <a:gridCol w="1761952">
                  <a:extLst>
                    <a:ext uri="{9D8B030D-6E8A-4147-A177-3AD203B41FA5}">
                      <a16:colId xmlns:a16="http://schemas.microsoft.com/office/drawing/2014/main" val="1840810193"/>
                    </a:ext>
                  </a:extLst>
                </a:gridCol>
                <a:gridCol w="1617163">
                  <a:extLst>
                    <a:ext uri="{9D8B030D-6E8A-4147-A177-3AD203B41FA5}">
                      <a16:colId xmlns:a16="http://schemas.microsoft.com/office/drawing/2014/main" val="964962117"/>
                    </a:ext>
                  </a:extLst>
                </a:gridCol>
                <a:gridCol w="2558287">
                  <a:extLst>
                    <a:ext uri="{9D8B030D-6E8A-4147-A177-3AD203B41FA5}">
                      <a16:colId xmlns:a16="http://schemas.microsoft.com/office/drawing/2014/main" val="832797304"/>
                    </a:ext>
                  </a:extLst>
                </a:gridCol>
                <a:gridCol w="1171520">
                  <a:extLst>
                    <a:ext uri="{9D8B030D-6E8A-4147-A177-3AD203B41FA5}">
                      <a16:colId xmlns:a16="http://schemas.microsoft.com/office/drawing/2014/main" val="51687572"/>
                    </a:ext>
                  </a:extLst>
                </a:gridCol>
              </a:tblGrid>
              <a:tr h="257216">
                <a:tc gridSpan="5">
                  <a:txBody>
                    <a:bodyPr/>
                    <a:lstStyle/>
                    <a:p>
                      <a:pPr algn="ctr" fontAlgn="b"/>
                      <a:r>
                        <a:rPr lang="en-US" sz="1800" b="1" u="none" strike="noStrike" dirty="0">
                          <a:solidFill>
                            <a:schemeClr val="tx1"/>
                          </a:solidFill>
                          <a:effectLst/>
                        </a:rPr>
                        <a:t>Correlation</a:t>
                      </a:r>
                      <a:endParaRPr lang="en-US" sz="1800" b="1" i="0" u="none" strike="noStrike" dirty="0">
                        <a:solidFill>
                          <a:schemeClr val="tx1"/>
                        </a:solidFill>
                        <a:effectLst/>
                        <a:latin typeface="Aptos Narrow" panose="020B0004020202020204" pitchFamily="34" charset="0"/>
                      </a:endParaRPr>
                    </a:p>
                  </a:txBody>
                  <a:tcPr marL="5342" marR="5342" marT="5342"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3763351"/>
                  </a:ext>
                </a:extLst>
              </a:tr>
              <a:tr h="196051">
                <a:tc>
                  <a:txBody>
                    <a:bodyPr/>
                    <a:lstStyle/>
                    <a:p>
                      <a:pPr algn="l" fontAlgn="b"/>
                      <a:r>
                        <a:rPr lang="en-US" sz="1050" u="none" strike="noStrike" dirty="0">
                          <a:solidFill>
                            <a:schemeClr val="tx1"/>
                          </a:solidFill>
                          <a:effectLst/>
                        </a:rPr>
                        <a:t>Emotion </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dirty="0">
                          <a:solidFill>
                            <a:schemeClr val="tx1"/>
                          </a:solidFill>
                          <a:effectLst/>
                        </a:rPr>
                        <a:t>Tuned Model</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a:solidFill>
                            <a:schemeClr val="tx1"/>
                          </a:solidFill>
                          <a:effectLst/>
                        </a:rPr>
                        <a:t>Base Model</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19050">
                      <a:solidFill>
                        <a:schemeClr val="accent1"/>
                      </a:solidFill>
                    </a:lnT>
                    <a:lnB w="3175">
                      <a:solidFill>
                        <a:schemeClr val="tx1"/>
                      </a:solidFill>
                    </a:lnB>
                    <a:noFill/>
                  </a:tcPr>
                </a:tc>
                <a:tc>
                  <a:txBody>
                    <a:bodyPr/>
                    <a:lstStyle/>
                    <a:p>
                      <a:pPr algn="l" fontAlgn="b"/>
                      <a:r>
                        <a:rPr lang="en-US" sz="1050" u="none" strike="noStrike" dirty="0">
                          <a:solidFill>
                            <a:schemeClr val="tx1"/>
                          </a:solidFill>
                          <a:effectLst/>
                        </a:rPr>
                        <a:t>Matric</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19050">
                      <a:solidFill>
                        <a:schemeClr val="accent1"/>
                      </a:solidFill>
                    </a:lnT>
                    <a:lnB w="3175">
                      <a:solidFill>
                        <a:schemeClr val="tx1"/>
                      </a:solidFill>
                    </a:lnB>
                    <a:noFill/>
                  </a:tcPr>
                </a:tc>
                <a:tc>
                  <a:txBody>
                    <a:bodyPr/>
                    <a:lstStyle/>
                    <a:p>
                      <a:pPr algn="l" fontAlgn="b"/>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50487454"/>
                  </a:ext>
                </a:extLst>
              </a:tr>
              <a:tr h="196051">
                <a:tc rowSpan="4">
                  <a:txBody>
                    <a:bodyPr/>
                    <a:lstStyle/>
                    <a:p>
                      <a:pPr algn="ctr" fontAlgn="b"/>
                      <a:r>
                        <a:rPr lang="en-US" sz="1050" u="none" strike="noStrike">
                          <a:solidFill>
                            <a:schemeClr val="tx1"/>
                          </a:solidFill>
                          <a:effectLst/>
                        </a:rPr>
                        <a:t>Happy </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-0.47921</a:t>
                      </a:r>
                      <a:endParaRPr lang="en-US" sz="1050" b="0"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-0.20798</a:t>
                      </a:r>
                      <a:endParaRPr lang="en-US" sz="1050" b="0"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226140764"/>
                  </a:ext>
                </a:extLst>
              </a:tr>
              <a:tr h="196051">
                <a:tc vMerge="1">
                  <a:txBody>
                    <a:bodyPr/>
                    <a:lstStyle/>
                    <a:p>
                      <a:endParaRPr lang="en-US"/>
                    </a:p>
                  </a:txBody>
                  <a:tcPr/>
                </a:tc>
                <a:tc>
                  <a:txBody>
                    <a:bodyPr/>
                    <a:lstStyle/>
                    <a:p>
                      <a:pPr algn="r" fontAlgn="b"/>
                      <a:r>
                        <a:rPr lang="en-US" sz="1050" u="none" strike="noStrike">
                          <a:solidFill>
                            <a:schemeClr val="tx1"/>
                          </a:solidFill>
                          <a:effectLst/>
                        </a:rPr>
                        <a:t>3.82E-11</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dirty="0">
                          <a:solidFill>
                            <a:schemeClr val="tx1"/>
                          </a:solidFill>
                          <a:effectLst/>
                        </a:rPr>
                        <a:t>0.006498</a:t>
                      </a:r>
                      <a:endParaRPr lang="en-US" sz="1050" b="0"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a:solidFill>
                            <a:schemeClr val="tx1"/>
                          </a:solidFill>
                          <a:effectLst/>
                        </a:rPr>
                        <a:t>P Value </a:t>
                      </a:r>
                      <a:endParaRPr lang="en-US" sz="1050" b="1"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46289746"/>
                  </a:ext>
                </a:extLst>
              </a:tr>
              <a:tr h="196051">
                <a:tc vMerge="1">
                  <a:txBody>
                    <a:bodyPr/>
                    <a:lstStyle/>
                    <a:p>
                      <a:endParaRPr lang="en-US"/>
                    </a:p>
                  </a:txBody>
                  <a:tcPr/>
                </a:tc>
                <a:tc>
                  <a:txBody>
                    <a:bodyPr/>
                    <a:lstStyle/>
                    <a:p>
                      <a:pPr algn="r" fontAlgn="b"/>
                      <a:r>
                        <a:rPr lang="en-US" sz="1050" u="none" strike="noStrike">
                          <a:solidFill>
                            <a:schemeClr val="tx1"/>
                          </a:solidFill>
                          <a:effectLst/>
                        </a:rPr>
                        <a:t>2.941022</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2.401743</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Base</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21443223"/>
                  </a:ext>
                </a:extLst>
              </a:tr>
              <a:tr h="196051">
                <a:tc vMerge="1">
                  <a:txBody>
                    <a:bodyPr/>
                    <a:lstStyle/>
                    <a:p>
                      <a:endParaRPr lang="en-US"/>
                    </a:p>
                  </a:txBody>
                  <a:tcPr/>
                </a:tc>
                <a:tc>
                  <a:txBody>
                    <a:bodyPr/>
                    <a:lstStyle/>
                    <a:p>
                      <a:pPr algn="r" fontAlgn="b"/>
                      <a:r>
                        <a:rPr lang="en-US" sz="1050" u="none" strike="noStrike">
                          <a:solidFill>
                            <a:schemeClr val="tx1"/>
                          </a:solidFill>
                          <a:effectLst/>
                        </a:rPr>
                        <a:t>0.225059</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0.03756</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18285445"/>
                  </a:ext>
                </a:extLst>
              </a:tr>
              <a:tr h="196051">
                <a:tc rowSpan="4">
                  <a:txBody>
                    <a:bodyPr/>
                    <a:lstStyle/>
                    <a:p>
                      <a:pPr algn="ctr" fontAlgn="b"/>
                      <a:r>
                        <a:rPr lang="en-US" sz="1050" u="none" strike="noStrike">
                          <a:solidFill>
                            <a:schemeClr val="tx1"/>
                          </a:solidFill>
                          <a:effectLst/>
                        </a:rPr>
                        <a:t>Sad </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-0.10272</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-0.03931</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8636124"/>
                  </a:ext>
                </a:extLst>
              </a:tr>
              <a:tr h="196051">
                <a:tc vMerge="1">
                  <a:txBody>
                    <a:bodyPr/>
                    <a:lstStyle/>
                    <a:p>
                      <a:endParaRPr lang="en-US"/>
                    </a:p>
                  </a:txBody>
                  <a:tcPr/>
                </a:tc>
                <a:tc>
                  <a:txBody>
                    <a:bodyPr/>
                    <a:lstStyle/>
                    <a:p>
                      <a:pPr algn="r" fontAlgn="b"/>
                      <a:r>
                        <a:rPr lang="en-US" sz="1050" u="none" strike="noStrike">
                          <a:solidFill>
                            <a:schemeClr val="tx1"/>
                          </a:solidFill>
                          <a:effectLst/>
                        </a:rPr>
                        <a:t>0.1749</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0.6044</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93013443"/>
                  </a:ext>
                </a:extLst>
              </a:tr>
              <a:tr h="196051">
                <a:tc vMerge="1">
                  <a:txBody>
                    <a:bodyPr/>
                    <a:lstStyle/>
                    <a:p>
                      <a:endParaRPr lang="en-US"/>
                    </a:p>
                  </a:txBody>
                  <a:tcPr/>
                </a:tc>
                <a:tc>
                  <a:txBody>
                    <a:bodyPr/>
                    <a:lstStyle/>
                    <a:p>
                      <a:pPr algn="r" fontAlgn="b"/>
                      <a:r>
                        <a:rPr lang="en-US" sz="1050" u="none" strike="noStrike">
                          <a:solidFill>
                            <a:schemeClr val="tx1"/>
                          </a:solidFill>
                          <a:effectLst/>
                        </a:rPr>
                        <a:t>2.192906</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2.066819</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Base</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31990480"/>
                  </a:ext>
                </a:extLst>
              </a:tr>
              <a:tr h="196051">
                <a:tc vMerge="1">
                  <a:txBody>
                    <a:bodyPr/>
                    <a:lstStyle/>
                    <a:p>
                      <a:endParaRPr lang="en-US"/>
                    </a:p>
                  </a:txBody>
                  <a:tcPr/>
                </a:tc>
                <a:tc>
                  <a:txBody>
                    <a:bodyPr/>
                    <a:lstStyle/>
                    <a:p>
                      <a:pPr algn="r" fontAlgn="b"/>
                      <a:r>
                        <a:rPr lang="en-US" sz="1050" u="none" strike="noStrike">
                          <a:solidFill>
                            <a:schemeClr val="tx1"/>
                          </a:solidFill>
                          <a:effectLst/>
                        </a:rPr>
                        <a:t>0.004865</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-0.00419</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83841850"/>
                  </a:ext>
                </a:extLst>
              </a:tr>
              <a:tr h="196051">
                <a:tc rowSpan="4">
                  <a:txBody>
                    <a:bodyPr/>
                    <a:lstStyle/>
                    <a:p>
                      <a:pPr algn="ctr" fontAlgn="b"/>
                      <a:r>
                        <a:rPr lang="en-US" sz="1050" u="none" strike="noStrike">
                          <a:solidFill>
                            <a:schemeClr val="tx1"/>
                          </a:solidFill>
                          <a:effectLst/>
                        </a:rPr>
                        <a:t>Stressed</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0.109678</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-0.0574</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FT</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27845676"/>
                  </a:ext>
                </a:extLst>
              </a:tr>
              <a:tr h="196051">
                <a:tc vMerge="1">
                  <a:txBody>
                    <a:bodyPr/>
                    <a:lstStyle/>
                    <a:p>
                      <a:endParaRPr lang="en-US"/>
                    </a:p>
                  </a:txBody>
                  <a:tcPr/>
                </a:tc>
                <a:tc>
                  <a:txBody>
                    <a:bodyPr/>
                    <a:lstStyle/>
                    <a:p>
                      <a:pPr algn="r" fontAlgn="b"/>
                      <a:r>
                        <a:rPr lang="en-US" sz="1050" u="none" strike="noStrike">
                          <a:solidFill>
                            <a:schemeClr val="tx1"/>
                          </a:solidFill>
                          <a:effectLst/>
                        </a:rPr>
                        <a:t>0.1621</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0.4654</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674240296"/>
                  </a:ext>
                </a:extLst>
              </a:tr>
              <a:tr h="196051">
                <a:tc vMerge="1">
                  <a:txBody>
                    <a:bodyPr/>
                    <a:lstStyle/>
                    <a:p>
                      <a:endParaRPr lang="en-US"/>
                    </a:p>
                  </a:txBody>
                  <a:tcPr/>
                </a:tc>
                <a:tc>
                  <a:txBody>
                    <a:bodyPr/>
                    <a:lstStyle/>
                    <a:p>
                      <a:pPr algn="r" fontAlgn="b"/>
                      <a:r>
                        <a:rPr lang="en-US" sz="1050" u="none" strike="noStrike">
                          <a:solidFill>
                            <a:schemeClr val="tx1"/>
                          </a:solidFill>
                          <a:effectLst/>
                        </a:rPr>
                        <a:t>1.769786</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2.101904</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475345963"/>
                  </a:ext>
                </a:extLst>
              </a:tr>
              <a:tr h="196051">
                <a:tc vMerge="1">
                  <a:txBody>
                    <a:bodyPr/>
                    <a:lstStyle/>
                    <a:p>
                      <a:endParaRPr lang="en-US"/>
                    </a:p>
                  </a:txBody>
                  <a:tcPr/>
                </a:tc>
                <a:tc>
                  <a:txBody>
                    <a:bodyPr/>
                    <a:lstStyle/>
                    <a:p>
                      <a:pPr algn="r" fontAlgn="b"/>
                      <a:r>
                        <a:rPr lang="en-US" sz="1050" u="none" strike="noStrike">
                          <a:solidFill>
                            <a:schemeClr val="tx1"/>
                          </a:solidFill>
                          <a:effectLst/>
                        </a:rPr>
                        <a:t>0.005931</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-0.00286</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7803515"/>
                  </a:ext>
                </a:extLst>
              </a:tr>
              <a:tr h="196051">
                <a:tc rowSpan="4">
                  <a:txBody>
                    <a:bodyPr/>
                    <a:lstStyle/>
                    <a:p>
                      <a:pPr algn="ctr" fontAlgn="b"/>
                      <a:r>
                        <a:rPr lang="en-US" sz="1050" u="none" strike="noStrike">
                          <a:solidFill>
                            <a:schemeClr val="tx1"/>
                          </a:solidFill>
                          <a:effectLst/>
                        </a:rPr>
                        <a:t>Frustrated</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-0.40499</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-0.14478</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846555872"/>
                  </a:ext>
                </a:extLst>
              </a:tr>
              <a:tr h="196051">
                <a:tc vMerge="1">
                  <a:txBody>
                    <a:bodyPr/>
                    <a:lstStyle/>
                    <a:p>
                      <a:endParaRPr lang="en-US"/>
                    </a:p>
                  </a:txBody>
                  <a:tcPr/>
                </a:tc>
                <a:tc>
                  <a:txBody>
                    <a:bodyPr/>
                    <a:lstStyle/>
                    <a:p>
                      <a:pPr algn="r" fontAlgn="b"/>
                      <a:r>
                        <a:rPr lang="en-US" sz="1050" u="none" strike="noStrike">
                          <a:solidFill>
                            <a:schemeClr val="tx1"/>
                          </a:solidFill>
                          <a:effectLst/>
                        </a:rPr>
                        <a:t>1.3E-07</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0.06953</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82272019"/>
                  </a:ext>
                </a:extLst>
              </a:tr>
              <a:tr h="196051">
                <a:tc vMerge="1">
                  <a:txBody>
                    <a:bodyPr/>
                    <a:lstStyle/>
                    <a:p>
                      <a:endParaRPr lang="en-US"/>
                    </a:p>
                  </a:txBody>
                  <a:tcPr/>
                </a:tc>
                <a:tc>
                  <a:txBody>
                    <a:bodyPr/>
                    <a:lstStyle/>
                    <a:p>
                      <a:pPr algn="r" fontAlgn="b"/>
                      <a:r>
                        <a:rPr lang="en-US" sz="1050" u="none" strike="noStrike">
                          <a:solidFill>
                            <a:schemeClr val="tx1"/>
                          </a:solidFill>
                          <a:effectLst/>
                        </a:rPr>
                        <a:t>2.7922</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2.275063</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Base</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539691353"/>
                  </a:ext>
                </a:extLst>
              </a:tr>
              <a:tr h="196051">
                <a:tc vMerge="1">
                  <a:txBody>
                    <a:bodyPr/>
                    <a:lstStyle/>
                    <a:p>
                      <a:endParaRPr lang="en-US"/>
                    </a:p>
                  </a:txBody>
                  <a:tcPr/>
                </a:tc>
                <a:tc>
                  <a:txBody>
                    <a:bodyPr/>
                    <a:lstStyle/>
                    <a:p>
                      <a:pPr algn="r" fontAlgn="b"/>
                      <a:r>
                        <a:rPr lang="en-US" sz="1050" u="none" strike="noStrike">
                          <a:solidFill>
                            <a:schemeClr val="tx1"/>
                          </a:solidFill>
                          <a:effectLst/>
                        </a:rPr>
                        <a:t>0.15866</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0.014685</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FT</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70983970"/>
                  </a:ext>
                </a:extLst>
              </a:tr>
              <a:tr h="196051">
                <a:tc rowSpan="4">
                  <a:txBody>
                    <a:bodyPr/>
                    <a:lstStyle/>
                    <a:p>
                      <a:pPr algn="ctr" fontAlgn="b"/>
                      <a:r>
                        <a:rPr lang="en-US" sz="1050" u="none" strike="noStrike">
                          <a:solidFill>
                            <a:schemeClr val="tx1"/>
                          </a:solidFill>
                          <a:effectLst/>
                        </a:rPr>
                        <a:t>Inspired</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-0.26767</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-0.37333</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Correlation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Base</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96894239"/>
                  </a:ext>
                </a:extLst>
              </a:tr>
              <a:tr h="196051">
                <a:tc vMerge="1">
                  <a:txBody>
                    <a:bodyPr/>
                    <a:lstStyle/>
                    <a:p>
                      <a:endParaRPr lang="en-US"/>
                    </a:p>
                  </a:txBody>
                  <a:tcPr/>
                </a:tc>
                <a:tc>
                  <a:txBody>
                    <a:bodyPr/>
                    <a:lstStyle/>
                    <a:p>
                      <a:pPr algn="r" fontAlgn="b"/>
                      <a:r>
                        <a:rPr lang="en-US" sz="1050" u="none" strike="noStrike">
                          <a:solidFill>
                            <a:schemeClr val="tx1"/>
                          </a:solidFill>
                          <a:effectLst/>
                        </a:rPr>
                        <a:t>0.000857</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2.17E-06</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P Value </a:t>
                      </a:r>
                      <a:endParaRPr lang="en-US" sz="1050" b="1"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a:solidFill>
                            <a:schemeClr val="tx1"/>
                          </a:solidFill>
                          <a:effectLst/>
                        </a:rPr>
                        <a:t>Base</a:t>
                      </a:r>
                      <a:endParaRPr lang="en-US" sz="1050" b="0" i="0" u="none" strike="noStrike">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19550602"/>
                  </a:ext>
                </a:extLst>
              </a:tr>
              <a:tr h="196051">
                <a:tc vMerge="1">
                  <a:txBody>
                    <a:bodyPr/>
                    <a:lstStyle/>
                    <a:p>
                      <a:endParaRPr lang="en-US"/>
                    </a:p>
                  </a:txBody>
                  <a:tcPr/>
                </a:tc>
                <a:tc>
                  <a:txBody>
                    <a:bodyPr/>
                    <a:lstStyle/>
                    <a:p>
                      <a:pPr algn="r" fontAlgn="b"/>
                      <a:r>
                        <a:rPr lang="en-US" sz="1050" u="none" strike="noStrike">
                          <a:solidFill>
                            <a:schemeClr val="tx1"/>
                          </a:solidFill>
                          <a:effectLst/>
                        </a:rPr>
                        <a:t>2.518656</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050" u="none" strike="noStrike">
                          <a:solidFill>
                            <a:schemeClr val="tx1"/>
                          </a:solidFill>
                          <a:effectLst/>
                        </a:rPr>
                        <a:t>2.728591</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ctr" fontAlgn="b"/>
                      <a:r>
                        <a:rPr lang="en-US" sz="1050" u="none" strike="noStrike" dirty="0">
                          <a:solidFill>
                            <a:schemeClr val="tx1"/>
                          </a:solidFill>
                          <a:effectLst/>
                        </a:rPr>
                        <a:t>MSE</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3175">
                      <a:solidFill>
                        <a:schemeClr val="tx1"/>
                      </a:solidFill>
                    </a:lnB>
                    <a:noFill/>
                  </a:tcPr>
                </a:tc>
                <a:tc>
                  <a:txBody>
                    <a:bodyPr/>
                    <a:lstStyle/>
                    <a:p>
                      <a:pPr algn="l" fontAlgn="b"/>
                      <a:r>
                        <a:rPr lang="en-US" sz="1050" u="none" strike="noStrike" dirty="0">
                          <a:solidFill>
                            <a:schemeClr val="tx1"/>
                          </a:solidFill>
                          <a:effectLst/>
                        </a:rPr>
                        <a:t>FT</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57372941"/>
                  </a:ext>
                </a:extLst>
              </a:tr>
              <a:tr h="196051">
                <a:tc vMerge="1">
                  <a:txBody>
                    <a:bodyPr/>
                    <a:lstStyle/>
                    <a:p>
                      <a:endParaRPr lang="en-US"/>
                    </a:p>
                  </a:txBody>
                  <a:tcPr/>
                </a:tc>
                <a:tc>
                  <a:txBody>
                    <a:bodyPr/>
                    <a:lstStyle/>
                    <a:p>
                      <a:pPr algn="r" fontAlgn="b"/>
                      <a:r>
                        <a:rPr lang="en-US" sz="1050" u="none" strike="noStrike">
                          <a:solidFill>
                            <a:schemeClr val="tx1"/>
                          </a:solidFill>
                          <a:effectLst/>
                        </a:rPr>
                        <a:t>0.065457</a:t>
                      </a:r>
                      <a:endParaRPr lang="en-US" sz="1050" b="0" i="0" u="none" strike="noStrike">
                        <a:solidFill>
                          <a:schemeClr val="tx1"/>
                        </a:solidFill>
                        <a:effectLst/>
                        <a:latin typeface="Monaco" pitchFamily="2" charset="77"/>
                      </a:endParaRPr>
                    </a:p>
                  </a:txBody>
                  <a:tcPr marL="5342" marR="5342" marT="5342"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050" u="none" strike="noStrike">
                          <a:solidFill>
                            <a:schemeClr val="tx1"/>
                          </a:solidFill>
                          <a:effectLst/>
                        </a:rPr>
                        <a:t>0.133638</a:t>
                      </a:r>
                      <a:endParaRPr lang="en-US" sz="1050" b="0" i="0" u="none" strike="noStrike">
                        <a:solidFill>
                          <a:schemeClr val="tx1"/>
                        </a:solidFill>
                        <a:effectLst/>
                        <a:latin typeface="Monaco" pitchFamily="2" charset="77"/>
                      </a:endParaRPr>
                    </a:p>
                  </a:txBody>
                  <a:tcPr marL="5342" marR="5342" marT="5342" marB="0" anchor="b">
                    <a:lnL>
                      <a:noFill/>
                    </a:lnL>
                    <a:lnR>
                      <a:noFill/>
                    </a:lnR>
                    <a:lnT w="3175">
                      <a:solidFill>
                        <a:schemeClr val="tx1"/>
                      </a:solidFill>
                    </a:lnT>
                    <a:lnB w="12700">
                      <a:solidFill>
                        <a:schemeClr val="accent1"/>
                      </a:solidFill>
                    </a:lnB>
                    <a:noFill/>
                  </a:tcPr>
                </a:tc>
                <a:tc>
                  <a:txBody>
                    <a:bodyPr/>
                    <a:lstStyle/>
                    <a:p>
                      <a:pPr algn="ctr" fontAlgn="b"/>
                      <a:r>
                        <a:rPr lang="en-US" sz="1050" u="none" strike="noStrike" dirty="0">
                          <a:solidFill>
                            <a:schemeClr val="tx1"/>
                          </a:solidFill>
                          <a:effectLst/>
                        </a:rPr>
                        <a:t>Adjusted R-squared</a:t>
                      </a:r>
                      <a:endParaRPr lang="en-US" sz="1050" b="1" i="0" u="none" strike="noStrike" dirty="0">
                        <a:solidFill>
                          <a:schemeClr val="tx1"/>
                        </a:solidFill>
                        <a:effectLst/>
                        <a:latin typeface="Monaco" pitchFamily="2" charset="77"/>
                      </a:endParaRPr>
                    </a:p>
                  </a:txBody>
                  <a:tcPr marL="5342" marR="5342" marT="5342" marB="0" anchor="b">
                    <a:lnL>
                      <a:noFill/>
                    </a:lnL>
                    <a:lnR>
                      <a:noFill/>
                    </a:lnR>
                    <a:lnT w="3175">
                      <a:solidFill>
                        <a:schemeClr val="tx1"/>
                      </a:solidFill>
                    </a:lnT>
                    <a:lnB w="12700">
                      <a:solidFill>
                        <a:schemeClr val="accent1"/>
                      </a:solidFill>
                    </a:lnB>
                    <a:noFill/>
                  </a:tcPr>
                </a:tc>
                <a:tc>
                  <a:txBody>
                    <a:bodyPr/>
                    <a:lstStyle/>
                    <a:p>
                      <a:pPr algn="l" fontAlgn="b"/>
                      <a:r>
                        <a:rPr lang="en-US" sz="1050" u="none" strike="noStrike" dirty="0">
                          <a:solidFill>
                            <a:schemeClr val="tx1"/>
                          </a:solidFill>
                          <a:effectLst/>
                        </a:rPr>
                        <a:t>Base</a:t>
                      </a:r>
                      <a:endParaRPr lang="en-US" sz="1050" b="0" i="0" u="none" strike="noStrike" dirty="0">
                        <a:solidFill>
                          <a:schemeClr val="tx1"/>
                        </a:solidFill>
                        <a:effectLst/>
                        <a:latin typeface="Aptos Narrow" panose="020B0004020202020204" pitchFamily="34" charset="0"/>
                      </a:endParaRPr>
                    </a:p>
                  </a:txBody>
                  <a:tcPr marL="5342" marR="5342" marT="5342"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4290087041"/>
                  </a:ext>
                </a:extLst>
              </a:tr>
            </a:tbl>
          </a:graphicData>
        </a:graphic>
      </p:graphicFrame>
    </p:spTree>
    <p:extLst>
      <p:ext uri="{BB962C8B-B14F-4D97-AF65-F5344CB8AC3E}">
        <p14:creationId xmlns:p14="http://schemas.microsoft.com/office/powerpoint/2010/main" val="1546728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E7BC-DE8F-9189-AC14-378F16040701}"/>
              </a:ext>
            </a:extLst>
          </p:cNvPr>
          <p:cNvSpPr>
            <a:spLocks noGrp="1"/>
          </p:cNvSpPr>
          <p:nvPr>
            <p:ph type="title"/>
          </p:nvPr>
        </p:nvSpPr>
        <p:spPr>
          <a:xfrm>
            <a:off x="307119" y="300265"/>
            <a:ext cx="7886700" cy="374822"/>
          </a:xfrm>
        </p:spPr>
        <p:txBody>
          <a:bodyPr anchor="ctr">
            <a:normAutofit/>
          </a:bodyPr>
          <a:lstStyle/>
          <a:p>
            <a:r>
              <a:rPr lang="en-US" dirty="0"/>
              <a:t>Can if actually predict the result</a:t>
            </a:r>
          </a:p>
        </p:txBody>
      </p:sp>
      <p:graphicFrame>
        <p:nvGraphicFramePr>
          <p:cNvPr id="3" name="Table 2">
            <a:extLst>
              <a:ext uri="{FF2B5EF4-FFF2-40B4-BE49-F238E27FC236}">
                <a16:creationId xmlns:a16="http://schemas.microsoft.com/office/drawing/2014/main" id="{A1948505-130D-BA85-CD5C-75CD50BA72F0}"/>
              </a:ext>
            </a:extLst>
          </p:cNvPr>
          <p:cNvGraphicFramePr>
            <a:graphicFrameLocks noGrp="1"/>
          </p:cNvGraphicFramePr>
          <p:nvPr/>
        </p:nvGraphicFramePr>
        <p:xfrm>
          <a:off x="307119" y="675087"/>
          <a:ext cx="8527962" cy="4220435"/>
        </p:xfrm>
        <a:graphic>
          <a:graphicData uri="http://schemas.openxmlformats.org/drawingml/2006/table">
            <a:tbl>
              <a:tblPr firstRow="1" bandRow="1">
                <a:tableStyleId>{5C22544A-7EE6-4342-B048-85BDC9FD1C3A}</a:tableStyleId>
              </a:tblPr>
              <a:tblGrid>
                <a:gridCol w="1428689">
                  <a:extLst>
                    <a:ext uri="{9D8B030D-6E8A-4147-A177-3AD203B41FA5}">
                      <a16:colId xmlns:a16="http://schemas.microsoft.com/office/drawing/2014/main" val="2777262456"/>
                    </a:ext>
                  </a:extLst>
                </a:gridCol>
                <a:gridCol w="1999992">
                  <a:extLst>
                    <a:ext uri="{9D8B030D-6E8A-4147-A177-3AD203B41FA5}">
                      <a16:colId xmlns:a16="http://schemas.microsoft.com/office/drawing/2014/main" val="1692884744"/>
                    </a:ext>
                  </a:extLst>
                </a:gridCol>
                <a:gridCol w="1831777">
                  <a:extLst>
                    <a:ext uri="{9D8B030D-6E8A-4147-A177-3AD203B41FA5}">
                      <a16:colId xmlns:a16="http://schemas.microsoft.com/office/drawing/2014/main" val="4286694557"/>
                    </a:ext>
                  </a:extLst>
                </a:gridCol>
                <a:gridCol w="2466902">
                  <a:extLst>
                    <a:ext uri="{9D8B030D-6E8A-4147-A177-3AD203B41FA5}">
                      <a16:colId xmlns:a16="http://schemas.microsoft.com/office/drawing/2014/main" val="3529898669"/>
                    </a:ext>
                  </a:extLst>
                </a:gridCol>
                <a:gridCol w="800602">
                  <a:extLst>
                    <a:ext uri="{9D8B030D-6E8A-4147-A177-3AD203B41FA5}">
                      <a16:colId xmlns:a16="http://schemas.microsoft.com/office/drawing/2014/main" val="2018310563"/>
                    </a:ext>
                  </a:extLst>
                </a:gridCol>
              </a:tblGrid>
              <a:tr h="325281">
                <a:tc gridSpan="5">
                  <a:txBody>
                    <a:bodyPr/>
                    <a:lstStyle/>
                    <a:p>
                      <a:pPr algn="ctr" fontAlgn="b"/>
                      <a:r>
                        <a:rPr lang="en-US" sz="1800" b="1" u="none" strike="noStrike" dirty="0">
                          <a:solidFill>
                            <a:schemeClr val="tx1"/>
                          </a:solidFill>
                          <a:effectLst/>
                        </a:rPr>
                        <a:t>Correlation</a:t>
                      </a:r>
                      <a:endParaRPr lang="en-US" sz="1800" b="1" i="0" u="none" strike="noStrike" dirty="0">
                        <a:solidFill>
                          <a:schemeClr val="tx1"/>
                        </a:solidFill>
                        <a:effectLst/>
                        <a:latin typeface="Aptos Narrow" panose="020B0004020202020204" pitchFamily="34" charset="0"/>
                      </a:endParaRPr>
                    </a:p>
                  </a:txBody>
                  <a:tcPr marL="4314" marR="4314" marT="4314" marB="0" anchor="b">
                    <a:lnL>
                      <a:noFill/>
                    </a:lnL>
                    <a:lnR>
                      <a:noFill/>
                    </a:lnR>
                    <a:lnT>
                      <a:noFill/>
                    </a:lnT>
                    <a:lnB w="19050">
                      <a:solidFill>
                        <a:schemeClr val="accent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5484239"/>
                  </a:ext>
                </a:extLst>
              </a:tr>
              <a:tr h="210899">
                <a:tc>
                  <a:txBody>
                    <a:bodyPr/>
                    <a:lstStyle/>
                    <a:p>
                      <a:pPr algn="l" fontAlgn="b"/>
                      <a:r>
                        <a:rPr lang="en-US" sz="1400" u="none" strike="noStrike">
                          <a:solidFill>
                            <a:schemeClr val="tx1"/>
                          </a:solidFill>
                          <a:effectLst/>
                        </a:rPr>
                        <a:t>Emotion </a:t>
                      </a:r>
                      <a:endParaRPr lang="en-US" sz="1400" b="0" i="0" u="none" strike="noStrike">
                        <a:solidFill>
                          <a:schemeClr val="tx1"/>
                        </a:solidFill>
                        <a:effectLst/>
                        <a:latin typeface="Aptos Narrow" panose="020B0004020202020204" pitchFamily="34" charset="0"/>
                      </a:endParaRPr>
                    </a:p>
                  </a:txBody>
                  <a:tcPr marL="4314" marR="4314" marT="4314" marB="0" anchor="b">
                    <a:lnL>
                      <a:noFill/>
                    </a:lnL>
                    <a:lnR>
                      <a:noFill/>
                    </a:lnR>
                    <a:lnT w="19050">
                      <a:solidFill>
                        <a:schemeClr val="accent1"/>
                      </a:solidFill>
                    </a:lnT>
                    <a:lnB w="3175">
                      <a:solidFill>
                        <a:schemeClr val="tx1"/>
                      </a:solidFill>
                    </a:lnB>
                    <a:noFill/>
                  </a:tcPr>
                </a:tc>
                <a:tc>
                  <a:txBody>
                    <a:bodyPr/>
                    <a:lstStyle/>
                    <a:p>
                      <a:pPr algn="l" fontAlgn="b"/>
                      <a:r>
                        <a:rPr lang="en-US" sz="1400" u="none" strike="noStrike">
                          <a:solidFill>
                            <a:schemeClr val="tx1"/>
                          </a:solidFill>
                          <a:effectLst/>
                        </a:rPr>
                        <a:t>Tuned Model</a:t>
                      </a:r>
                      <a:endParaRPr lang="en-US" sz="1400" b="0" i="0" u="none" strike="noStrike">
                        <a:solidFill>
                          <a:schemeClr val="tx1"/>
                        </a:solidFill>
                        <a:effectLst/>
                        <a:latin typeface="Aptos Narrow" panose="020B0004020202020204" pitchFamily="34" charset="0"/>
                      </a:endParaRPr>
                    </a:p>
                  </a:txBody>
                  <a:tcPr marL="4314" marR="4314" marT="4314" marB="0" anchor="b">
                    <a:lnL>
                      <a:noFill/>
                    </a:lnL>
                    <a:lnR>
                      <a:noFill/>
                    </a:lnR>
                    <a:lnT w="19050">
                      <a:solidFill>
                        <a:schemeClr val="accent1"/>
                      </a:solidFill>
                    </a:lnT>
                    <a:lnB w="3175">
                      <a:solidFill>
                        <a:schemeClr val="tx1"/>
                      </a:solidFill>
                    </a:lnB>
                    <a:noFill/>
                  </a:tcPr>
                </a:tc>
                <a:tc>
                  <a:txBody>
                    <a:bodyPr/>
                    <a:lstStyle/>
                    <a:p>
                      <a:pPr algn="l" fontAlgn="b"/>
                      <a:r>
                        <a:rPr lang="en-US" sz="1400" u="none" strike="noStrike">
                          <a:solidFill>
                            <a:schemeClr val="tx1"/>
                          </a:solidFill>
                          <a:effectLst/>
                        </a:rPr>
                        <a:t>Base Model</a:t>
                      </a:r>
                      <a:endParaRPr lang="en-US" sz="1400" b="0" i="0" u="none" strike="noStrike">
                        <a:solidFill>
                          <a:schemeClr val="tx1"/>
                        </a:solidFill>
                        <a:effectLst/>
                        <a:latin typeface="Aptos Narrow" panose="020B0004020202020204" pitchFamily="34" charset="0"/>
                      </a:endParaRPr>
                    </a:p>
                  </a:txBody>
                  <a:tcPr marL="4314" marR="4314" marT="4314" marB="0" anchor="b">
                    <a:lnL>
                      <a:noFill/>
                    </a:lnL>
                    <a:lnR>
                      <a:noFill/>
                    </a:lnR>
                    <a:lnT w="19050">
                      <a:solidFill>
                        <a:schemeClr val="accent1"/>
                      </a:solidFill>
                    </a:lnT>
                    <a:lnB w="3175">
                      <a:solidFill>
                        <a:schemeClr val="tx1"/>
                      </a:solidFill>
                    </a:lnB>
                    <a:noFill/>
                  </a:tcPr>
                </a:tc>
                <a:tc>
                  <a:txBody>
                    <a:bodyPr/>
                    <a:lstStyle/>
                    <a:p>
                      <a:pPr algn="ctr" fontAlgn="b"/>
                      <a:r>
                        <a:rPr lang="en-US" sz="1400" u="none" strike="noStrike">
                          <a:solidFill>
                            <a:schemeClr val="tx1"/>
                          </a:solidFill>
                          <a:effectLst/>
                        </a:rPr>
                        <a:t>Matric</a:t>
                      </a:r>
                      <a:endParaRPr lang="en-US" sz="1400" b="0" i="0" u="none" strike="noStrike">
                        <a:solidFill>
                          <a:schemeClr val="tx1"/>
                        </a:solidFill>
                        <a:effectLst/>
                        <a:latin typeface="Aptos Narrow" panose="020B0004020202020204" pitchFamily="34" charset="0"/>
                      </a:endParaRPr>
                    </a:p>
                  </a:txBody>
                  <a:tcPr marL="4314" marR="4314" marT="4314" marB="0" anchor="b">
                    <a:lnL>
                      <a:noFill/>
                    </a:lnL>
                    <a:lnR>
                      <a:noFill/>
                    </a:lnR>
                    <a:lnT w="19050">
                      <a:solidFill>
                        <a:schemeClr val="accent1"/>
                      </a:solidFill>
                    </a:lnT>
                    <a:lnB w="3175">
                      <a:solidFill>
                        <a:schemeClr val="tx1"/>
                      </a:solidFill>
                    </a:lnB>
                    <a:noFill/>
                  </a:tcPr>
                </a:tc>
                <a:tc>
                  <a:txBody>
                    <a:bodyPr/>
                    <a:lstStyle/>
                    <a:p>
                      <a:pPr algn="l" fontAlgn="b"/>
                      <a:endParaRPr lang="en-US" sz="1400" b="0" i="0" u="none" strike="noStrike">
                        <a:solidFill>
                          <a:schemeClr val="tx1"/>
                        </a:solidFill>
                        <a:effectLst/>
                        <a:latin typeface="Aptos Narrow" panose="020B0004020202020204" pitchFamily="34" charset="0"/>
                      </a:endParaRPr>
                    </a:p>
                  </a:txBody>
                  <a:tcPr marL="4314" marR="4314" marT="4314" marB="0" anchor="b">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2479805111"/>
                  </a:ext>
                </a:extLst>
              </a:tr>
              <a:tr h="183874">
                <a:tc rowSpan="4">
                  <a:txBody>
                    <a:bodyPr/>
                    <a:lstStyle/>
                    <a:p>
                      <a:pPr algn="ctr" fontAlgn="b"/>
                      <a:r>
                        <a:rPr lang="en-US" sz="1100" u="none" strike="noStrike">
                          <a:solidFill>
                            <a:schemeClr val="tx1"/>
                          </a:solidFill>
                          <a:effectLst/>
                        </a:rPr>
                        <a:t>Inspired</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-0.26767</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-0.37333</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Corelation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50325960"/>
                  </a:ext>
                </a:extLst>
              </a:tr>
              <a:tr h="183874">
                <a:tc vMerge="1">
                  <a:txBody>
                    <a:bodyPr/>
                    <a:lstStyle/>
                    <a:p>
                      <a:endParaRPr lang="en-US"/>
                    </a:p>
                  </a:txBody>
                  <a:tcPr/>
                </a:tc>
                <a:tc>
                  <a:txBody>
                    <a:bodyPr/>
                    <a:lstStyle/>
                    <a:p>
                      <a:pPr algn="r" fontAlgn="b"/>
                      <a:r>
                        <a:rPr lang="en-US" sz="1100" u="none" strike="noStrike">
                          <a:solidFill>
                            <a:schemeClr val="tx1"/>
                          </a:solidFill>
                          <a:effectLst/>
                        </a:rPr>
                        <a:t>0.000857</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2.17E-06</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P Value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29013542"/>
                  </a:ext>
                </a:extLst>
              </a:tr>
              <a:tr h="183874">
                <a:tc vMerge="1">
                  <a:txBody>
                    <a:bodyPr/>
                    <a:lstStyle/>
                    <a:p>
                      <a:endParaRPr lang="en-US"/>
                    </a:p>
                  </a:txBody>
                  <a:tcPr/>
                </a:tc>
                <a:tc>
                  <a:txBody>
                    <a:bodyPr/>
                    <a:lstStyle/>
                    <a:p>
                      <a:pPr algn="r" fontAlgn="b"/>
                      <a:r>
                        <a:rPr lang="en-US" sz="1100" u="none" strike="noStrike">
                          <a:solidFill>
                            <a:schemeClr val="tx1"/>
                          </a:solidFill>
                          <a:effectLst/>
                        </a:rPr>
                        <a:t>2.518656</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2.728591</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MSE</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670025437"/>
                  </a:ext>
                </a:extLst>
              </a:tr>
              <a:tr h="183874">
                <a:tc vMerge="1">
                  <a:txBody>
                    <a:bodyPr/>
                    <a:lstStyle/>
                    <a:p>
                      <a:endParaRPr lang="en-US"/>
                    </a:p>
                  </a:txBody>
                  <a:tcPr/>
                </a:tc>
                <a:tc>
                  <a:txBody>
                    <a:bodyPr/>
                    <a:lstStyle/>
                    <a:p>
                      <a:pPr algn="r" fontAlgn="b"/>
                      <a:r>
                        <a:rPr lang="en-US" sz="1100" u="none" strike="noStrike">
                          <a:solidFill>
                            <a:schemeClr val="tx1"/>
                          </a:solidFill>
                          <a:effectLst/>
                        </a:rPr>
                        <a:t>0.065457</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0.133638</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dirty="0">
                          <a:solidFill>
                            <a:schemeClr val="tx1"/>
                          </a:solidFill>
                          <a:effectLst/>
                        </a:rPr>
                        <a:t>Adjusted R-squared</a:t>
                      </a:r>
                      <a:endParaRPr lang="en-US" sz="1100" b="1" i="0" u="none" strike="noStrike" dirty="0">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81530664"/>
                  </a:ext>
                </a:extLst>
              </a:tr>
              <a:tr h="183874">
                <a:tc rowSpan="4">
                  <a:txBody>
                    <a:bodyPr/>
                    <a:lstStyle/>
                    <a:p>
                      <a:pPr algn="ctr" fontAlgn="b"/>
                      <a:r>
                        <a:rPr lang="en-US" sz="1100" u="none" strike="noStrike">
                          <a:solidFill>
                            <a:schemeClr val="tx1"/>
                          </a:solidFill>
                          <a:effectLst/>
                        </a:rPr>
                        <a:t>Apathetic</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-0.16162</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0.047494</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Corelation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510502848"/>
                  </a:ext>
                </a:extLst>
              </a:tr>
              <a:tr h="183874">
                <a:tc vMerge="1">
                  <a:txBody>
                    <a:bodyPr/>
                    <a:lstStyle/>
                    <a:p>
                      <a:endParaRPr lang="en-US"/>
                    </a:p>
                  </a:txBody>
                  <a:tcPr/>
                </a:tc>
                <a:tc>
                  <a:txBody>
                    <a:bodyPr/>
                    <a:lstStyle/>
                    <a:p>
                      <a:pPr algn="r" fontAlgn="b"/>
                      <a:r>
                        <a:rPr lang="en-US" sz="1100" u="none" strike="noStrike" dirty="0">
                          <a:solidFill>
                            <a:schemeClr val="tx1"/>
                          </a:solidFill>
                          <a:effectLst/>
                        </a:rPr>
                        <a:t>0.05131</a:t>
                      </a:r>
                      <a:endParaRPr lang="en-US" sz="1100" b="0" i="0" u="none" strike="noStrike" dirty="0">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0.5692</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P Value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129514287"/>
                  </a:ext>
                </a:extLst>
              </a:tr>
              <a:tr h="183874">
                <a:tc vMerge="1">
                  <a:txBody>
                    <a:bodyPr/>
                    <a:lstStyle/>
                    <a:p>
                      <a:endParaRPr lang="en-US"/>
                    </a:p>
                  </a:txBody>
                  <a:tcPr/>
                </a:tc>
                <a:tc>
                  <a:txBody>
                    <a:bodyPr/>
                    <a:lstStyle/>
                    <a:p>
                      <a:pPr algn="r" fontAlgn="b"/>
                      <a:r>
                        <a:rPr lang="en-US" sz="1100" u="none" strike="noStrike">
                          <a:solidFill>
                            <a:schemeClr val="tx1"/>
                          </a:solidFill>
                          <a:effectLst/>
                        </a:rPr>
                        <a:t>2.30732</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1.891963</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MSE</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943449262"/>
                  </a:ext>
                </a:extLst>
              </a:tr>
              <a:tr h="183874">
                <a:tc vMerge="1">
                  <a:txBody>
                    <a:bodyPr/>
                    <a:lstStyle/>
                    <a:p>
                      <a:endParaRPr lang="en-US"/>
                    </a:p>
                  </a:txBody>
                  <a:tcPr/>
                </a:tc>
                <a:tc>
                  <a:txBody>
                    <a:bodyPr/>
                    <a:lstStyle/>
                    <a:p>
                      <a:pPr algn="r" fontAlgn="b"/>
                      <a:r>
                        <a:rPr lang="en-US" sz="1100" u="none" strike="noStrike">
                          <a:solidFill>
                            <a:schemeClr val="tx1"/>
                          </a:solidFill>
                          <a:effectLst/>
                        </a:rPr>
                        <a:t>0.019357</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-0.00467</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Adjusted R-squared</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027893177"/>
                  </a:ext>
                </a:extLst>
              </a:tr>
              <a:tr h="183874">
                <a:tc rowSpan="4">
                  <a:txBody>
                    <a:bodyPr/>
                    <a:lstStyle/>
                    <a:p>
                      <a:pPr algn="ctr" fontAlgn="b"/>
                      <a:r>
                        <a:rPr lang="en-US" sz="1100" u="none" strike="noStrike">
                          <a:solidFill>
                            <a:schemeClr val="tx1"/>
                          </a:solidFill>
                          <a:effectLst/>
                        </a:rPr>
                        <a:t>Lonely</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-0.20946</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0.023781</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Corelation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40086413"/>
                  </a:ext>
                </a:extLst>
              </a:tr>
              <a:tr h="183874">
                <a:tc vMerge="1">
                  <a:txBody>
                    <a:bodyPr/>
                    <a:lstStyle/>
                    <a:p>
                      <a:endParaRPr lang="en-US"/>
                    </a:p>
                  </a:txBody>
                  <a:tcPr/>
                </a:tc>
                <a:tc>
                  <a:txBody>
                    <a:bodyPr/>
                    <a:lstStyle/>
                    <a:p>
                      <a:pPr algn="r" fontAlgn="b"/>
                      <a:r>
                        <a:rPr lang="en-US" sz="1100" u="none" strike="noStrike">
                          <a:solidFill>
                            <a:schemeClr val="tx1"/>
                          </a:solidFill>
                          <a:effectLst/>
                        </a:rPr>
                        <a:t>0.013</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0.7803</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P Value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014987289"/>
                  </a:ext>
                </a:extLst>
              </a:tr>
              <a:tr h="183874">
                <a:tc vMerge="1">
                  <a:txBody>
                    <a:bodyPr/>
                    <a:lstStyle/>
                    <a:p>
                      <a:endParaRPr lang="en-US"/>
                    </a:p>
                  </a:txBody>
                  <a:tcPr/>
                </a:tc>
                <a:tc>
                  <a:txBody>
                    <a:bodyPr/>
                    <a:lstStyle/>
                    <a:p>
                      <a:pPr algn="r" fontAlgn="b"/>
                      <a:r>
                        <a:rPr lang="en-US" sz="1100" u="none" strike="noStrike">
                          <a:solidFill>
                            <a:schemeClr val="tx1"/>
                          </a:solidFill>
                          <a:effectLst/>
                        </a:rPr>
                        <a:t>2.401652</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1.938493</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MSE</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653799651"/>
                  </a:ext>
                </a:extLst>
              </a:tr>
              <a:tr h="183874">
                <a:tc vMerge="1">
                  <a:txBody>
                    <a:bodyPr/>
                    <a:lstStyle/>
                    <a:p>
                      <a:endParaRPr lang="en-US"/>
                    </a:p>
                  </a:txBody>
                  <a:tcPr/>
                </a:tc>
                <a:tc>
                  <a:txBody>
                    <a:bodyPr/>
                    <a:lstStyle/>
                    <a:p>
                      <a:pPr algn="r" fontAlgn="b"/>
                      <a:r>
                        <a:rPr lang="en-US" sz="1100" u="none" strike="noStrike">
                          <a:solidFill>
                            <a:schemeClr val="tx1"/>
                          </a:solidFill>
                          <a:effectLst/>
                        </a:rPr>
                        <a:t>0.036947</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-0.00668</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Adjusted R-squared</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9763511"/>
                  </a:ext>
                </a:extLst>
              </a:tr>
              <a:tr h="183874">
                <a:tc rowSpan="4">
                  <a:txBody>
                    <a:bodyPr/>
                    <a:lstStyle/>
                    <a:p>
                      <a:pPr algn="ctr" fontAlgn="b"/>
                      <a:r>
                        <a:rPr lang="en-US" sz="1100" u="none" strike="noStrike">
                          <a:solidFill>
                            <a:schemeClr val="tx1"/>
                          </a:solidFill>
                          <a:effectLst/>
                        </a:rPr>
                        <a:t>Optimistic</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-0.19616</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-0.15648</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Corelation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75734475"/>
                  </a:ext>
                </a:extLst>
              </a:tr>
              <a:tr h="183874">
                <a:tc vMerge="1">
                  <a:txBody>
                    <a:bodyPr/>
                    <a:lstStyle/>
                    <a:p>
                      <a:endParaRPr lang="en-US"/>
                    </a:p>
                  </a:txBody>
                  <a:tcPr/>
                </a:tc>
                <a:tc>
                  <a:txBody>
                    <a:bodyPr/>
                    <a:lstStyle/>
                    <a:p>
                      <a:pPr algn="r" fontAlgn="b"/>
                      <a:r>
                        <a:rPr lang="en-US" sz="1100" u="none" strike="noStrike">
                          <a:solidFill>
                            <a:schemeClr val="tx1"/>
                          </a:solidFill>
                          <a:effectLst/>
                        </a:rPr>
                        <a:t>0.02311</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0.07099</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P Value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25201255"/>
                  </a:ext>
                </a:extLst>
              </a:tr>
              <a:tr h="183874">
                <a:tc vMerge="1">
                  <a:txBody>
                    <a:bodyPr/>
                    <a:lstStyle/>
                    <a:p>
                      <a:endParaRPr lang="en-US"/>
                    </a:p>
                  </a:txBody>
                  <a:tcPr/>
                </a:tc>
                <a:tc>
                  <a:txBody>
                    <a:bodyPr/>
                    <a:lstStyle/>
                    <a:p>
                      <a:pPr algn="r" fontAlgn="b"/>
                      <a:r>
                        <a:rPr lang="en-US" sz="1100" u="none" strike="noStrike">
                          <a:solidFill>
                            <a:schemeClr val="tx1"/>
                          </a:solidFill>
                          <a:effectLst/>
                        </a:rPr>
                        <a:t>2.374476</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2.295699</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MSE</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213239798"/>
                  </a:ext>
                </a:extLst>
              </a:tr>
              <a:tr h="183874">
                <a:tc vMerge="1">
                  <a:txBody>
                    <a:bodyPr/>
                    <a:lstStyle/>
                    <a:p>
                      <a:endParaRPr lang="en-US"/>
                    </a:p>
                  </a:txBody>
                  <a:tcPr/>
                </a:tc>
                <a:tc>
                  <a:txBody>
                    <a:bodyPr/>
                    <a:lstStyle/>
                    <a:p>
                      <a:pPr algn="r" fontAlgn="b"/>
                      <a:r>
                        <a:rPr lang="en-US" sz="1100" u="none" strike="noStrike">
                          <a:solidFill>
                            <a:schemeClr val="tx1"/>
                          </a:solidFill>
                          <a:effectLst/>
                        </a:rPr>
                        <a:t>0.031196</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0.017096</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Adjusted R-squared</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12760408"/>
                  </a:ext>
                </a:extLst>
              </a:tr>
              <a:tr h="183874">
                <a:tc rowSpan="4">
                  <a:txBody>
                    <a:bodyPr/>
                    <a:lstStyle/>
                    <a:p>
                      <a:pPr algn="ctr" fontAlgn="b"/>
                      <a:r>
                        <a:rPr lang="en-US" sz="1100" u="none" strike="noStrike">
                          <a:solidFill>
                            <a:schemeClr val="tx1"/>
                          </a:solidFill>
                          <a:effectLst/>
                        </a:rPr>
                        <a:t>Content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-0.41506</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-0.02651</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Corelation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56905262"/>
                  </a:ext>
                </a:extLst>
              </a:tr>
              <a:tr h="183874">
                <a:tc vMerge="1">
                  <a:txBody>
                    <a:bodyPr/>
                    <a:lstStyle/>
                    <a:p>
                      <a:endParaRPr lang="en-US"/>
                    </a:p>
                  </a:txBody>
                  <a:tcPr/>
                </a:tc>
                <a:tc>
                  <a:txBody>
                    <a:bodyPr/>
                    <a:lstStyle/>
                    <a:p>
                      <a:pPr algn="r" fontAlgn="b"/>
                      <a:r>
                        <a:rPr lang="en-US" sz="1100" u="none" strike="noStrike">
                          <a:solidFill>
                            <a:schemeClr val="tx1"/>
                          </a:solidFill>
                          <a:effectLst/>
                        </a:rPr>
                        <a:t>1.11E-06</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0.7664</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P Value </a:t>
                      </a:r>
                      <a:endParaRPr lang="en-US" sz="1100" b="1"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FT</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71702056"/>
                  </a:ext>
                </a:extLst>
              </a:tr>
              <a:tr h="183874">
                <a:tc vMerge="1">
                  <a:txBody>
                    <a:bodyPr/>
                    <a:lstStyle/>
                    <a:p>
                      <a:endParaRPr lang="en-US"/>
                    </a:p>
                  </a:txBody>
                  <a:tcPr/>
                </a:tc>
                <a:tc>
                  <a:txBody>
                    <a:bodyPr/>
                    <a:lstStyle/>
                    <a:p>
                      <a:pPr algn="r" fontAlgn="b"/>
                      <a:r>
                        <a:rPr lang="en-US" sz="1100" u="none" strike="noStrike">
                          <a:solidFill>
                            <a:schemeClr val="tx1"/>
                          </a:solidFill>
                          <a:effectLst/>
                        </a:rPr>
                        <a:t>2.808003</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3175">
                      <a:solidFill>
                        <a:schemeClr val="tx1"/>
                      </a:solidFill>
                    </a:lnB>
                    <a:noFill/>
                  </a:tcPr>
                </a:tc>
                <a:tc>
                  <a:txBody>
                    <a:bodyPr/>
                    <a:lstStyle/>
                    <a:p>
                      <a:pPr algn="r" fontAlgn="b"/>
                      <a:r>
                        <a:rPr lang="en-US" sz="1100" u="none" strike="noStrike">
                          <a:solidFill>
                            <a:schemeClr val="tx1"/>
                          </a:solidFill>
                          <a:effectLst/>
                        </a:rPr>
                        <a:t>2.036982</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ctr" fontAlgn="b"/>
                      <a:r>
                        <a:rPr lang="en-US" sz="1100" u="none" strike="noStrike">
                          <a:solidFill>
                            <a:schemeClr val="tx1"/>
                          </a:solidFill>
                          <a:effectLst/>
                        </a:rPr>
                        <a:t>MSE</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3175">
                      <a:solidFill>
                        <a:schemeClr val="tx1"/>
                      </a:solidFill>
                    </a:lnB>
                    <a:noFill/>
                  </a:tcPr>
                </a:tc>
                <a:tc>
                  <a:txBody>
                    <a:bodyPr/>
                    <a:lstStyle/>
                    <a:p>
                      <a:pPr algn="l" fontAlgn="b"/>
                      <a:r>
                        <a:rPr lang="en-US" sz="1100" u="none" strike="noStrike">
                          <a:solidFill>
                            <a:schemeClr val="tx1"/>
                          </a:solidFill>
                          <a:effectLst/>
                        </a:rPr>
                        <a:t>Base</a:t>
                      </a:r>
                      <a:endParaRPr lang="en-US" sz="1100" b="0" i="0" u="none" strike="noStrike">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41854779"/>
                  </a:ext>
                </a:extLst>
              </a:tr>
              <a:tr h="183874">
                <a:tc vMerge="1">
                  <a:txBody>
                    <a:bodyPr/>
                    <a:lstStyle/>
                    <a:p>
                      <a:endParaRPr lang="en-US"/>
                    </a:p>
                  </a:txBody>
                  <a:tcPr/>
                </a:tc>
                <a:tc>
                  <a:txBody>
                    <a:bodyPr/>
                    <a:lstStyle/>
                    <a:p>
                      <a:pPr algn="r" fontAlgn="b"/>
                      <a:r>
                        <a:rPr lang="en-US" sz="1100" u="none" strike="noStrike">
                          <a:solidFill>
                            <a:schemeClr val="tx1"/>
                          </a:solidFill>
                          <a:effectLst/>
                        </a:rPr>
                        <a:t>0.165703</a:t>
                      </a:r>
                      <a:endParaRPr lang="en-US" sz="1100" b="0" i="0" u="none" strike="noStrike">
                        <a:solidFill>
                          <a:schemeClr val="tx1"/>
                        </a:solidFill>
                        <a:effectLst/>
                        <a:latin typeface="Monaco" pitchFamily="2" charset="77"/>
                      </a:endParaRPr>
                    </a:p>
                  </a:txBody>
                  <a:tcPr marL="5666" marR="5666" marT="5666" marB="0" anchor="b">
                    <a:lnL w="3175">
                      <a:solidFill>
                        <a:schemeClr val="tx1"/>
                      </a:solidFill>
                    </a:lnL>
                    <a:lnR>
                      <a:noFill/>
                    </a:lnR>
                    <a:lnT w="3175">
                      <a:solidFill>
                        <a:schemeClr val="tx1"/>
                      </a:solidFill>
                    </a:lnT>
                    <a:lnB w="12700">
                      <a:solidFill>
                        <a:schemeClr val="accent1"/>
                      </a:solidFill>
                    </a:lnB>
                    <a:noFill/>
                  </a:tcPr>
                </a:tc>
                <a:tc>
                  <a:txBody>
                    <a:bodyPr/>
                    <a:lstStyle/>
                    <a:p>
                      <a:pPr algn="r" fontAlgn="b"/>
                      <a:r>
                        <a:rPr lang="en-US" sz="1100" u="none" strike="noStrike">
                          <a:solidFill>
                            <a:schemeClr val="tx1"/>
                          </a:solidFill>
                          <a:effectLst/>
                        </a:rPr>
                        <a:t>-0.00723</a:t>
                      </a:r>
                      <a:endParaRPr lang="en-US" sz="1100" b="0"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12700">
                      <a:solidFill>
                        <a:schemeClr val="accent1"/>
                      </a:solidFill>
                    </a:lnB>
                    <a:noFill/>
                  </a:tcPr>
                </a:tc>
                <a:tc>
                  <a:txBody>
                    <a:bodyPr/>
                    <a:lstStyle/>
                    <a:p>
                      <a:pPr algn="ctr" fontAlgn="b"/>
                      <a:r>
                        <a:rPr lang="en-US" sz="1100" u="none" strike="noStrike">
                          <a:solidFill>
                            <a:schemeClr val="tx1"/>
                          </a:solidFill>
                          <a:effectLst/>
                        </a:rPr>
                        <a:t>Adjusted R-squared</a:t>
                      </a:r>
                      <a:endParaRPr lang="en-US" sz="1100" b="1" i="0" u="none" strike="noStrike">
                        <a:solidFill>
                          <a:schemeClr val="tx1"/>
                        </a:solidFill>
                        <a:effectLst/>
                        <a:latin typeface="Monaco" pitchFamily="2" charset="77"/>
                      </a:endParaRPr>
                    </a:p>
                  </a:txBody>
                  <a:tcPr marL="5666" marR="5666" marT="5666" marB="0" anchor="b">
                    <a:lnL>
                      <a:noFill/>
                    </a:lnL>
                    <a:lnR>
                      <a:noFill/>
                    </a:lnR>
                    <a:lnT w="3175">
                      <a:solidFill>
                        <a:schemeClr val="tx1"/>
                      </a:solidFill>
                    </a:lnT>
                    <a:lnB w="12700">
                      <a:solidFill>
                        <a:schemeClr val="accent1"/>
                      </a:solidFill>
                    </a:lnB>
                    <a:noFill/>
                  </a:tcPr>
                </a:tc>
                <a:tc>
                  <a:txBody>
                    <a:bodyPr/>
                    <a:lstStyle/>
                    <a:p>
                      <a:pPr algn="l" fontAlgn="b"/>
                      <a:r>
                        <a:rPr lang="en-US" sz="1100" u="none" strike="noStrike" dirty="0">
                          <a:solidFill>
                            <a:schemeClr val="tx1"/>
                          </a:solidFill>
                          <a:effectLst/>
                        </a:rPr>
                        <a:t>FT</a:t>
                      </a:r>
                      <a:endParaRPr lang="en-US" sz="1100" b="0" i="0" u="none" strike="noStrike" dirty="0">
                        <a:solidFill>
                          <a:schemeClr val="tx1"/>
                        </a:solidFill>
                        <a:effectLst/>
                        <a:latin typeface="Aptos Narrow" panose="020B0004020202020204" pitchFamily="34" charset="0"/>
                      </a:endParaRPr>
                    </a:p>
                  </a:txBody>
                  <a:tcPr marL="5666" marR="5666" marT="5666" marB="0" anchor="b">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1607228349"/>
                  </a:ext>
                </a:extLst>
              </a:tr>
            </a:tbl>
          </a:graphicData>
        </a:graphic>
      </p:graphicFrame>
    </p:spTree>
    <p:extLst>
      <p:ext uri="{BB962C8B-B14F-4D97-AF65-F5344CB8AC3E}">
        <p14:creationId xmlns:p14="http://schemas.microsoft.com/office/powerpoint/2010/main" val="396978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14B6-B990-E32A-B292-67408F2676F4}"/>
              </a:ext>
            </a:extLst>
          </p:cNvPr>
          <p:cNvSpPr>
            <a:spLocks noGrp="1"/>
          </p:cNvSpPr>
          <p:nvPr>
            <p:ph type="title"/>
          </p:nvPr>
        </p:nvSpPr>
        <p:spPr/>
        <p:txBody>
          <a:bodyPr/>
          <a:lstStyle/>
          <a:p>
            <a:r>
              <a:rPr lang="en-DE" dirty="0"/>
              <a:t>Work Plan</a:t>
            </a:r>
          </a:p>
        </p:txBody>
      </p:sp>
      <p:sp>
        <p:nvSpPr>
          <p:cNvPr id="3" name="Rectangle 2">
            <a:extLst>
              <a:ext uri="{FF2B5EF4-FFF2-40B4-BE49-F238E27FC236}">
                <a16:creationId xmlns:a16="http://schemas.microsoft.com/office/drawing/2014/main" id="{F2EA83F0-1C5C-C422-B09D-23F5E5EE3617}"/>
              </a:ext>
            </a:extLst>
          </p:cNvPr>
          <p:cNvSpPr/>
          <p:nvPr/>
        </p:nvSpPr>
        <p:spPr>
          <a:xfrm>
            <a:off x="449033" y="971549"/>
            <a:ext cx="1817914" cy="3799110"/>
          </a:xfrm>
          <a:prstGeom prst="rect">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DE" sz="1100" b="1" dirty="0"/>
              <a:t>Training Model:</a:t>
            </a:r>
          </a:p>
          <a:p>
            <a:r>
              <a:rPr lang="en-DE" sz="1000" b="1"/>
              <a:t>Different </a:t>
            </a:r>
            <a:r>
              <a:rPr lang="en-DE" sz="1000" b="1" dirty="0"/>
              <a:t>training approach:</a:t>
            </a:r>
          </a:p>
          <a:p>
            <a:pPr marL="228600" indent="-228600">
              <a:buFont typeface="+mj-lt"/>
              <a:buAutoNum type="arabicPeriod"/>
            </a:pPr>
            <a:r>
              <a:rPr lang="de-DE" sz="1000" dirty="0" err="1"/>
              <a:t>We</a:t>
            </a:r>
            <a:r>
              <a:rPr lang="de-DE" sz="1000" dirty="0"/>
              <a:t> </a:t>
            </a:r>
            <a:r>
              <a:rPr lang="de-DE" sz="1000" dirty="0" err="1"/>
              <a:t>are</a:t>
            </a:r>
            <a:r>
              <a:rPr lang="de-DE" sz="1000" dirty="0"/>
              <a:t> </a:t>
            </a:r>
            <a:r>
              <a:rPr lang="de-DE" sz="1000" dirty="0" err="1"/>
              <a:t>training</a:t>
            </a:r>
            <a:r>
              <a:rPr lang="de-DE" sz="1000" dirty="0"/>
              <a:t> </a:t>
            </a:r>
            <a:r>
              <a:rPr lang="de-DE" sz="1000" dirty="0" err="1"/>
              <a:t>the</a:t>
            </a:r>
            <a:r>
              <a:rPr lang="de-DE" sz="1000" dirty="0"/>
              <a:t> </a:t>
            </a:r>
            <a:r>
              <a:rPr lang="de-DE" sz="1000" dirty="0" err="1"/>
              <a:t>model</a:t>
            </a:r>
            <a:r>
              <a:rPr lang="de-DE" sz="1000" dirty="0"/>
              <a:t> </a:t>
            </a:r>
            <a:r>
              <a:rPr lang="de-DE" sz="1000" dirty="0" err="1"/>
              <a:t>with</a:t>
            </a:r>
            <a:r>
              <a:rPr lang="de-DE" sz="1000" dirty="0"/>
              <a:t> a </a:t>
            </a:r>
            <a:r>
              <a:rPr lang="de-DE" sz="1000" dirty="0" err="1"/>
              <a:t>much</a:t>
            </a:r>
            <a:r>
              <a:rPr lang="de-DE" sz="1000" dirty="0"/>
              <a:t> </a:t>
            </a:r>
            <a:r>
              <a:rPr lang="de-DE" sz="1000" dirty="0" err="1"/>
              <a:t>smaller</a:t>
            </a:r>
            <a:r>
              <a:rPr lang="de-DE" sz="1000" dirty="0"/>
              <a:t> </a:t>
            </a:r>
            <a:r>
              <a:rPr lang="de-DE" sz="1000" dirty="0" err="1"/>
              <a:t>learning</a:t>
            </a:r>
            <a:r>
              <a:rPr lang="de-DE" sz="1000" dirty="0"/>
              <a:t> rate. </a:t>
            </a:r>
          </a:p>
          <a:p>
            <a:pPr marL="228600" indent="-228600">
              <a:buFont typeface="+mj-lt"/>
              <a:buAutoNum type="arabicPeriod"/>
            </a:pPr>
            <a:r>
              <a:rPr lang="de-DE" sz="1000" b="1" dirty="0" err="1"/>
              <a:t>Reduce</a:t>
            </a:r>
            <a:r>
              <a:rPr lang="de-DE" sz="1000" b="1" dirty="0"/>
              <a:t> </a:t>
            </a:r>
            <a:r>
              <a:rPr lang="de-DE" sz="1000" b="1" dirty="0" err="1"/>
              <a:t>the</a:t>
            </a:r>
            <a:r>
              <a:rPr lang="de-DE" sz="1000" b="1" dirty="0"/>
              <a:t> </a:t>
            </a:r>
            <a:r>
              <a:rPr lang="de-DE" sz="1000" b="1" dirty="0" err="1"/>
              <a:t>number</a:t>
            </a:r>
            <a:r>
              <a:rPr lang="de-DE" sz="1000" b="1" dirty="0"/>
              <a:t> </a:t>
            </a:r>
            <a:r>
              <a:rPr lang="de-DE" sz="1000" b="1" dirty="0" err="1"/>
              <a:t>of</a:t>
            </a:r>
            <a:r>
              <a:rPr lang="de-DE" sz="1000" b="1" dirty="0"/>
              <a:t> </a:t>
            </a:r>
            <a:r>
              <a:rPr lang="de-DE" sz="1000" b="1" dirty="0" err="1"/>
              <a:t>epochs</a:t>
            </a:r>
            <a:r>
              <a:rPr lang="de-DE" sz="1000" b="1" dirty="0"/>
              <a:t> </a:t>
            </a:r>
            <a:r>
              <a:rPr lang="de-DE" sz="1000" dirty="0"/>
              <a:t>and </a:t>
            </a:r>
            <a:r>
              <a:rPr lang="de-DE" sz="1000" b="1" dirty="0"/>
              <a:t>save </a:t>
            </a:r>
            <a:r>
              <a:rPr lang="de-DE" sz="1000" b="1" dirty="0" err="1"/>
              <a:t>checkpoints</a:t>
            </a:r>
            <a:r>
              <a:rPr lang="de-DE" sz="1000" b="1" dirty="0"/>
              <a:t> </a:t>
            </a:r>
            <a:r>
              <a:rPr lang="de-DE" sz="1000" dirty="0"/>
              <a:t>at </a:t>
            </a:r>
            <a:r>
              <a:rPr lang="de-DE" sz="1000" dirty="0" err="1"/>
              <a:t>each</a:t>
            </a:r>
            <a:r>
              <a:rPr lang="de-DE" sz="1000" dirty="0"/>
              <a:t> </a:t>
            </a:r>
            <a:r>
              <a:rPr lang="de-DE" sz="1000" dirty="0" err="1"/>
              <a:t>epoch</a:t>
            </a:r>
            <a:r>
              <a:rPr lang="de-DE" sz="1000" dirty="0"/>
              <a:t>. </a:t>
            </a:r>
          </a:p>
          <a:p>
            <a:pPr marL="228600" indent="-228600">
              <a:buFont typeface="+mj-lt"/>
              <a:buAutoNum type="arabicPeriod"/>
            </a:pPr>
            <a:r>
              <a:rPr lang="de-DE" sz="1000" dirty="0"/>
              <a:t>Use a different </a:t>
            </a:r>
            <a:r>
              <a:rPr lang="de-DE" sz="1000" dirty="0" err="1"/>
              <a:t>model</a:t>
            </a:r>
            <a:r>
              <a:rPr lang="de-DE" sz="1000" dirty="0"/>
              <a:t> </a:t>
            </a:r>
            <a:r>
              <a:rPr lang="de-DE" sz="1000" dirty="0" err="1"/>
              <a:t>than</a:t>
            </a:r>
            <a:r>
              <a:rPr lang="de-DE" sz="1000" dirty="0"/>
              <a:t> </a:t>
            </a:r>
            <a:r>
              <a:rPr lang="de-DE" sz="1000" dirty="0" err="1"/>
              <a:t>before</a:t>
            </a:r>
            <a:r>
              <a:rPr lang="de-DE" sz="1000" dirty="0"/>
              <a:t>, </a:t>
            </a:r>
            <a:r>
              <a:rPr lang="de-DE" sz="1000" dirty="0" err="1"/>
              <a:t>which</a:t>
            </a:r>
            <a:r>
              <a:rPr lang="de-DE" sz="1000" dirty="0"/>
              <a:t> </a:t>
            </a:r>
            <a:r>
              <a:rPr lang="de-DE" sz="1000" dirty="0" err="1"/>
              <a:t>has</a:t>
            </a:r>
            <a:r>
              <a:rPr lang="de-DE" sz="1000" dirty="0"/>
              <a:t> </a:t>
            </a:r>
            <a:r>
              <a:rPr lang="de-DE" sz="1000" dirty="0" err="1"/>
              <a:t>been</a:t>
            </a:r>
            <a:r>
              <a:rPr lang="de-DE" sz="1000" dirty="0"/>
              <a:t> </a:t>
            </a:r>
            <a:r>
              <a:rPr lang="de-DE" sz="1000" dirty="0" err="1"/>
              <a:t>pre</a:t>
            </a:r>
            <a:r>
              <a:rPr lang="de-DE" sz="1000" dirty="0"/>
              <a:t>-train on </a:t>
            </a:r>
            <a:r>
              <a:rPr lang="de-DE" sz="1000" dirty="0" err="1"/>
              <a:t>data</a:t>
            </a:r>
            <a:r>
              <a:rPr lang="de-DE" sz="1000" dirty="0"/>
              <a:t> </a:t>
            </a:r>
            <a:r>
              <a:rPr lang="de-DE" sz="1000" dirty="0" err="1"/>
              <a:t>up</a:t>
            </a:r>
            <a:r>
              <a:rPr lang="de-DE" sz="1000" dirty="0"/>
              <a:t> </a:t>
            </a:r>
            <a:r>
              <a:rPr lang="de-DE" sz="1000" dirty="0" err="1"/>
              <a:t>to</a:t>
            </a:r>
            <a:r>
              <a:rPr lang="de-DE" sz="1000" dirty="0"/>
              <a:t> 2019.</a:t>
            </a:r>
            <a:endParaRPr lang="en-DE" dirty="0"/>
          </a:p>
          <a:p>
            <a:endParaRPr lang="en-DE" dirty="0"/>
          </a:p>
        </p:txBody>
      </p:sp>
      <p:sp>
        <p:nvSpPr>
          <p:cNvPr id="5" name="Rectangle 4">
            <a:extLst>
              <a:ext uri="{FF2B5EF4-FFF2-40B4-BE49-F238E27FC236}">
                <a16:creationId xmlns:a16="http://schemas.microsoft.com/office/drawing/2014/main" id="{C8F045F6-BAA2-BE28-0CD1-31E8628D22D7}"/>
              </a:ext>
            </a:extLst>
          </p:cNvPr>
          <p:cNvSpPr/>
          <p:nvPr/>
        </p:nvSpPr>
        <p:spPr>
          <a:xfrm>
            <a:off x="2612570" y="957945"/>
            <a:ext cx="1817914" cy="3799110"/>
          </a:xfrm>
          <a:prstGeom prst="rect">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DE" sz="1200" b="1" dirty="0"/>
              <a:t>Query Model:</a:t>
            </a:r>
          </a:p>
          <a:p>
            <a:pPr marL="228600" indent="-228600">
              <a:buFont typeface="+mj-lt"/>
              <a:buAutoNum type="arabicPeriod"/>
            </a:pPr>
            <a:r>
              <a:rPr lang="en-DE" sz="1000" dirty="0"/>
              <a:t>Ask </a:t>
            </a:r>
            <a:r>
              <a:rPr lang="en-GB" sz="1000" dirty="0"/>
              <a:t>the </a:t>
            </a:r>
            <a:r>
              <a:rPr lang="en-DE" sz="1000" dirty="0"/>
              <a:t>same question to all differently </a:t>
            </a:r>
            <a:r>
              <a:rPr lang="en-DE" sz="1000"/>
              <a:t>trained models.</a:t>
            </a:r>
            <a:endParaRPr lang="en-DE" sz="1000" dirty="0"/>
          </a:p>
          <a:p>
            <a:endParaRPr lang="en-DE" dirty="0"/>
          </a:p>
          <a:p>
            <a:r>
              <a:rPr lang="en-DE" sz="1000" b="1" dirty="0"/>
              <a:t>Different Query approach:</a:t>
            </a:r>
          </a:p>
          <a:p>
            <a:pPr marL="228600" indent="-228600">
              <a:buFont typeface="+mj-lt"/>
              <a:buAutoNum type="arabicPeriod"/>
            </a:pPr>
            <a:r>
              <a:rPr lang="de-DE" sz="1000" dirty="0"/>
              <a:t>Single Query </a:t>
            </a:r>
            <a:r>
              <a:rPr lang="de-DE" sz="1000" dirty="0" err="1"/>
              <a:t>for</a:t>
            </a:r>
            <a:r>
              <a:rPr lang="de-DE" sz="1000" dirty="0"/>
              <a:t> </a:t>
            </a:r>
            <a:r>
              <a:rPr lang="de-DE" sz="1000" dirty="0" err="1"/>
              <a:t>each</a:t>
            </a:r>
            <a:r>
              <a:rPr lang="de-DE" sz="1000" dirty="0"/>
              <a:t> Question. </a:t>
            </a:r>
            <a:endParaRPr lang="en-DE" sz="1000" dirty="0"/>
          </a:p>
          <a:p>
            <a:pPr marL="228600" indent="-228600">
              <a:buFont typeface="+mj-lt"/>
              <a:buAutoNum type="arabicPeriod"/>
            </a:pPr>
            <a:r>
              <a:rPr lang="de-DE" sz="1000" dirty="0"/>
              <a:t>Multiple Query </a:t>
            </a:r>
            <a:r>
              <a:rPr lang="de-DE" sz="1000" dirty="0" err="1"/>
              <a:t>for</a:t>
            </a:r>
            <a:r>
              <a:rPr lang="de-DE" sz="1000" dirty="0"/>
              <a:t> </a:t>
            </a:r>
            <a:r>
              <a:rPr lang="de-DE" sz="1000" dirty="0" err="1"/>
              <a:t>each</a:t>
            </a:r>
            <a:r>
              <a:rPr lang="de-DE" sz="1000" dirty="0"/>
              <a:t> Question. </a:t>
            </a:r>
            <a:endParaRPr lang="en-DE" sz="1000" dirty="0"/>
          </a:p>
          <a:p>
            <a:endParaRPr lang="en-DE" dirty="0"/>
          </a:p>
          <a:p>
            <a:endParaRPr lang="en-DE" dirty="0"/>
          </a:p>
          <a:p>
            <a:endParaRPr lang="en-DE" dirty="0"/>
          </a:p>
          <a:p>
            <a:endParaRPr lang="en-DE" dirty="0"/>
          </a:p>
        </p:txBody>
      </p:sp>
      <p:sp>
        <p:nvSpPr>
          <p:cNvPr id="6" name="Rectangle 5">
            <a:extLst>
              <a:ext uri="{FF2B5EF4-FFF2-40B4-BE49-F238E27FC236}">
                <a16:creationId xmlns:a16="http://schemas.microsoft.com/office/drawing/2014/main" id="{92B859B3-C2F1-18CF-F8F5-C2B11E3D7E6D}"/>
              </a:ext>
            </a:extLst>
          </p:cNvPr>
          <p:cNvSpPr/>
          <p:nvPr/>
        </p:nvSpPr>
        <p:spPr>
          <a:xfrm>
            <a:off x="4759306" y="960580"/>
            <a:ext cx="1817914" cy="3799110"/>
          </a:xfrm>
          <a:prstGeom prst="rect">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de-DE" sz="1200" b="1" dirty="0" err="1"/>
              <a:t>Calculation</a:t>
            </a:r>
            <a:r>
              <a:rPr lang="en-DE" sz="1200" b="1"/>
              <a:t>:</a:t>
            </a:r>
            <a:endParaRPr lang="en-US" sz="1000" dirty="0"/>
          </a:p>
          <a:p>
            <a:pPr marL="228600" indent="-228600">
              <a:buFont typeface="+mj-lt"/>
              <a:buAutoNum type="arabicPeriod"/>
            </a:pPr>
            <a:endParaRPr lang="en-US" sz="1000" dirty="0"/>
          </a:p>
          <a:p>
            <a:pPr marL="0" marR="0" lvl="0" indent="0" algn="l" defTabSz="457200" eaLnBrk="1" fontAlgn="auto" latinLnBrk="0" hangingPunct="1">
              <a:lnSpc>
                <a:spcPct val="100000"/>
              </a:lnSpc>
              <a:spcBef>
                <a:spcPts val="0"/>
              </a:spcBef>
              <a:spcAft>
                <a:spcPts val="0"/>
              </a:spcAft>
              <a:buClrTx/>
              <a:buSzTx/>
              <a:buFontTx/>
              <a:buNone/>
              <a:tabLst/>
              <a:defRPr/>
            </a:pPr>
            <a:r>
              <a:rPr lang="de-DE" sz="1000" b="1" dirty="0">
                <a:solidFill>
                  <a:prstClr val="black"/>
                </a:solidFill>
                <a:latin typeface="Arial"/>
                <a:cs typeface="Arial"/>
              </a:rPr>
              <a:t>Different </a:t>
            </a:r>
            <a:r>
              <a:rPr lang="de-DE" sz="1000" b="1" dirty="0" err="1">
                <a:solidFill>
                  <a:prstClr val="black"/>
                </a:solidFill>
                <a:latin typeface="Arial"/>
                <a:cs typeface="Arial"/>
              </a:rPr>
              <a:t>calculation</a:t>
            </a:r>
            <a:r>
              <a:rPr lang="de-DE" sz="1000" b="1" dirty="0">
                <a:solidFill>
                  <a:prstClr val="black"/>
                </a:solidFill>
                <a:latin typeface="Arial"/>
                <a:cs typeface="Arial"/>
              </a:rPr>
              <a:t> </a:t>
            </a:r>
            <a:r>
              <a:rPr lang="de-DE" sz="1000" b="1" dirty="0" err="1">
                <a:solidFill>
                  <a:prstClr val="black"/>
                </a:solidFill>
                <a:latin typeface="Arial"/>
                <a:cs typeface="Arial"/>
              </a:rPr>
              <a:t>methods</a:t>
            </a:r>
            <a:r>
              <a:rPr kumimoji="0" lang="en-DE" sz="1000" b="1" i="0" u="none" strike="noStrike" kern="0" cap="none" spc="0" normalizeH="0" baseline="0" noProof="0">
                <a:ln>
                  <a:noFill/>
                </a:ln>
                <a:solidFill>
                  <a:prstClr val="black"/>
                </a:solidFill>
                <a:effectLst/>
                <a:uLnTx/>
                <a:uFillTx/>
                <a:latin typeface="Arial"/>
                <a:cs typeface="Arial"/>
              </a:rPr>
              <a:t>:</a:t>
            </a:r>
          </a:p>
          <a:p>
            <a:pPr marL="228600" marR="0" lvl="0" indent="-228600" algn="l" defTabSz="45720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0" cap="none" spc="0" normalizeH="0" baseline="0" noProof="0" dirty="0">
                <a:ln>
                  <a:noFill/>
                </a:ln>
                <a:solidFill>
                  <a:prstClr val="black"/>
                </a:solidFill>
                <a:effectLst/>
                <a:uLnTx/>
                <a:uFillTx/>
                <a:latin typeface="Helvetica" pitchFamily="2" charset="0"/>
                <a:cs typeface="Arial"/>
              </a:rPr>
              <a:t>Calculating emotion from the </a:t>
            </a:r>
            <a:r>
              <a:rPr lang="en-GB" sz="1000" dirty="0">
                <a:solidFill>
                  <a:prstClr val="black"/>
                </a:solidFill>
                <a:latin typeface="Helvetica" pitchFamily="2" charset="0"/>
                <a:cs typeface="Arial"/>
              </a:rPr>
              <a:t>single </a:t>
            </a:r>
            <a:r>
              <a:rPr kumimoji="0" lang="en-GB" sz="1000" b="0" i="0" u="none" strike="noStrike" kern="0" cap="none" spc="0" normalizeH="0" baseline="0" noProof="0" dirty="0">
                <a:ln>
                  <a:noFill/>
                </a:ln>
                <a:solidFill>
                  <a:prstClr val="black"/>
                </a:solidFill>
                <a:effectLst/>
                <a:uLnTx/>
                <a:uFillTx/>
                <a:latin typeface="Helvetica" pitchFamily="2" charset="0"/>
                <a:cs typeface="Arial"/>
              </a:rPr>
              <a:t>token</a:t>
            </a:r>
          </a:p>
          <a:p>
            <a:pPr marL="228600" marR="0" lvl="0" indent="-228600" algn="l" defTabSz="45720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0" cap="none" spc="0" normalizeH="0" baseline="0" noProof="0" dirty="0">
                <a:ln>
                  <a:noFill/>
                </a:ln>
                <a:solidFill>
                  <a:prstClr val="black"/>
                </a:solidFill>
                <a:effectLst/>
                <a:uLnTx/>
                <a:uFillTx/>
                <a:latin typeface="Helvetica" pitchFamily="2" charset="0"/>
                <a:cs typeface="Arial"/>
              </a:rPr>
              <a:t>Calculating emotion </a:t>
            </a:r>
            <a:r>
              <a:rPr lang="en-GB" sz="1000" dirty="0">
                <a:solidFill>
                  <a:prstClr val="black"/>
                </a:solidFill>
                <a:latin typeface="Helvetica" pitchFamily="2" charset="0"/>
                <a:cs typeface="Arial"/>
              </a:rPr>
              <a:t>from all tokens based on the similarity with the targeted token</a:t>
            </a:r>
            <a:endParaRPr kumimoji="0" lang="en-GB" sz="1000" b="0" i="0" u="none" strike="noStrike" kern="0" cap="none" spc="0" normalizeH="0" baseline="0" noProof="0" dirty="0">
              <a:ln>
                <a:noFill/>
              </a:ln>
              <a:solidFill>
                <a:prstClr val="black"/>
              </a:solidFill>
              <a:effectLst/>
              <a:uLnTx/>
              <a:uFillTx/>
              <a:latin typeface="Helvetica" pitchFamily="2" charset="0"/>
              <a:cs typeface="Arial"/>
            </a:endParaRPr>
          </a:p>
          <a:p>
            <a:endParaRPr lang="en-DE" dirty="0"/>
          </a:p>
          <a:p>
            <a:endParaRPr lang="en-DE" dirty="0"/>
          </a:p>
          <a:p>
            <a:endParaRPr lang="en-DE" dirty="0"/>
          </a:p>
        </p:txBody>
      </p:sp>
      <p:sp>
        <p:nvSpPr>
          <p:cNvPr id="7" name="Rectangle 6">
            <a:extLst>
              <a:ext uri="{FF2B5EF4-FFF2-40B4-BE49-F238E27FC236}">
                <a16:creationId xmlns:a16="http://schemas.microsoft.com/office/drawing/2014/main" id="{5B61559B-D502-200A-9493-5C57793F61C9}"/>
              </a:ext>
            </a:extLst>
          </p:cNvPr>
          <p:cNvSpPr/>
          <p:nvPr/>
        </p:nvSpPr>
        <p:spPr>
          <a:xfrm>
            <a:off x="6934204" y="914400"/>
            <a:ext cx="1817914" cy="3799110"/>
          </a:xfrm>
          <a:prstGeom prst="rect">
            <a:avLst/>
          </a:prstGeom>
        </p:spPr>
        <p:style>
          <a:lnRef idx="2">
            <a:schemeClr val="accent2"/>
          </a:lnRef>
          <a:fillRef idx="1">
            <a:schemeClr val="lt1"/>
          </a:fillRef>
          <a:effectRef idx="0">
            <a:schemeClr val="accent2"/>
          </a:effectRef>
          <a:fontRef idx="minor">
            <a:schemeClr val="dk1"/>
          </a:fontRef>
        </p:style>
        <p:txBody>
          <a:bodyPr rtlCol="0" anchor="t" anchorCtr="0"/>
          <a:lstStyle/>
          <a:p>
            <a:r>
              <a:rPr lang="en-DE" sz="1200" b="1" dirty="0"/>
              <a:t>Compare result</a:t>
            </a:r>
            <a:r>
              <a:rPr lang="en-GB" sz="1200" b="1" dirty="0"/>
              <a:t>s</a:t>
            </a:r>
            <a:r>
              <a:rPr lang="en-DE" sz="1200" b="1" dirty="0"/>
              <a:t> from different approach</a:t>
            </a:r>
            <a:r>
              <a:rPr lang="en-GB" sz="1200" b="1" dirty="0"/>
              <a:t>es</a:t>
            </a:r>
            <a:r>
              <a:rPr lang="en-DE" sz="1200" b="1" dirty="0"/>
              <a:t>: </a:t>
            </a:r>
          </a:p>
          <a:p>
            <a:pPr marL="228600" indent="-228600">
              <a:buFont typeface="+mj-lt"/>
              <a:buAutoNum type="arabicPeriod"/>
            </a:pPr>
            <a:r>
              <a:rPr lang="en-US" sz="1000" dirty="0"/>
              <a:t>Compared with existing solutions, such as </a:t>
            </a:r>
            <a:r>
              <a:rPr lang="en-US" sz="1000" b="1" dirty="0"/>
              <a:t>dictionary-based and sentiment</a:t>
            </a:r>
          </a:p>
          <a:p>
            <a:pPr marL="228600" indent="-228600">
              <a:buFont typeface="+mj-lt"/>
              <a:buAutoNum type="arabicPeriod"/>
            </a:pPr>
            <a:r>
              <a:rPr lang="en-US" sz="1000" dirty="0"/>
              <a:t>take the </a:t>
            </a:r>
            <a:r>
              <a:rPr lang="en-US" sz="1000" b="1" dirty="0"/>
              <a:t>base model and ask the same question but with a time anchor</a:t>
            </a:r>
            <a:r>
              <a:rPr lang="en-US" sz="1000" dirty="0"/>
              <a:t>. </a:t>
            </a:r>
          </a:p>
          <a:p>
            <a:pPr marL="228600" indent="-228600">
              <a:buFont typeface="+mj-lt"/>
              <a:buAutoNum type="arabicPeriod"/>
            </a:pPr>
            <a:r>
              <a:rPr lang="en-US" sz="1000" dirty="0">
                <a:effectLst/>
                <a:latin typeface="Helvetica" pitchFamily="2" charset="0"/>
              </a:rPr>
              <a:t>Try wit</a:t>
            </a:r>
            <a:r>
              <a:rPr lang="en-US" sz="1000" dirty="0">
                <a:latin typeface="Helvetica" pitchFamily="2" charset="0"/>
              </a:rPr>
              <a:t>h </a:t>
            </a:r>
            <a:r>
              <a:rPr lang="en-US" sz="1000" b="1" dirty="0">
                <a:latin typeface="Helvetica" pitchFamily="2" charset="0"/>
              </a:rPr>
              <a:t>shifting timeframe. </a:t>
            </a:r>
            <a:endParaRPr lang="en-GB" sz="1000" b="1" dirty="0">
              <a:effectLst/>
              <a:latin typeface="Helvetica" pitchFamily="2" charset="0"/>
            </a:endParaRPr>
          </a:p>
          <a:p>
            <a:pPr marL="228600" indent="-228600">
              <a:buFont typeface="+mj-lt"/>
              <a:buAutoNum type="arabicPeriod"/>
            </a:pPr>
            <a:endParaRPr lang="en-DE" sz="1000" dirty="0"/>
          </a:p>
        </p:txBody>
      </p:sp>
      <p:sp>
        <p:nvSpPr>
          <p:cNvPr id="8" name="Right Arrow 7">
            <a:extLst>
              <a:ext uri="{FF2B5EF4-FFF2-40B4-BE49-F238E27FC236}">
                <a16:creationId xmlns:a16="http://schemas.microsoft.com/office/drawing/2014/main" id="{CF7B9F23-F574-C265-E2D0-432CE0D60885}"/>
              </a:ext>
            </a:extLst>
          </p:cNvPr>
          <p:cNvSpPr/>
          <p:nvPr/>
        </p:nvSpPr>
        <p:spPr>
          <a:xfrm>
            <a:off x="2274059" y="2634343"/>
            <a:ext cx="304804" cy="40821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Right Arrow 8">
            <a:extLst>
              <a:ext uri="{FF2B5EF4-FFF2-40B4-BE49-F238E27FC236}">
                <a16:creationId xmlns:a16="http://schemas.microsoft.com/office/drawing/2014/main" id="{FD757BE4-D190-6FF4-AF75-420A7CF41B38}"/>
              </a:ext>
            </a:extLst>
          </p:cNvPr>
          <p:cNvSpPr/>
          <p:nvPr/>
        </p:nvSpPr>
        <p:spPr>
          <a:xfrm>
            <a:off x="4430485" y="2666997"/>
            <a:ext cx="304804" cy="40821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Right Arrow 9">
            <a:extLst>
              <a:ext uri="{FF2B5EF4-FFF2-40B4-BE49-F238E27FC236}">
                <a16:creationId xmlns:a16="http://schemas.microsoft.com/office/drawing/2014/main" id="{4D868423-D78F-7F7A-2614-40D05ABBEDC2}"/>
              </a:ext>
            </a:extLst>
          </p:cNvPr>
          <p:cNvSpPr/>
          <p:nvPr/>
        </p:nvSpPr>
        <p:spPr>
          <a:xfrm>
            <a:off x="6629400" y="2721423"/>
            <a:ext cx="304804" cy="40821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pic>
        <p:nvPicPr>
          <p:cNvPr id="14" name="Graphic 13" descr="Computer with solid fill">
            <a:extLst>
              <a:ext uri="{FF2B5EF4-FFF2-40B4-BE49-F238E27FC236}">
                <a16:creationId xmlns:a16="http://schemas.microsoft.com/office/drawing/2014/main" id="{3B9A2839-4086-F9BE-4F5E-327216C570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649" y="3970556"/>
            <a:ext cx="674910" cy="674910"/>
          </a:xfrm>
          <a:prstGeom prst="rect">
            <a:avLst/>
          </a:prstGeom>
        </p:spPr>
      </p:pic>
      <p:pic>
        <p:nvPicPr>
          <p:cNvPr id="16" name="Graphic 15" descr="Questions with solid fill">
            <a:extLst>
              <a:ext uri="{FF2B5EF4-FFF2-40B4-BE49-F238E27FC236}">
                <a16:creationId xmlns:a16="http://schemas.microsoft.com/office/drawing/2014/main" id="{7B9E4A1E-8EC2-1502-017C-F9A2457C4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230" y="3978715"/>
            <a:ext cx="658593" cy="658593"/>
          </a:xfrm>
          <a:prstGeom prst="rect">
            <a:avLst/>
          </a:prstGeom>
        </p:spPr>
      </p:pic>
      <p:pic>
        <p:nvPicPr>
          <p:cNvPr id="18" name="Graphic 17" descr="Ruler with solid fill">
            <a:extLst>
              <a:ext uri="{FF2B5EF4-FFF2-40B4-BE49-F238E27FC236}">
                <a16:creationId xmlns:a16="http://schemas.microsoft.com/office/drawing/2014/main" id="{CD345836-0B9C-00CD-B101-BA492F80F7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1959" y="3978715"/>
            <a:ext cx="576955" cy="576955"/>
          </a:xfrm>
          <a:prstGeom prst="rect">
            <a:avLst/>
          </a:prstGeom>
        </p:spPr>
      </p:pic>
      <p:pic>
        <p:nvPicPr>
          <p:cNvPr id="20" name="Graphic 19" descr="Scales of justice with solid fill">
            <a:extLst>
              <a:ext uri="{FF2B5EF4-FFF2-40B4-BE49-F238E27FC236}">
                <a16:creationId xmlns:a16="http://schemas.microsoft.com/office/drawing/2014/main" id="{3259D68E-D9C6-7F6E-FAD2-4D806AEEBC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8556" y="3820884"/>
            <a:ext cx="789210" cy="702127"/>
          </a:xfrm>
          <a:prstGeom prst="rect">
            <a:avLst/>
          </a:prstGeom>
        </p:spPr>
      </p:pic>
    </p:spTree>
    <p:extLst>
      <p:ext uri="{BB962C8B-B14F-4D97-AF65-F5344CB8AC3E}">
        <p14:creationId xmlns:p14="http://schemas.microsoft.com/office/powerpoint/2010/main" val="209221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el 2"/>
          <p:cNvSpPr>
            <a:spLocks noGrp="1"/>
          </p:cNvSpPr>
          <p:nvPr>
            <p:ph type="title"/>
          </p:nvPr>
        </p:nvSpPr>
        <p:spPr bwMode="auto"/>
        <p:txBody>
          <a:bodyPr/>
          <a:lstStyle/>
          <a:p>
            <a:pPr>
              <a:defRPr/>
            </a:pPr>
            <a:r>
              <a:rPr lang="de-DE" dirty="0"/>
              <a:t>Training Models</a:t>
            </a:r>
          </a:p>
        </p:txBody>
      </p:sp>
      <p:cxnSp>
        <p:nvCxnSpPr>
          <p:cNvPr id="66" name="Straight Arrow Connector 65">
            <a:extLst>
              <a:ext uri="{FF2B5EF4-FFF2-40B4-BE49-F238E27FC236}">
                <a16:creationId xmlns:a16="http://schemas.microsoft.com/office/drawing/2014/main" id="{5306F2CC-AB4A-34AA-06A1-4617445C65B8}"/>
              </a:ext>
            </a:extLst>
          </p:cNvPr>
          <p:cNvCxnSpPr>
            <a:cxnSpLocks/>
            <a:stCxn id="41" idx="1"/>
            <a:endCxn id="49" idx="3"/>
          </p:cNvCxnSpPr>
          <p:nvPr/>
        </p:nvCxnSpPr>
        <p:spPr>
          <a:xfrm flipH="1" flipV="1">
            <a:off x="5601199" y="3463550"/>
            <a:ext cx="453231" cy="89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0E1E910-10EE-3373-1A20-4453B5F71E20}"/>
              </a:ext>
            </a:extLst>
          </p:cNvPr>
          <p:cNvCxnSpPr>
            <a:cxnSpLocks/>
          </p:cNvCxnSpPr>
          <p:nvPr/>
        </p:nvCxnSpPr>
        <p:spPr>
          <a:xfrm flipH="1" flipV="1">
            <a:off x="5601082" y="2550223"/>
            <a:ext cx="453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AF1696A-678E-3FF6-F59F-5397B91D654F}"/>
              </a:ext>
            </a:extLst>
          </p:cNvPr>
          <p:cNvCxnSpPr>
            <a:cxnSpLocks/>
          </p:cNvCxnSpPr>
          <p:nvPr/>
        </p:nvCxnSpPr>
        <p:spPr>
          <a:xfrm flipH="1" flipV="1">
            <a:off x="5609124" y="1165749"/>
            <a:ext cx="453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EB878AB-2053-F7F8-3892-EEA75F4C3C3D}"/>
              </a:ext>
            </a:extLst>
          </p:cNvPr>
          <p:cNvGrpSpPr/>
          <p:nvPr/>
        </p:nvGrpSpPr>
        <p:grpSpPr>
          <a:xfrm>
            <a:off x="409714" y="926275"/>
            <a:ext cx="5227114" cy="3828605"/>
            <a:chOff x="409714" y="926275"/>
            <a:chExt cx="5227114" cy="2876015"/>
          </a:xfrm>
        </p:grpSpPr>
        <p:sp>
          <p:nvSpPr>
            <p:cNvPr id="6" name="Rectangle 5">
              <a:extLst>
                <a:ext uri="{FF2B5EF4-FFF2-40B4-BE49-F238E27FC236}">
                  <a16:creationId xmlns:a16="http://schemas.microsoft.com/office/drawing/2014/main" id="{B93354E0-F0D5-53ED-1EE9-98E8E0F954ED}"/>
                </a:ext>
              </a:extLst>
            </p:cNvPr>
            <p:cNvSpPr/>
            <p:nvPr/>
          </p:nvSpPr>
          <p:spPr>
            <a:xfrm>
              <a:off x="427516" y="926275"/>
              <a:ext cx="5177637" cy="5602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DE" dirty="0"/>
                <a:t>Pre-train Language Model</a:t>
              </a:r>
              <a:endParaRPr lang="en-GB" dirty="0">
                <a:effectLst/>
                <a:latin typeface="Helvetica" pitchFamily="2" charset="0"/>
              </a:endParaRPr>
            </a:p>
          </p:txBody>
        </p:sp>
        <p:sp>
          <p:nvSpPr>
            <p:cNvPr id="7" name="Down Arrow 6">
              <a:extLst>
                <a:ext uri="{FF2B5EF4-FFF2-40B4-BE49-F238E27FC236}">
                  <a16:creationId xmlns:a16="http://schemas.microsoft.com/office/drawing/2014/main" id="{804E868A-3E72-764D-49EE-3151498DBA44}"/>
                </a:ext>
              </a:extLst>
            </p:cNvPr>
            <p:cNvSpPr/>
            <p:nvPr/>
          </p:nvSpPr>
          <p:spPr>
            <a:xfrm>
              <a:off x="2909455" y="1486516"/>
              <a:ext cx="498764" cy="22353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512F771B-6EFE-6666-7501-0121FA36206C}"/>
                </a:ext>
              </a:extLst>
            </p:cNvPr>
            <p:cNvSpPr/>
            <p:nvPr/>
          </p:nvSpPr>
          <p:spPr>
            <a:xfrm>
              <a:off x="454254" y="1983180"/>
              <a:ext cx="65015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1000" dirty="0"/>
                <a:t>Data 1</a:t>
              </a:r>
            </a:p>
          </p:txBody>
        </p:sp>
        <p:cxnSp>
          <p:nvCxnSpPr>
            <p:cNvPr id="13" name="Straight Connector 12">
              <a:extLst>
                <a:ext uri="{FF2B5EF4-FFF2-40B4-BE49-F238E27FC236}">
                  <a16:creationId xmlns:a16="http://schemas.microsoft.com/office/drawing/2014/main" id="{F5914BB2-E536-10F6-F7AA-6AFE5F5FCC25}"/>
                </a:ext>
              </a:extLst>
            </p:cNvPr>
            <p:cNvCxnSpPr>
              <a:cxnSpLocks/>
            </p:cNvCxnSpPr>
            <p:nvPr/>
          </p:nvCxnSpPr>
          <p:spPr>
            <a:xfrm>
              <a:off x="427516" y="1801289"/>
              <a:ext cx="5177637"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5E0B9A0-00C4-5068-6E4D-1C77B043F4F2}"/>
                </a:ext>
              </a:extLst>
            </p:cNvPr>
            <p:cNvCxnSpPr>
              <a:cxnSpLocks/>
            </p:cNvCxnSpPr>
            <p:nvPr/>
          </p:nvCxnSpPr>
          <p:spPr>
            <a:xfrm>
              <a:off x="437416" y="2499958"/>
              <a:ext cx="5177637"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ounded Rectangle 16">
              <a:extLst>
                <a:ext uri="{FF2B5EF4-FFF2-40B4-BE49-F238E27FC236}">
                  <a16:creationId xmlns:a16="http://schemas.microsoft.com/office/drawing/2014/main" id="{D61A91E0-C2C3-3AD5-FF96-B02DEA31A093}"/>
                </a:ext>
              </a:extLst>
            </p:cNvPr>
            <p:cNvSpPr/>
            <p:nvPr/>
          </p:nvSpPr>
          <p:spPr>
            <a:xfrm>
              <a:off x="1224171" y="1981203"/>
              <a:ext cx="65015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1000" dirty="0"/>
                <a:t>Data 2</a:t>
              </a:r>
            </a:p>
          </p:txBody>
        </p:sp>
        <p:sp>
          <p:nvSpPr>
            <p:cNvPr id="18" name="Rounded Rectangle 17">
              <a:extLst>
                <a:ext uri="{FF2B5EF4-FFF2-40B4-BE49-F238E27FC236}">
                  <a16:creationId xmlns:a16="http://schemas.microsoft.com/office/drawing/2014/main" id="{AA12FFEC-588C-43F7-D487-5BB511C77F89}"/>
                </a:ext>
              </a:extLst>
            </p:cNvPr>
            <p:cNvSpPr/>
            <p:nvPr/>
          </p:nvSpPr>
          <p:spPr>
            <a:xfrm>
              <a:off x="2005962" y="1991097"/>
              <a:ext cx="65015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1000" dirty="0"/>
                <a:t>Data 3</a:t>
              </a:r>
            </a:p>
          </p:txBody>
        </p:sp>
        <p:sp>
          <p:nvSpPr>
            <p:cNvPr id="19" name="Rounded Rectangle 18">
              <a:extLst>
                <a:ext uri="{FF2B5EF4-FFF2-40B4-BE49-F238E27FC236}">
                  <a16:creationId xmlns:a16="http://schemas.microsoft.com/office/drawing/2014/main" id="{1FAE1EA0-119F-3DC4-267F-FEEB22684EA3}"/>
                </a:ext>
              </a:extLst>
            </p:cNvPr>
            <p:cNvSpPr/>
            <p:nvPr/>
          </p:nvSpPr>
          <p:spPr>
            <a:xfrm>
              <a:off x="2752130" y="1977244"/>
              <a:ext cx="65015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1000" dirty="0"/>
                <a:t>Data 4</a:t>
              </a:r>
            </a:p>
          </p:txBody>
        </p:sp>
        <p:sp>
          <p:nvSpPr>
            <p:cNvPr id="20" name="Rounded Rectangle 19">
              <a:extLst>
                <a:ext uri="{FF2B5EF4-FFF2-40B4-BE49-F238E27FC236}">
                  <a16:creationId xmlns:a16="http://schemas.microsoft.com/office/drawing/2014/main" id="{BA7D5812-080D-F4F1-57D1-A7A32990A335}"/>
                </a:ext>
              </a:extLst>
            </p:cNvPr>
            <p:cNvSpPr/>
            <p:nvPr/>
          </p:nvSpPr>
          <p:spPr>
            <a:xfrm>
              <a:off x="3462667" y="1975263"/>
              <a:ext cx="65015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1000" dirty="0"/>
                <a:t>Data 5</a:t>
              </a:r>
            </a:p>
          </p:txBody>
        </p:sp>
        <p:sp>
          <p:nvSpPr>
            <p:cNvPr id="21" name="Rounded Rectangle 20">
              <a:extLst>
                <a:ext uri="{FF2B5EF4-FFF2-40B4-BE49-F238E27FC236}">
                  <a16:creationId xmlns:a16="http://schemas.microsoft.com/office/drawing/2014/main" id="{8DAAA717-636C-7766-E27F-FD98D563AD8B}"/>
                </a:ext>
              </a:extLst>
            </p:cNvPr>
            <p:cNvSpPr/>
            <p:nvPr/>
          </p:nvSpPr>
          <p:spPr>
            <a:xfrm>
              <a:off x="4885722" y="1985157"/>
              <a:ext cx="729331" cy="296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DE" sz="900" dirty="0"/>
                <a:t>Data 200</a:t>
              </a:r>
            </a:p>
          </p:txBody>
        </p:sp>
        <p:cxnSp>
          <p:nvCxnSpPr>
            <p:cNvPr id="23" name="Straight Connector 22">
              <a:extLst>
                <a:ext uri="{FF2B5EF4-FFF2-40B4-BE49-F238E27FC236}">
                  <a16:creationId xmlns:a16="http://schemas.microsoft.com/office/drawing/2014/main" id="{0C2B082A-E6BA-AB07-9828-5F16EE05D3F0}"/>
                </a:ext>
              </a:extLst>
            </p:cNvPr>
            <p:cNvCxnSpPr>
              <a:cxnSpLocks/>
            </p:cNvCxnSpPr>
            <p:nvPr/>
          </p:nvCxnSpPr>
          <p:spPr>
            <a:xfrm>
              <a:off x="4251366" y="2137558"/>
              <a:ext cx="522515"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015AA9F8-5ED3-8D0B-7EE6-92EADFEAA7A4}"/>
                </a:ext>
              </a:extLst>
            </p:cNvPr>
            <p:cNvCxnSpPr>
              <a:cxnSpLocks/>
            </p:cNvCxnSpPr>
            <p:nvPr/>
          </p:nvCxnSpPr>
          <p:spPr>
            <a:xfrm>
              <a:off x="1163780" y="1801289"/>
              <a:ext cx="0" cy="200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47D2EAE-E819-B51E-B760-1470BEDDF80D}"/>
                </a:ext>
              </a:extLst>
            </p:cNvPr>
            <p:cNvCxnSpPr>
              <a:cxnSpLocks/>
            </p:cNvCxnSpPr>
            <p:nvPr/>
          </p:nvCxnSpPr>
          <p:spPr>
            <a:xfrm>
              <a:off x="1933699" y="1801289"/>
              <a:ext cx="0" cy="200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BA087E-A307-79DC-A170-79A228861B4E}"/>
                </a:ext>
              </a:extLst>
            </p:cNvPr>
            <p:cNvCxnSpPr>
              <a:cxnSpLocks/>
            </p:cNvCxnSpPr>
            <p:nvPr/>
          </p:nvCxnSpPr>
          <p:spPr>
            <a:xfrm>
              <a:off x="2703614" y="1801289"/>
              <a:ext cx="0" cy="200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AB6CFC-3C8C-89E2-F540-29CEED0CD841}"/>
                </a:ext>
              </a:extLst>
            </p:cNvPr>
            <p:cNvCxnSpPr>
              <a:cxnSpLocks/>
            </p:cNvCxnSpPr>
            <p:nvPr/>
          </p:nvCxnSpPr>
          <p:spPr>
            <a:xfrm>
              <a:off x="3426029" y="1801289"/>
              <a:ext cx="0" cy="200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56A019-DEC6-0248-8C3F-988BAE621FF6}"/>
                </a:ext>
              </a:extLst>
            </p:cNvPr>
            <p:cNvCxnSpPr>
              <a:cxnSpLocks/>
            </p:cNvCxnSpPr>
            <p:nvPr/>
          </p:nvCxnSpPr>
          <p:spPr>
            <a:xfrm>
              <a:off x="4172196" y="1801289"/>
              <a:ext cx="0" cy="200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4B7037-09D1-49F7-42BF-A46FFABAFD96}"/>
                </a:ext>
              </a:extLst>
            </p:cNvPr>
            <p:cNvCxnSpPr>
              <a:cxnSpLocks/>
            </p:cNvCxnSpPr>
            <p:nvPr/>
          </p:nvCxnSpPr>
          <p:spPr>
            <a:xfrm>
              <a:off x="4835232" y="1801289"/>
              <a:ext cx="0" cy="2001001"/>
            </a:xfrm>
            <a:prstGeom prst="line">
              <a:avLst/>
            </a:prstGeom>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421661A0-932F-D943-E6D5-F089D1E45A63}"/>
                </a:ext>
              </a:extLst>
            </p:cNvPr>
            <p:cNvSpPr/>
            <p:nvPr/>
          </p:nvSpPr>
          <p:spPr>
            <a:xfrm>
              <a:off x="440400" y="2681845"/>
              <a:ext cx="65015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Train 1</a:t>
              </a:r>
            </a:p>
          </p:txBody>
        </p:sp>
        <p:sp>
          <p:nvSpPr>
            <p:cNvPr id="45" name="Rounded Rectangle 44">
              <a:extLst>
                <a:ext uri="{FF2B5EF4-FFF2-40B4-BE49-F238E27FC236}">
                  <a16:creationId xmlns:a16="http://schemas.microsoft.com/office/drawing/2014/main" id="{8EE58D3F-C278-7321-AF7B-FD4A7E83461F}"/>
                </a:ext>
              </a:extLst>
            </p:cNvPr>
            <p:cNvSpPr/>
            <p:nvPr/>
          </p:nvSpPr>
          <p:spPr>
            <a:xfrm>
              <a:off x="1210317" y="2679868"/>
              <a:ext cx="65015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Train 2</a:t>
              </a:r>
            </a:p>
          </p:txBody>
        </p:sp>
        <p:sp>
          <p:nvSpPr>
            <p:cNvPr id="46" name="Rounded Rectangle 45">
              <a:extLst>
                <a:ext uri="{FF2B5EF4-FFF2-40B4-BE49-F238E27FC236}">
                  <a16:creationId xmlns:a16="http://schemas.microsoft.com/office/drawing/2014/main" id="{D1010ACF-89F7-DB75-F03F-CF1253DE7B21}"/>
                </a:ext>
              </a:extLst>
            </p:cNvPr>
            <p:cNvSpPr/>
            <p:nvPr/>
          </p:nvSpPr>
          <p:spPr>
            <a:xfrm>
              <a:off x="1992108" y="2689762"/>
              <a:ext cx="65015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Train 3</a:t>
              </a:r>
            </a:p>
          </p:txBody>
        </p:sp>
        <p:sp>
          <p:nvSpPr>
            <p:cNvPr id="47" name="Rounded Rectangle 46">
              <a:extLst>
                <a:ext uri="{FF2B5EF4-FFF2-40B4-BE49-F238E27FC236}">
                  <a16:creationId xmlns:a16="http://schemas.microsoft.com/office/drawing/2014/main" id="{A354CE87-7BFD-089B-5D97-E4CDC4084DF8}"/>
                </a:ext>
              </a:extLst>
            </p:cNvPr>
            <p:cNvSpPr/>
            <p:nvPr/>
          </p:nvSpPr>
          <p:spPr>
            <a:xfrm>
              <a:off x="2738276" y="2675909"/>
              <a:ext cx="65015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Train 4</a:t>
              </a:r>
            </a:p>
          </p:txBody>
        </p:sp>
        <p:sp>
          <p:nvSpPr>
            <p:cNvPr id="48" name="Rounded Rectangle 47">
              <a:extLst>
                <a:ext uri="{FF2B5EF4-FFF2-40B4-BE49-F238E27FC236}">
                  <a16:creationId xmlns:a16="http://schemas.microsoft.com/office/drawing/2014/main" id="{74467740-EB6E-E525-DCD8-17455A1A454B}"/>
                </a:ext>
              </a:extLst>
            </p:cNvPr>
            <p:cNvSpPr/>
            <p:nvPr/>
          </p:nvSpPr>
          <p:spPr>
            <a:xfrm>
              <a:off x="3448813" y="2673928"/>
              <a:ext cx="65015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Train 5</a:t>
              </a:r>
            </a:p>
          </p:txBody>
        </p:sp>
        <p:sp>
          <p:nvSpPr>
            <p:cNvPr id="49" name="Rounded Rectangle 48">
              <a:extLst>
                <a:ext uri="{FF2B5EF4-FFF2-40B4-BE49-F238E27FC236}">
                  <a16:creationId xmlns:a16="http://schemas.microsoft.com/office/drawing/2014/main" id="{0C001853-60FC-16CC-CE55-FC6AF33F0A7B}"/>
                </a:ext>
              </a:extLst>
            </p:cNvPr>
            <p:cNvSpPr/>
            <p:nvPr/>
          </p:nvSpPr>
          <p:spPr>
            <a:xfrm>
              <a:off x="4871868" y="2683822"/>
              <a:ext cx="729331" cy="2968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DE" sz="900" dirty="0"/>
                <a:t>Train 200</a:t>
              </a:r>
            </a:p>
          </p:txBody>
        </p:sp>
        <p:cxnSp>
          <p:nvCxnSpPr>
            <p:cNvPr id="56" name="Straight Connector 55">
              <a:extLst>
                <a:ext uri="{FF2B5EF4-FFF2-40B4-BE49-F238E27FC236}">
                  <a16:creationId xmlns:a16="http://schemas.microsoft.com/office/drawing/2014/main" id="{3A7015D7-9C3E-41C4-6BCE-E5CF9680CDA9}"/>
                </a:ext>
              </a:extLst>
            </p:cNvPr>
            <p:cNvCxnSpPr>
              <a:cxnSpLocks/>
            </p:cNvCxnSpPr>
            <p:nvPr/>
          </p:nvCxnSpPr>
          <p:spPr>
            <a:xfrm>
              <a:off x="459191" y="3162998"/>
              <a:ext cx="5177637"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6DB3B87A-7889-9FEC-DEE5-2C8622529DC4}"/>
                </a:ext>
              </a:extLst>
            </p:cNvPr>
            <p:cNvCxnSpPr>
              <a:cxnSpLocks/>
            </p:cNvCxnSpPr>
            <p:nvPr/>
          </p:nvCxnSpPr>
          <p:spPr>
            <a:xfrm>
              <a:off x="4237515" y="2848098"/>
              <a:ext cx="522515"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4AC5B9E7-DE91-257D-2422-C961982D0449}"/>
                </a:ext>
              </a:extLst>
            </p:cNvPr>
            <p:cNvCxnSpPr>
              <a:cxnSpLocks/>
            </p:cNvCxnSpPr>
            <p:nvPr/>
          </p:nvCxnSpPr>
          <p:spPr>
            <a:xfrm>
              <a:off x="409714" y="3802290"/>
              <a:ext cx="5196429"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 name="Rounded Rectangle 71">
              <a:extLst>
                <a:ext uri="{FF2B5EF4-FFF2-40B4-BE49-F238E27FC236}">
                  <a16:creationId xmlns:a16="http://schemas.microsoft.com/office/drawing/2014/main" id="{DBA5FF9D-A572-9B69-673A-D96855549019}"/>
                </a:ext>
              </a:extLst>
            </p:cNvPr>
            <p:cNvSpPr/>
            <p:nvPr/>
          </p:nvSpPr>
          <p:spPr>
            <a:xfrm>
              <a:off x="462168" y="3285503"/>
              <a:ext cx="65015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Model 1</a:t>
              </a:r>
            </a:p>
          </p:txBody>
        </p:sp>
        <p:sp>
          <p:nvSpPr>
            <p:cNvPr id="73" name="Rounded Rectangle 72">
              <a:extLst>
                <a:ext uri="{FF2B5EF4-FFF2-40B4-BE49-F238E27FC236}">
                  <a16:creationId xmlns:a16="http://schemas.microsoft.com/office/drawing/2014/main" id="{F5A7FDA6-5645-2445-6453-F87F4EDB8F20}"/>
                </a:ext>
              </a:extLst>
            </p:cNvPr>
            <p:cNvSpPr/>
            <p:nvPr/>
          </p:nvSpPr>
          <p:spPr>
            <a:xfrm>
              <a:off x="1232085" y="3283526"/>
              <a:ext cx="65015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Model 2</a:t>
              </a:r>
            </a:p>
          </p:txBody>
        </p:sp>
        <p:sp>
          <p:nvSpPr>
            <p:cNvPr id="74" name="Rounded Rectangle 73">
              <a:extLst>
                <a:ext uri="{FF2B5EF4-FFF2-40B4-BE49-F238E27FC236}">
                  <a16:creationId xmlns:a16="http://schemas.microsoft.com/office/drawing/2014/main" id="{30557B17-236C-77D4-98DE-41D504587559}"/>
                </a:ext>
              </a:extLst>
            </p:cNvPr>
            <p:cNvSpPr/>
            <p:nvPr/>
          </p:nvSpPr>
          <p:spPr>
            <a:xfrm>
              <a:off x="2013876" y="3293420"/>
              <a:ext cx="65015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Model 3</a:t>
              </a:r>
            </a:p>
          </p:txBody>
        </p:sp>
        <p:sp>
          <p:nvSpPr>
            <p:cNvPr id="75" name="Rounded Rectangle 74">
              <a:extLst>
                <a:ext uri="{FF2B5EF4-FFF2-40B4-BE49-F238E27FC236}">
                  <a16:creationId xmlns:a16="http://schemas.microsoft.com/office/drawing/2014/main" id="{6BAAA499-3D13-4669-9EE7-32730CD4D5BC}"/>
                </a:ext>
              </a:extLst>
            </p:cNvPr>
            <p:cNvSpPr/>
            <p:nvPr/>
          </p:nvSpPr>
          <p:spPr>
            <a:xfrm>
              <a:off x="2760044" y="3279567"/>
              <a:ext cx="65015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Model 4</a:t>
              </a:r>
            </a:p>
          </p:txBody>
        </p:sp>
        <p:sp>
          <p:nvSpPr>
            <p:cNvPr id="76" name="Rounded Rectangle 75">
              <a:extLst>
                <a:ext uri="{FF2B5EF4-FFF2-40B4-BE49-F238E27FC236}">
                  <a16:creationId xmlns:a16="http://schemas.microsoft.com/office/drawing/2014/main" id="{8B2EF5A8-2828-A18B-2D6C-FC46F9578F77}"/>
                </a:ext>
              </a:extLst>
            </p:cNvPr>
            <p:cNvSpPr/>
            <p:nvPr/>
          </p:nvSpPr>
          <p:spPr>
            <a:xfrm>
              <a:off x="3470581" y="3277586"/>
              <a:ext cx="65015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1000" dirty="0"/>
                <a:t>Model 5</a:t>
              </a:r>
            </a:p>
          </p:txBody>
        </p:sp>
        <p:sp>
          <p:nvSpPr>
            <p:cNvPr id="77" name="Rounded Rectangle 76">
              <a:extLst>
                <a:ext uri="{FF2B5EF4-FFF2-40B4-BE49-F238E27FC236}">
                  <a16:creationId xmlns:a16="http://schemas.microsoft.com/office/drawing/2014/main" id="{6B8FE7DE-2690-46A7-658D-5C163B137412}"/>
                </a:ext>
              </a:extLst>
            </p:cNvPr>
            <p:cNvSpPr/>
            <p:nvPr/>
          </p:nvSpPr>
          <p:spPr>
            <a:xfrm>
              <a:off x="4893636" y="3287480"/>
              <a:ext cx="729331" cy="372073"/>
            </a:xfrm>
            <a:prstGeom prst="round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DE" sz="900" dirty="0"/>
                <a:t>Model 200</a:t>
              </a:r>
            </a:p>
          </p:txBody>
        </p:sp>
        <p:cxnSp>
          <p:nvCxnSpPr>
            <p:cNvPr id="78" name="Straight Connector 77">
              <a:extLst>
                <a:ext uri="{FF2B5EF4-FFF2-40B4-BE49-F238E27FC236}">
                  <a16:creationId xmlns:a16="http://schemas.microsoft.com/office/drawing/2014/main" id="{D4FEE907-DD05-D8F0-0361-6DB6E0183310}"/>
                </a:ext>
              </a:extLst>
            </p:cNvPr>
            <p:cNvCxnSpPr>
              <a:cxnSpLocks/>
            </p:cNvCxnSpPr>
            <p:nvPr/>
          </p:nvCxnSpPr>
          <p:spPr>
            <a:xfrm>
              <a:off x="4259283" y="3499257"/>
              <a:ext cx="522515"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8" name="Straight Arrow Connector 37">
            <a:extLst>
              <a:ext uri="{FF2B5EF4-FFF2-40B4-BE49-F238E27FC236}">
                <a16:creationId xmlns:a16="http://schemas.microsoft.com/office/drawing/2014/main" id="{2C691BCE-561E-49D3-DF1F-DDEE37099EEA}"/>
              </a:ext>
            </a:extLst>
          </p:cNvPr>
          <p:cNvCxnSpPr>
            <a:cxnSpLocks/>
          </p:cNvCxnSpPr>
          <p:nvPr/>
        </p:nvCxnSpPr>
        <p:spPr>
          <a:xfrm flipH="1" flipV="1">
            <a:off x="5552353" y="4342916"/>
            <a:ext cx="453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D83BE6C-6829-5405-5F43-5CBFD7706ABE}"/>
              </a:ext>
            </a:extLst>
          </p:cNvPr>
          <p:cNvSpPr/>
          <p:nvPr/>
        </p:nvSpPr>
        <p:spPr>
          <a:xfrm>
            <a:off x="6054434" y="937161"/>
            <a:ext cx="2926280" cy="10198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DE" sz="1050" dirty="0"/>
              <a:t>Stage 1: Taking a pretrain model as a base model. Because </a:t>
            </a:r>
            <a:r>
              <a:rPr lang="en-DE" sz="1050"/>
              <a:t>the amount </a:t>
            </a:r>
            <a:r>
              <a:rPr lang="en-DE" sz="1050" dirty="0"/>
              <a:t>of data in a week </a:t>
            </a:r>
            <a:r>
              <a:rPr lang="en-DE" sz="1050"/>
              <a:t>is insufficient </a:t>
            </a:r>
            <a:r>
              <a:rPr lang="en-DE" sz="1050" dirty="0"/>
              <a:t>to </a:t>
            </a:r>
            <a:r>
              <a:rPr lang="en-DE" sz="1050"/>
              <a:t>train the model from scratch</a:t>
            </a:r>
            <a:endParaRPr lang="de-DE" sz="1050" dirty="0"/>
          </a:p>
          <a:p>
            <a:r>
              <a:rPr lang="en-DE" sz="1050"/>
              <a:t>.</a:t>
            </a:r>
            <a:endParaRPr lang="de-DE" sz="1050" dirty="0"/>
          </a:p>
          <a:p>
            <a:r>
              <a:rPr lang="de-DE" sz="1050" b="1" dirty="0"/>
              <a:t>Change: Tran </a:t>
            </a:r>
            <a:r>
              <a:rPr lang="de-DE" sz="1050" b="1" dirty="0" err="1"/>
              <a:t>with</a:t>
            </a:r>
            <a:r>
              <a:rPr lang="de-DE" sz="1050" b="1" dirty="0"/>
              <a:t> a different </a:t>
            </a:r>
            <a:r>
              <a:rPr lang="de-DE" sz="1050" b="1" dirty="0" err="1"/>
              <a:t>model</a:t>
            </a:r>
            <a:r>
              <a:rPr lang="de-DE" sz="1050" b="1" dirty="0"/>
              <a:t> </a:t>
            </a:r>
            <a:r>
              <a:rPr lang="de-DE" sz="1050" b="1" dirty="0" err="1"/>
              <a:t>that</a:t>
            </a:r>
            <a:r>
              <a:rPr lang="de-DE" sz="1050" b="1" dirty="0"/>
              <a:t> </a:t>
            </a:r>
            <a:r>
              <a:rPr lang="de-DE" sz="1050" b="1" dirty="0" err="1"/>
              <a:t>trains</a:t>
            </a:r>
            <a:r>
              <a:rPr lang="de-DE" sz="1050" b="1" dirty="0"/>
              <a:t> on </a:t>
            </a:r>
            <a:r>
              <a:rPr lang="de-DE" sz="1050" b="1" dirty="0" err="1"/>
              <a:t>tweets</a:t>
            </a:r>
            <a:r>
              <a:rPr lang="de-DE" sz="1050" b="1" dirty="0"/>
              <a:t> </a:t>
            </a:r>
            <a:r>
              <a:rPr lang="de-DE" sz="1050" b="1" dirty="0" err="1"/>
              <a:t>up</a:t>
            </a:r>
            <a:r>
              <a:rPr lang="de-DE" sz="1050" b="1" dirty="0"/>
              <a:t> </a:t>
            </a:r>
            <a:r>
              <a:rPr lang="de-DE" sz="1050" b="1" dirty="0" err="1"/>
              <a:t>to</a:t>
            </a:r>
            <a:r>
              <a:rPr lang="de-DE" sz="1050" b="1" dirty="0"/>
              <a:t> 2019</a:t>
            </a:r>
            <a:endParaRPr lang="en-DE" sz="1050" b="1" dirty="0"/>
          </a:p>
        </p:txBody>
      </p:sp>
      <p:sp>
        <p:nvSpPr>
          <p:cNvPr id="40" name="Rectangle 39">
            <a:extLst>
              <a:ext uri="{FF2B5EF4-FFF2-40B4-BE49-F238E27FC236}">
                <a16:creationId xmlns:a16="http://schemas.microsoft.com/office/drawing/2014/main" id="{D1CA2FBB-F9A4-4AD1-F4FF-E08A464CA949}"/>
              </a:ext>
            </a:extLst>
          </p:cNvPr>
          <p:cNvSpPr/>
          <p:nvPr/>
        </p:nvSpPr>
        <p:spPr>
          <a:xfrm>
            <a:off x="6062357" y="2064583"/>
            <a:ext cx="2918355" cy="7479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DE" sz="1100" dirty="0"/>
              <a:t>Stage 2: Preprocess data from all 200 different weekly tweets sep</a:t>
            </a:r>
            <a:r>
              <a:rPr lang="en-GB" sz="1100" dirty="0"/>
              <a:t>a</a:t>
            </a:r>
            <a:r>
              <a:rPr lang="en-DE" sz="1100"/>
              <a:t>rately.</a:t>
            </a:r>
            <a:endParaRPr lang="de-DE" sz="1100" dirty="0"/>
          </a:p>
          <a:p>
            <a:r>
              <a:rPr lang="de-DE" sz="1100" b="1" dirty="0"/>
              <a:t>Change: Train all </a:t>
            </a:r>
            <a:r>
              <a:rPr lang="de-DE" sz="1100" b="1" dirty="0" err="1"/>
              <a:t>models</a:t>
            </a:r>
            <a:r>
              <a:rPr lang="de-DE" sz="1100" b="1" dirty="0"/>
              <a:t> </a:t>
            </a:r>
            <a:r>
              <a:rPr lang="de-DE" sz="1100" b="1" dirty="0" err="1"/>
              <a:t>with</a:t>
            </a:r>
            <a:r>
              <a:rPr lang="de-DE" sz="1100" b="1" dirty="0"/>
              <a:t> an </a:t>
            </a:r>
            <a:r>
              <a:rPr lang="de-DE" sz="1100" b="1" dirty="0" err="1"/>
              <a:t>equal</a:t>
            </a:r>
            <a:r>
              <a:rPr lang="de-DE" sz="1100" b="1" dirty="0"/>
              <a:t> </a:t>
            </a:r>
            <a:r>
              <a:rPr lang="de-DE" sz="1100" b="1" dirty="0" err="1"/>
              <a:t>number</a:t>
            </a:r>
            <a:r>
              <a:rPr lang="de-DE" sz="1100" b="1" dirty="0"/>
              <a:t> </a:t>
            </a:r>
            <a:r>
              <a:rPr lang="de-DE" sz="1100" b="1" dirty="0" err="1"/>
              <a:t>of</a:t>
            </a:r>
            <a:r>
              <a:rPr lang="de-DE" sz="1100" b="1" dirty="0"/>
              <a:t> 200k </a:t>
            </a:r>
            <a:r>
              <a:rPr lang="de-DE" sz="1100" b="1" dirty="0" err="1"/>
              <a:t>tweets</a:t>
            </a:r>
            <a:r>
              <a:rPr lang="de-DE" sz="1100" b="1" dirty="0"/>
              <a:t>.</a:t>
            </a:r>
            <a:endParaRPr lang="en-DE" sz="1100" b="1" dirty="0"/>
          </a:p>
        </p:txBody>
      </p:sp>
      <p:sp>
        <p:nvSpPr>
          <p:cNvPr id="41" name="Rectangle 40">
            <a:extLst>
              <a:ext uri="{FF2B5EF4-FFF2-40B4-BE49-F238E27FC236}">
                <a16:creationId xmlns:a16="http://schemas.microsoft.com/office/drawing/2014/main" id="{267A1AB9-E8C7-661B-88E4-82A80D9E5E36}"/>
              </a:ext>
            </a:extLst>
          </p:cNvPr>
          <p:cNvSpPr/>
          <p:nvPr/>
        </p:nvSpPr>
        <p:spPr>
          <a:xfrm>
            <a:off x="6054430" y="3170796"/>
            <a:ext cx="2801565" cy="763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DE" sz="1100" dirty="0"/>
              <a:t>Stage 3: Train all </a:t>
            </a:r>
            <a:r>
              <a:rPr lang="en-DE" sz="1100"/>
              <a:t>200 fresh models </a:t>
            </a:r>
            <a:r>
              <a:rPr lang="en-DE" sz="1100" dirty="0"/>
              <a:t>with different weekly </a:t>
            </a:r>
            <a:r>
              <a:rPr lang="en-DE" sz="1100"/>
              <a:t>data.</a:t>
            </a:r>
            <a:endParaRPr lang="de-DE" sz="1100" dirty="0"/>
          </a:p>
          <a:p>
            <a:r>
              <a:rPr lang="de-DE" sz="1100" b="1" dirty="0"/>
              <a:t>Change: </a:t>
            </a:r>
            <a:r>
              <a:rPr lang="de-DE" sz="1100" b="1" dirty="0" err="1"/>
              <a:t>Reduce</a:t>
            </a:r>
            <a:r>
              <a:rPr lang="de-DE" sz="1100" b="1" dirty="0"/>
              <a:t> </a:t>
            </a:r>
            <a:r>
              <a:rPr lang="de-DE" sz="1100" b="1" dirty="0" err="1"/>
              <a:t>epoch</a:t>
            </a:r>
            <a:r>
              <a:rPr lang="de-DE" sz="1100" b="1" dirty="0"/>
              <a:t> </a:t>
            </a:r>
            <a:r>
              <a:rPr lang="de-DE" sz="1100" b="1" dirty="0" err="1"/>
              <a:t>number</a:t>
            </a:r>
            <a:r>
              <a:rPr lang="de-DE" sz="1100" b="1" dirty="0"/>
              <a:t> </a:t>
            </a:r>
            <a:r>
              <a:rPr lang="de-DE" sz="1100" b="1" dirty="0" err="1"/>
              <a:t>to</a:t>
            </a:r>
            <a:r>
              <a:rPr lang="de-DE" sz="1100" b="1" dirty="0"/>
              <a:t> 3 and </a:t>
            </a:r>
            <a:r>
              <a:rPr lang="de-DE" sz="1100" b="1" dirty="0" err="1"/>
              <a:t>compare</a:t>
            </a:r>
            <a:r>
              <a:rPr lang="de-DE" sz="1100" b="1" dirty="0"/>
              <a:t> </a:t>
            </a:r>
            <a:r>
              <a:rPr lang="de-DE" sz="1100" b="1" dirty="0" err="1"/>
              <a:t>results</a:t>
            </a:r>
            <a:r>
              <a:rPr lang="de-DE" sz="1100" b="1" dirty="0"/>
              <a:t> </a:t>
            </a:r>
            <a:r>
              <a:rPr lang="de-DE" sz="1100" b="1" dirty="0" err="1"/>
              <a:t>with</a:t>
            </a:r>
            <a:r>
              <a:rPr lang="de-DE" sz="1100" b="1" dirty="0"/>
              <a:t> </a:t>
            </a:r>
            <a:r>
              <a:rPr lang="de-DE" sz="1100" b="1" dirty="0" err="1"/>
              <a:t>each</a:t>
            </a:r>
            <a:r>
              <a:rPr lang="de-DE" sz="1100" b="1" dirty="0"/>
              <a:t> </a:t>
            </a:r>
            <a:r>
              <a:rPr lang="de-DE" sz="1100" b="1" dirty="0" err="1"/>
              <a:t>epoch</a:t>
            </a:r>
            <a:r>
              <a:rPr lang="de-DE" sz="1100" b="1" dirty="0"/>
              <a:t>.</a:t>
            </a:r>
            <a:endParaRPr lang="en-DE" sz="1100" b="1" dirty="0"/>
          </a:p>
        </p:txBody>
      </p:sp>
      <p:sp>
        <p:nvSpPr>
          <p:cNvPr id="42" name="Rectangle 41">
            <a:extLst>
              <a:ext uri="{FF2B5EF4-FFF2-40B4-BE49-F238E27FC236}">
                <a16:creationId xmlns:a16="http://schemas.microsoft.com/office/drawing/2014/main" id="{FFD92BBE-2011-D309-0005-19DA9FE226B5}"/>
              </a:ext>
            </a:extLst>
          </p:cNvPr>
          <p:cNvSpPr/>
          <p:nvPr/>
        </p:nvSpPr>
        <p:spPr>
          <a:xfrm>
            <a:off x="6062357" y="4059867"/>
            <a:ext cx="2801565" cy="902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DE" sz="1100" dirty="0"/>
              <a:t>Stage 4: Store all </a:t>
            </a:r>
            <a:r>
              <a:rPr lang="en-DE" sz="1100"/>
              <a:t>200 models</a:t>
            </a:r>
            <a:r>
              <a:rPr lang="de-DE" sz="1100" dirty="0"/>
              <a:t>.</a:t>
            </a:r>
          </a:p>
          <a:p>
            <a:r>
              <a:rPr lang="de-DE" sz="1100" b="1" dirty="0"/>
              <a:t>Change: Save </a:t>
            </a:r>
            <a:r>
              <a:rPr lang="de-DE" sz="1100" b="1" dirty="0" err="1"/>
              <a:t>each</a:t>
            </a:r>
            <a:r>
              <a:rPr lang="de-DE" sz="1100" b="1" dirty="0"/>
              <a:t> </a:t>
            </a:r>
            <a:r>
              <a:rPr lang="de-DE" sz="1100" b="1" dirty="0" err="1"/>
              <a:t>model</a:t>
            </a:r>
            <a:r>
              <a:rPr lang="de-DE" sz="1100" b="1" dirty="0"/>
              <a:t> on </a:t>
            </a:r>
            <a:r>
              <a:rPr lang="de-DE" sz="1100" b="1" dirty="0" err="1"/>
              <a:t>every</a:t>
            </a:r>
            <a:r>
              <a:rPr lang="de-DE" sz="1100" b="1" dirty="0"/>
              <a:t> </a:t>
            </a:r>
            <a:r>
              <a:rPr lang="de-DE" sz="1100" b="1" dirty="0" err="1"/>
              <a:t>epoch</a:t>
            </a:r>
            <a:endParaRPr lang="en-DE" sz="1100" b="1" dirty="0"/>
          </a:p>
        </p:txBody>
      </p:sp>
    </p:spTree>
    <p:extLst>
      <p:ext uri="{BB962C8B-B14F-4D97-AF65-F5344CB8AC3E}">
        <p14:creationId xmlns:p14="http://schemas.microsoft.com/office/powerpoint/2010/main" val="2352714132"/>
      </p:ext>
    </p:extLst>
  </p:cSld>
  <p:clrMapOvr>
    <a:masterClrMapping/>
  </p:clrMapOvr>
</p:sld>
</file>

<file path=ppt/theme/theme1.xml><?xml version="1.0" encoding="utf-8"?>
<a:theme xmlns:a="http://schemas.openxmlformats.org/drawingml/2006/main" name="1_Präsentation_Master_RWTH_Verwaltung">
  <a:themeElements>
    <a:clrScheme name="Uni Mannheim">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3A8F0FB43824B4D9079E28E1308B597" ma:contentTypeVersion="3" ma:contentTypeDescription="Ein neues Dokument erstellen." ma:contentTypeScope="" ma:versionID="a9273635da886550348bc86cf1035cb2">
  <xsd:schema xmlns:xsd="http://www.w3.org/2001/XMLSchema" xmlns:xs="http://www.w3.org/2001/XMLSchema" xmlns:p="http://schemas.microsoft.com/office/2006/metadata/properties" xmlns:ns2="141e7d44-5431-4ed7-93ef-5c8f3e7f0fe2" targetNamespace="http://schemas.microsoft.com/office/2006/metadata/properties" ma:root="true" ma:fieldsID="e503e4604765ebdd8ff8d97c3365d424" ns2:_="">
    <xsd:import namespace="141e7d44-5431-4ed7-93ef-5c8f3e7f0fe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1e7d44-5431-4ed7-93ef-5c8f3e7f0f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5F22B3-743B-4A72-81BD-10BDA7531757}">
  <ds:schemaRefs>
    <ds:schemaRef ds:uri="http://purl.org/dc/dcmitype/"/>
    <ds:schemaRef ds:uri="141e7d44-5431-4ed7-93ef-5c8f3e7f0fe2"/>
    <ds:schemaRef ds:uri="http://schemas.openxmlformats.org/package/2006/metadata/core-properties"/>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0FFA5AA-104B-49D8-A9DB-88F780EA7B5D}">
  <ds:schemaRefs>
    <ds:schemaRef ds:uri="http://schemas.microsoft.com/sharepoint/v3/contenttype/forms"/>
  </ds:schemaRefs>
</ds:datastoreItem>
</file>

<file path=customXml/itemProps3.xml><?xml version="1.0" encoding="utf-8"?>
<ds:datastoreItem xmlns:ds="http://schemas.openxmlformats.org/officeDocument/2006/customXml" ds:itemID="{1EE33117-11D5-4033-9DEC-D6D397FAFA97}">
  <ds:schemaRefs>
    <ds:schemaRef ds:uri="141e7d44-5431-4ed7-93ef-5c8f3e7f0f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13488</TotalTime>
  <Words>5042</Words>
  <Application>Microsoft Macintosh PowerPoint</Application>
  <PresentationFormat>On-screen Show (16:10)</PresentationFormat>
  <Paragraphs>1679</Paragraphs>
  <Slides>74</Slides>
  <Notes>33</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74</vt:i4>
      </vt:variant>
    </vt:vector>
  </HeadingPairs>
  <TitlesOfParts>
    <vt:vector size="90" baseType="lpstr">
      <vt:lpstr>__Inter_f50a95</vt:lpstr>
      <vt:lpstr>-webkit-standard</vt:lpstr>
      <vt:lpstr>Abadi MT Condensed Light</vt:lpstr>
      <vt:lpstr>Aharoni</vt:lpstr>
      <vt:lpstr>Aptos</vt:lpstr>
      <vt:lpstr>Aptos Narrow</vt:lpstr>
      <vt:lpstr>Arial</vt:lpstr>
      <vt:lpstr>Bell MT</vt:lpstr>
      <vt:lpstr>Calibri</vt:lpstr>
      <vt:lpstr>Cambria Math</vt:lpstr>
      <vt:lpstr>Helvetica</vt:lpstr>
      <vt:lpstr>Monaco</vt:lpstr>
      <vt:lpstr>Symbol</vt:lpstr>
      <vt:lpstr>Times New Roman</vt:lpstr>
      <vt:lpstr>Wingdings</vt:lpstr>
      <vt:lpstr>1_Präsentation_Master_RWTH_Verwaltung</vt:lpstr>
      <vt:lpstr>Mid-Term Presentation</vt:lpstr>
      <vt:lpstr>Agenda</vt:lpstr>
      <vt:lpstr>Motivation</vt:lpstr>
      <vt:lpstr>Motivation</vt:lpstr>
      <vt:lpstr>Motivation</vt:lpstr>
      <vt:lpstr>Research Question: </vt:lpstr>
      <vt:lpstr>Workplan</vt:lpstr>
      <vt:lpstr>Work Plan</vt:lpstr>
      <vt:lpstr>Training Models</vt:lpstr>
      <vt:lpstr>Pearson's Correlation</vt:lpstr>
      <vt:lpstr>Permutation Testing</vt:lpstr>
      <vt:lpstr>Survey Question (Gold standard)</vt:lpstr>
      <vt:lpstr> what is the best approach to do it? </vt:lpstr>
      <vt:lpstr>Query</vt:lpstr>
      <vt:lpstr>Does training with more epochs provide better result? Epoch 1 VS Epoch 2 vs Epoch 3</vt:lpstr>
      <vt:lpstr>Does training with more epochs provide better result? Epoch 1 VS Epoch 2 vs Epoch 3</vt:lpstr>
      <vt:lpstr>Does training with more epochs provide better results? Epoch 1 VS Epoch 2 vs Epoch 3</vt:lpstr>
      <vt:lpstr>Does training with more epochs provide better result? Epoch 1 VS Epoch 2 vs Epoch 3</vt:lpstr>
      <vt:lpstr>Average</vt:lpstr>
      <vt:lpstr>Does training with more epochs provide better result? Epoch 1 VS Epoch 2 vs Epoch 3</vt:lpstr>
      <vt:lpstr>There is a problem still remains</vt:lpstr>
      <vt:lpstr>PowerPoint Presentation</vt:lpstr>
      <vt:lpstr>Single Query Vs. Multiple Query.</vt:lpstr>
      <vt:lpstr>Single Query Vs. Multiple Query.</vt:lpstr>
      <vt:lpstr>Single Query Vs. Multiple Query.</vt:lpstr>
      <vt:lpstr>Single Query Vs. Multiple Query.</vt:lpstr>
      <vt:lpstr>Choosing multi-query over single</vt:lpstr>
      <vt:lpstr>Similarity base approach</vt:lpstr>
      <vt:lpstr>Similarity base approach</vt:lpstr>
      <vt:lpstr>Similarity base approach</vt:lpstr>
      <vt:lpstr>Similarity base approach</vt:lpstr>
      <vt:lpstr>Similarity base approach</vt:lpstr>
      <vt:lpstr>Similarity base approach</vt:lpstr>
      <vt:lpstr>Comparison</vt:lpstr>
      <vt:lpstr>Conclusion: Calculate value based on the single token vs. multiple token.</vt:lpstr>
      <vt:lpstr>Can it detect the change in people's opinion change?</vt:lpstr>
      <vt:lpstr>Can it detect the change in people's opinion change?</vt:lpstr>
      <vt:lpstr>Bertweet FT vs . Baseline 1</vt:lpstr>
      <vt:lpstr>Bertweet FT vs . Baseline 1</vt:lpstr>
      <vt:lpstr>Bertweet FT vs . Baseline 1</vt:lpstr>
      <vt:lpstr>Bertweet FT vs . Baseline 1</vt:lpstr>
      <vt:lpstr>Bertweet FT vs . Baseline 1</vt:lpstr>
      <vt:lpstr>Bertweet FT vs . Baseline 1</vt:lpstr>
      <vt:lpstr>Can it outperform existing methods?</vt:lpstr>
      <vt:lpstr>Bertweet FT vs . Baseline 2</vt:lpstr>
      <vt:lpstr>Bertweet FT vs . Baseline 2</vt:lpstr>
      <vt:lpstr>Bertweet FT vs . Baseline 2</vt:lpstr>
      <vt:lpstr>Bertweet FT vs . Baseline 2</vt:lpstr>
      <vt:lpstr>Bertweet FT vs . Baseline 2</vt:lpstr>
      <vt:lpstr>Emotion macroscope - RoBERTa (García et al., 2021)</vt:lpstr>
      <vt:lpstr>Bertweet FT vs . Baseline 3</vt:lpstr>
      <vt:lpstr>Bertweet FT vs . Baseline 3</vt:lpstr>
      <vt:lpstr>Bertweet FT vs . Baseline 3</vt:lpstr>
      <vt:lpstr>Bertweet FT vs . Baseline 3</vt:lpstr>
      <vt:lpstr>Comparison</vt:lpstr>
      <vt:lpstr>Conclusion</vt:lpstr>
      <vt:lpstr>TimeLine</vt:lpstr>
      <vt:lpstr>Reference</vt:lpstr>
      <vt:lpstr>PowerPoint Presentation</vt:lpstr>
      <vt:lpstr>The problem with current approach</vt:lpstr>
      <vt:lpstr>Time-aware language models</vt:lpstr>
      <vt:lpstr>Trained new model</vt:lpstr>
      <vt:lpstr>Data</vt:lpstr>
      <vt:lpstr>How many epochs are best for the training model?</vt:lpstr>
      <vt:lpstr>How many epochs are best for the training model?</vt:lpstr>
      <vt:lpstr>How many epochs are best for the training model?</vt:lpstr>
      <vt:lpstr>How many epochs are best for the training model?</vt:lpstr>
      <vt:lpstr>How many epochs give the best results</vt:lpstr>
      <vt:lpstr>Single query vs Multiple query</vt:lpstr>
      <vt:lpstr>Single query vs Multiple query</vt:lpstr>
      <vt:lpstr>Single query vs Multiple query</vt:lpstr>
      <vt:lpstr>Single query vs Multiple query</vt:lpstr>
      <vt:lpstr>Multiple Token Similarity base </vt:lpstr>
      <vt:lpstr>Can if actually predict the result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Albert-László Barabási</dc:creator>
  <cp:keywords/>
  <dc:description/>
  <cp:lastModifiedBy>MD Touhidul Islam</cp:lastModifiedBy>
  <cp:revision>14</cp:revision>
  <cp:lastPrinted>2024-12-05T11:05:59Z</cp:lastPrinted>
  <dcterms:created xsi:type="dcterms:W3CDTF">2013-06-03T05:58:59Z</dcterms:created>
  <dcterms:modified xsi:type="dcterms:W3CDTF">2025-02-18T12:24:31Z</dcterms:modified>
  <cp:category/>
  <dc:identifier/>
  <cp:contentStatus/>
  <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0x010100C3A8F0FB43824B4D9079E28E1308B597</vt:lpwstr>
  </property>
</Properties>
</file>